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Baloo 2"/>
      <p:regular r:id="rId21"/>
      <p:bold r:id="rId22"/>
    </p:embeddedFont>
    <p:embeddedFont>
      <p:font typeface="PT Sans"/>
      <p:regular r:id="rId23"/>
      <p:bold r:id="rId24"/>
      <p:italic r:id="rId25"/>
      <p:boldItalic r:id="rId26"/>
    </p:embeddedFont>
    <p:embeddedFont>
      <p:font typeface="Comfortaa"/>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aloo2-bold.fntdata"/><Relationship Id="rId21" Type="http://schemas.openxmlformats.org/officeDocument/2006/relationships/font" Target="fonts/Baloo2-regular.fntdata"/><Relationship Id="rId24" Type="http://schemas.openxmlformats.org/officeDocument/2006/relationships/font" Target="fonts/PTSans-bold.fntdata"/><Relationship Id="rId23" Type="http://schemas.openxmlformats.org/officeDocument/2006/relationships/font" Target="fonts/PT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boldItalic.fntdata"/><Relationship Id="rId25" Type="http://schemas.openxmlformats.org/officeDocument/2006/relationships/font" Target="fonts/PTSans-italic.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6d2d11b902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6d2d11b902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sv">
                <a:solidFill>
                  <a:schemeClr val="dk1"/>
                </a:solidFill>
                <a:latin typeface="Comfortaa"/>
                <a:ea typeface="Comfortaa"/>
                <a:cs typeface="Comfortaa"/>
                <a:sym typeface="Comfortaa"/>
              </a:rPr>
              <a:t>Wrap-Up Reflection:</a:t>
            </a:r>
            <a:endParaRPr>
              <a:solidFill>
                <a:schemeClr val="dk1"/>
              </a:solidFill>
              <a:latin typeface="Comfortaa"/>
              <a:ea typeface="Comfortaa"/>
              <a:cs typeface="Comfortaa"/>
              <a:sym typeface="Comfortaa"/>
            </a:endParaRPr>
          </a:p>
          <a:p>
            <a:pPr indent="0" lvl="0" marL="381000" marR="381000" rtl="0" algn="l">
              <a:lnSpc>
                <a:spcPct val="115000"/>
              </a:lnSpc>
              <a:spcBef>
                <a:spcPts val="1200"/>
              </a:spcBef>
              <a:spcAft>
                <a:spcPts val="0"/>
              </a:spcAft>
              <a:buClr>
                <a:schemeClr val="dk1"/>
              </a:buClr>
              <a:buSzPts val="1100"/>
              <a:buFont typeface="Arial"/>
              <a:buNone/>
            </a:pPr>
            <a:r>
              <a:rPr i="1" lang="sv">
                <a:solidFill>
                  <a:schemeClr val="dk1"/>
                </a:solidFill>
                <a:latin typeface="Comfortaa"/>
                <a:ea typeface="Comfortaa"/>
                <a:cs typeface="Comfortaa"/>
                <a:sym typeface="Comfortaa"/>
              </a:rPr>
              <a:t>“We don’t have to avoid conflict but how we handle it makes a big difference. We can speak honestly </a:t>
            </a:r>
            <a:r>
              <a:rPr b="1" i="1" lang="sv">
                <a:solidFill>
                  <a:schemeClr val="dk1"/>
                </a:solidFill>
                <a:latin typeface="Comfortaa"/>
                <a:ea typeface="Comfortaa"/>
                <a:cs typeface="Comfortaa"/>
                <a:sym typeface="Comfortaa"/>
              </a:rPr>
              <a:t>and</a:t>
            </a:r>
            <a:r>
              <a:rPr i="1" lang="sv">
                <a:solidFill>
                  <a:schemeClr val="dk1"/>
                </a:solidFill>
                <a:latin typeface="Comfortaa"/>
                <a:ea typeface="Comfortaa"/>
                <a:cs typeface="Comfortaa"/>
                <a:sym typeface="Comfortaa"/>
              </a:rPr>
              <a:t> respectfully. When we stay grounded in love and unity, we help NA grow stronger.”</a:t>
            </a:r>
            <a:endParaRPr i="1">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6d2d11b902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6d2d11b902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sv">
                <a:solidFill>
                  <a:schemeClr val="dk1"/>
                </a:solidFill>
                <a:latin typeface="Comfortaa"/>
                <a:ea typeface="Comfortaa"/>
                <a:cs typeface="Comfortaa"/>
                <a:sym typeface="Comfortaa"/>
              </a:rPr>
              <a:t>Wrap-Up Reflection:</a:t>
            </a:r>
            <a:endParaRPr>
              <a:solidFill>
                <a:schemeClr val="dk1"/>
              </a:solidFill>
              <a:latin typeface="Comfortaa"/>
              <a:ea typeface="Comfortaa"/>
              <a:cs typeface="Comfortaa"/>
              <a:sym typeface="Comfortaa"/>
            </a:endParaRPr>
          </a:p>
          <a:p>
            <a:pPr indent="0" lvl="0" marL="381000" marR="381000" rtl="0" algn="l">
              <a:lnSpc>
                <a:spcPct val="115000"/>
              </a:lnSpc>
              <a:spcBef>
                <a:spcPts val="1200"/>
              </a:spcBef>
              <a:spcAft>
                <a:spcPts val="0"/>
              </a:spcAft>
              <a:buClr>
                <a:schemeClr val="dk1"/>
              </a:buClr>
              <a:buSzPts val="1100"/>
              <a:buFont typeface="Arial"/>
              <a:buNone/>
            </a:pPr>
            <a:r>
              <a:rPr i="1" lang="sv">
                <a:solidFill>
                  <a:schemeClr val="dk1"/>
                </a:solidFill>
                <a:latin typeface="Comfortaa"/>
                <a:ea typeface="Comfortaa"/>
                <a:cs typeface="Comfortaa"/>
                <a:sym typeface="Comfortaa"/>
              </a:rPr>
              <a:t>“Service is more than a task, it's a chance to grow and connect. When we speak from the heart, we invite others to do the same.”</a:t>
            </a:r>
            <a:endParaRPr sz="1200">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d2d11b902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6d2d11b902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sv" sz="1700">
                <a:solidFill>
                  <a:schemeClr val="dk1"/>
                </a:solidFill>
                <a:latin typeface="Comfortaa"/>
                <a:ea typeface="Comfortaa"/>
                <a:cs typeface="Comfortaa"/>
                <a:sym typeface="Comfortaa"/>
              </a:rPr>
              <a:t>5. Toolbox </a:t>
            </a:r>
            <a:r>
              <a:rPr lang="sv">
                <a:solidFill>
                  <a:schemeClr val="dk1"/>
                </a:solidFill>
                <a:latin typeface="Comfortaa"/>
                <a:ea typeface="Comfortaa"/>
                <a:cs typeface="Comfortaa"/>
                <a:sym typeface="Comfortaa"/>
              </a:rPr>
              <a:t>.</a:t>
            </a:r>
            <a:br>
              <a:rPr lang="sv">
                <a:solidFill>
                  <a:schemeClr val="dk1"/>
                </a:solidFill>
                <a:latin typeface="Comfortaa"/>
                <a:ea typeface="Comfortaa"/>
                <a:cs typeface="Comfortaa"/>
                <a:sym typeface="Comfortaa"/>
              </a:rPr>
            </a:br>
            <a:r>
              <a:rPr lang="sv">
                <a:solidFill>
                  <a:schemeClr val="dk1"/>
                </a:solidFill>
                <a:latin typeface="Comfortaa"/>
                <a:ea typeface="Comfortaa"/>
                <a:cs typeface="Comfortaa"/>
                <a:sym typeface="Comfortaa"/>
              </a:rPr>
              <a:t> Give everyone a post-it and ask:</a:t>
            </a:r>
            <a:endParaRPr>
              <a:solidFill>
                <a:schemeClr val="dk1"/>
              </a:solidFill>
              <a:latin typeface="Comfortaa"/>
              <a:ea typeface="Comfortaa"/>
              <a:cs typeface="Comfortaa"/>
              <a:sym typeface="Comfortaa"/>
            </a:endParaRPr>
          </a:p>
          <a:p>
            <a:pPr indent="0" lvl="0" marL="381000" marR="38100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“What’s one phrase you’ve heard in NA service that made you feel seen, respected, or encouraged?”</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Examples:</a:t>
            </a:r>
            <a:endParaRPr>
              <a:solidFill>
                <a:schemeClr val="dk1"/>
              </a:solidFill>
              <a:latin typeface="Comfortaa"/>
              <a:ea typeface="Comfortaa"/>
              <a:cs typeface="Comfortaa"/>
              <a:sym typeface="Comfortaa"/>
            </a:endParaRPr>
          </a:p>
          <a:p>
            <a:pPr indent="-298450" lvl="0" marL="457200" rtl="0" algn="l">
              <a:lnSpc>
                <a:spcPct val="115000"/>
              </a:lnSpc>
              <a:spcBef>
                <a:spcPts val="1200"/>
              </a:spcBef>
              <a:spcAft>
                <a:spcPts val="0"/>
              </a:spcAft>
              <a:buClr>
                <a:schemeClr val="dk1"/>
              </a:buClr>
              <a:buSzPts val="1100"/>
              <a:buFont typeface="Comfortaa"/>
              <a:buChar char="●"/>
            </a:pPr>
            <a:r>
              <a:rPr lang="sv">
                <a:solidFill>
                  <a:schemeClr val="dk1"/>
                </a:solidFill>
                <a:latin typeface="Comfortaa"/>
                <a:ea typeface="Comfortaa"/>
                <a:cs typeface="Comfortaa"/>
                <a:sym typeface="Comfortaa"/>
              </a:rPr>
              <a:t>“Thank you for your service.”</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lang="sv">
                <a:solidFill>
                  <a:schemeClr val="dk1"/>
                </a:solidFill>
                <a:latin typeface="Comfortaa"/>
                <a:ea typeface="Comfortaa"/>
                <a:cs typeface="Comfortaa"/>
                <a:sym typeface="Comfortaa"/>
              </a:rPr>
              <a:t>“It’s okay not to know — we’ll figure it out together.”</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Stick them up as an </a:t>
            </a:r>
            <a:r>
              <a:rPr b="1" lang="sv">
                <a:solidFill>
                  <a:schemeClr val="dk1"/>
                </a:solidFill>
                <a:latin typeface="Comfortaa"/>
                <a:ea typeface="Comfortaa"/>
                <a:cs typeface="Comfortaa"/>
                <a:sym typeface="Comfortaa"/>
              </a:rPr>
              <a:t>Encouragement Wall</a:t>
            </a:r>
            <a:r>
              <a:rPr lang="sv">
                <a:solidFill>
                  <a:schemeClr val="dk1"/>
                </a:solidFill>
                <a:latin typeface="Comfortaa"/>
                <a:ea typeface="Comfortaa"/>
                <a:cs typeface="Comfortaa"/>
                <a:sym typeface="Comfortaa"/>
              </a:rPr>
              <a:t> or create a handout of collected phrases to take home.</a:t>
            </a:r>
            <a:endParaRPr>
              <a:solidFill>
                <a:schemeClr val="dk1"/>
              </a:solidFill>
              <a:latin typeface="Comfortaa"/>
              <a:ea typeface="Comfortaa"/>
              <a:cs typeface="Comfortaa"/>
              <a:sym typeface="Comfortaa"/>
            </a:endParaRPr>
          </a:p>
          <a:p>
            <a:pPr indent="0" lvl="0" marL="381000" marR="38100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“We don’t have to be communication experts — just a little more mindful. What we say and how we say it can make a big difference in how we support each other in service.”</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6d2d11b902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6d2d11b902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6d2d11b902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6d2d11b902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6d2d11b902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6d2d11b90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Today we looked at how communication connects deeply to our NA principles — honesty, unity, responsibility, and respect.</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Clear, kind, and honest communication helps us carry the NA message more effectively. It helps us feel safer, more included, and more united as a Fellowship.</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Let’s remember:</a:t>
            </a:r>
            <a:br>
              <a:rPr lang="sv">
                <a:solidFill>
                  <a:schemeClr val="dk1"/>
                </a:solidFill>
                <a:latin typeface="Comfortaa"/>
                <a:ea typeface="Comfortaa"/>
                <a:cs typeface="Comfortaa"/>
                <a:sym typeface="Comfortaa"/>
              </a:rPr>
            </a:br>
            <a:r>
              <a:rPr lang="sv">
                <a:solidFill>
                  <a:schemeClr val="dk1"/>
                </a:solidFill>
                <a:latin typeface="Comfortaa"/>
                <a:ea typeface="Comfortaa"/>
                <a:cs typeface="Comfortaa"/>
                <a:sym typeface="Comfortaa"/>
              </a:rPr>
              <a:t> </a:t>
            </a:r>
            <a:r>
              <a:rPr b="1" lang="sv">
                <a:solidFill>
                  <a:schemeClr val="dk1"/>
                </a:solidFill>
                <a:latin typeface="Comfortaa"/>
                <a:ea typeface="Comfortaa"/>
                <a:cs typeface="Comfortaa"/>
                <a:sym typeface="Comfortaa"/>
              </a:rPr>
              <a:t>Communication is not just a skill — it’s an act of love and service.</a:t>
            </a:r>
            <a:endParaRPr b="1">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Thank you all for being part of this session. Together, we grow stronger.</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6d2d11b9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6d2d11b9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sv" sz="1600">
                <a:solidFill>
                  <a:schemeClr val="dk1"/>
                </a:solidFill>
                <a:latin typeface="Comfortaa"/>
                <a:ea typeface="Comfortaa"/>
                <a:cs typeface="Comfortaa"/>
                <a:sym typeface="Comfortaa"/>
              </a:rPr>
              <a:t>Welcome &amp; Opening Icebreaker</a:t>
            </a:r>
            <a:endParaRPr sz="16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Let’s start by talking about why communication is so important in NA service. One of the best things we learn in service is how to communicate better. It helps us work together and carry the NA message more clearly.</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Communication is not just sharing information — it’s how we show respect, build trust, and stay united. Without good communication, service work becomes confusing and stressful. With good communication, we feel more connected and effective.</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d2d11b90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6d2d11b90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sv" sz="1600">
                <a:solidFill>
                  <a:schemeClr val="dk1"/>
                </a:solidFill>
                <a:latin typeface="Comfortaa"/>
                <a:ea typeface="Comfortaa"/>
                <a:cs typeface="Comfortaa"/>
                <a:sym typeface="Comfortaa"/>
              </a:rPr>
              <a:t>The Spiritual Principles Behind Communication</a:t>
            </a:r>
            <a:endParaRPr sz="16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NA service is guided by spiritual principles. These include being honest, open, respectful, and humble. we also follow our </a:t>
            </a:r>
            <a:r>
              <a:rPr b="1" lang="sv">
                <a:solidFill>
                  <a:schemeClr val="dk1"/>
                </a:solidFill>
                <a:latin typeface="Comfortaa"/>
                <a:ea typeface="Comfortaa"/>
                <a:cs typeface="Comfortaa"/>
                <a:sym typeface="Comfortaa"/>
              </a:rPr>
              <a:t>Twelve Traditions</a:t>
            </a:r>
            <a:r>
              <a:rPr lang="sv">
                <a:solidFill>
                  <a:schemeClr val="dk1"/>
                </a:solidFill>
                <a:latin typeface="Comfortaa"/>
                <a:ea typeface="Comfortaa"/>
                <a:cs typeface="Comfortaa"/>
                <a:sym typeface="Comfortaa"/>
              </a:rPr>
              <a:t> and </a:t>
            </a:r>
            <a:r>
              <a:rPr b="1" lang="sv">
                <a:solidFill>
                  <a:schemeClr val="dk1"/>
                </a:solidFill>
                <a:latin typeface="Comfortaa"/>
                <a:ea typeface="Comfortaa"/>
                <a:cs typeface="Comfortaa"/>
                <a:sym typeface="Comfortaa"/>
              </a:rPr>
              <a:t>Twelve Concepts</a:t>
            </a:r>
            <a:r>
              <a:rPr lang="sv">
                <a:solidFill>
                  <a:schemeClr val="dk1"/>
                </a:solidFill>
                <a:latin typeface="Comfortaa"/>
                <a:ea typeface="Comfortaa"/>
                <a:cs typeface="Comfortaa"/>
                <a:sym typeface="Comfortaa"/>
              </a:rPr>
              <a:t>. These tools help us stay united and organized in service. Many of these principles are about communication — especially being clear and respectful with each other.</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For example:</a:t>
            </a:r>
            <a:endParaRPr>
              <a:solidFill>
                <a:schemeClr val="dk1"/>
              </a:solidFill>
              <a:latin typeface="Comfortaa"/>
              <a:ea typeface="Comfortaa"/>
              <a:cs typeface="Comfortaa"/>
              <a:sym typeface="Comfortaa"/>
            </a:endParaRPr>
          </a:p>
          <a:p>
            <a:pPr indent="-298450" lvl="0" marL="457200" rtl="0" algn="l">
              <a:lnSpc>
                <a:spcPct val="115000"/>
              </a:lnSpc>
              <a:spcBef>
                <a:spcPts val="1200"/>
              </a:spcBef>
              <a:spcAft>
                <a:spcPts val="0"/>
              </a:spcAft>
              <a:buClr>
                <a:schemeClr val="dk1"/>
              </a:buClr>
              <a:buSzPts val="1100"/>
              <a:buFont typeface="Comfortaa"/>
              <a:buChar char="●"/>
            </a:pPr>
            <a:r>
              <a:rPr lang="sv">
                <a:solidFill>
                  <a:schemeClr val="dk1"/>
                </a:solidFill>
                <a:latin typeface="Comfortaa"/>
                <a:ea typeface="Comfortaa"/>
                <a:cs typeface="Comfortaa"/>
                <a:sym typeface="Comfortaa"/>
              </a:rPr>
              <a:t>The </a:t>
            </a:r>
            <a:r>
              <a:rPr b="1" lang="sv">
                <a:solidFill>
                  <a:schemeClr val="dk1"/>
                </a:solidFill>
                <a:latin typeface="Comfortaa"/>
                <a:ea typeface="Comfortaa"/>
                <a:cs typeface="Comfortaa"/>
                <a:sym typeface="Comfortaa"/>
              </a:rPr>
              <a:t>Concepts</a:t>
            </a:r>
            <a:r>
              <a:rPr lang="sv">
                <a:solidFill>
                  <a:schemeClr val="dk1"/>
                </a:solidFill>
                <a:latin typeface="Comfortaa"/>
                <a:ea typeface="Comfortaa"/>
                <a:cs typeface="Comfortaa"/>
                <a:sym typeface="Comfortaa"/>
              </a:rPr>
              <a:t> talk about how trusted servants need to give clear and honest reports so everyone can understand what’s happening.</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lang="sv">
                <a:solidFill>
                  <a:schemeClr val="dk1"/>
                </a:solidFill>
                <a:latin typeface="Comfortaa"/>
                <a:ea typeface="Comfortaa"/>
                <a:cs typeface="Comfortaa"/>
                <a:sym typeface="Comfortaa"/>
              </a:rPr>
              <a:t>The </a:t>
            </a:r>
            <a:r>
              <a:rPr b="1" lang="sv">
                <a:solidFill>
                  <a:schemeClr val="dk1"/>
                </a:solidFill>
                <a:latin typeface="Comfortaa"/>
                <a:ea typeface="Comfortaa"/>
                <a:cs typeface="Comfortaa"/>
                <a:sym typeface="Comfortaa"/>
              </a:rPr>
              <a:t>Traditions</a:t>
            </a:r>
            <a:r>
              <a:rPr lang="sv">
                <a:solidFill>
                  <a:schemeClr val="dk1"/>
                </a:solidFill>
                <a:latin typeface="Comfortaa"/>
                <a:ea typeface="Comfortaa"/>
                <a:cs typeface="Comfortaa"/>
                <a:sym typeface="Comfortaa"/>
              </a:rPr>
              <a:t> remind us to speak with love, stay anonymous (not focus on ego), and work together in unity.</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6d2d11b90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6d2d11b9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Now we’re going to take a closer look at </a:t>
            </a:r>
            <a:r>
              <a:rPr b="1" lang="sv">
                <a:solidFill>
                  <a:schemeClr val="dk1"/>
                </a:solidFill>
                <a:latin typeface="Comfortaa"/>
                <a:ea typeface="Comfortaa"/>
                <a:cs typeface="Comfortaa"/>
                <a:sym typeface="Comfortaa"/>
              </a:rPr>
              <a:t>what gets in the way of good communication in NA service</a:t>
            </a:r>
            <a:r>
              <a:rPr lang="sv">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Good communication isn’t just helpful — </a:t>
            </a:r>
            <a:r>
              <a:rPr b="1" lang="sv">
                <a:solidFill>
                  <a:schemeClr val="dk1"/>
                </a:solidFill>
                <a:latin typeface="Comfortaa"/>
                <a:ea typeface="Comfortaa"/>
                <a:cs typeface="Comfortaa"/>
                <a:sym typeface="Comfortaa"/>
              </a:rPr>
              <a:t>it’s a spiritual principle</a:t>
            </a:r>
            <a:r>
              <a:rPr lang="sv">
                <a:solidFill>
                  <a:schemeClr val="dk1"/>
                </a:solidFill>
                <a:latin typeface="Comfortaa"/>
                <a:ea typeface="Comfortaa"/>
                <a:cs typeface="Comfortaa"/>
                <a:sym typeface="Comfortaa"/>
              </a:rPr>
              <a:t>. When we communicate clearly and with care, we help make NA service more </a:t>
            </a:r>
            <a:r>
              <a:rPr b="1" lang="sv">
                <a:solidFill>
                  <a:schemeClr val="dk1"/>
                </a:solidFill>
                <a:latin typeface="Comfortaa"/>
                <a:ea typeface="Comfortaa"/>
                <a:cs typeface="Comfortaa"/>
                <a:sym typeface="Comfortaa"/>
              </a:rPr>
              <a:t>welcoming, effective, and unified</a:t>
            </a:r>
            <a:r>
              <a:rPr lang="sv">
                <a:solidFill>
                  <a:schemeClr val="dk1"/>
                </a:solidFill>
                <a:latin typeface="Comfortaa"/>
                <a:ea typeface="Comfortaa"/>
                <a:cs typeface="Comfortaa"/>
                <a:sym typeface="Comfortaa"/>
              </a:rPr>
              <a:t>. It strengthens our ability to carry the message.</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Let’s start with a quick </a:t>
            </a:r>
            <a:r>
              <a:rPr b="1" lang="sv">
                <a:solidFill>
                  <a:schemeClr val="dk1"/>
                </a:solidFill>
                <a:latin typeface="Comfortaa"/>
                <a:ea typeface="Comfortaa"/>
                <a:cs typeface="Comfortaa"/>
                <a:sym typeface="Comfortaa"/>
              </a:rPr>
              <a:t>brainstorm</a:t>
            </a:r>
            <a:r>
              <a:rPr lang="sv">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b="1" lang="sv">
                <a:solidFill>
                  <a:schemeClr val="dk1"/>
                </a:solidFill>
                <a:latin typeface="Comfortaa"/>
                <a:ea typeface="Comfortaa"/>
                <a:cs typeface="Comfortaa"/>
                <a:sym typeface="Comfortaa"/>
              </a:rPr>
              <a:t>Think about this question:</a:t>
            </a:r>
            <a:br>
              <a:rPr b="1" lang="sv">
                <a:solidFill>
                  <a:schemeClr val="dk1"/>
                </a:solidFill>
                <a:latin typeface="Comfortaa"/>
                <a:ea typeface="Comfortaa"/>
                <a:cs typeface="Comfortaa"/>
                <a:sym typeface="Comfortaa"/>
              </a:rPr>
            </a:br>
            <a:r>
              <a:rPr b="1" lang="sv">
                <a:solidFill>
                  <a:schemeClr val="dk1"/>
                </a:solidFill>
                <a:latin typeface="Comfortaa"/>
                <a:ea typeface="Comfortaa"/>
                <a:cs typeface="Comfortaa"/>
                <a:sym typeface="Comfortaa"/>
              </a:rPr>
              <a:t> “What gets in the way of good communication in NA service?”</a:t>
            </a:r>
            <a:endParaRPr b="1">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Take a minute to reflect quietly, then turn to someone near you and share your thoughts. After that, we’ll come together as a group and gather your ideas — either on a flipchart or with post-its.</a:t>
            </a: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Here are a few common examples to help get us started:</a:t>
            </a:r>
            <a:endParaRPr>
              <a:solidFill>
                <a:schemeClr val="dk1"/>
              </a:solidFill>
              <a:latin typeface="Comfortaa"/>
              <a:ea typeface="Comfortaa"/>
              <a:cs typeface="Comfortaa"/>
              <a:sym typeface="Comfortaa"/>
            </a:endParaRPr>
          </a:p>
          <a:p>
            <a:pPr indent="-298450" lvl="0" marL="457200" rtl="0" algn="l">
              <a:lnSpc>
                <a:spcPct val="115000"/>
              </a:lnSpc>
              <a:spcBef>
                <a:spcPts val="1200"/>
              </a:spcBef>
              <a:spcAft>
                <a:spcPts val="0"/>
              </a:spcAft>
              <a:buClr>
                <a:schemeClr val="dk1"/>
              </a:buClr>
              <a:buSzPts val="1100"/>
              <a:buFont typeface="Comfortaa"/>
              <a:buChar char="●"/>
            </a:pPr>
            <a:r>
              <a:rPr b="1" lang="sv">
                <a:solidFill>
                  <a:schemeClr val="dk1"/>
                </a:solidFill>
                <a:latin typeface="Comfortaa"/>
                <a:ea typeface="Comfortaa"/>
                <a:cs typeface="Comfortaa"/>
                <a:sym typeface="Comfortaa"/>
              </a:rPr>
              <a:t>Unclear messages</a:t>
            </a:r>
            <a:r>
              <a:rPr lang="sv">
                <a:solidFill>
                  <a:schemeClr val="dk1"/>
                </a:solidFill>
                <a:latin typeface="Comfortaa"/>
                <a:ea typeface="Comfortaa"/>
                <a:cs typeface="Comfortaa"/>
                <a:sym typeface="Comfortaa"/>
              </a:rPr>
              <a:t> can leave people confused, especially newcomers who may already feel unsure or anxious.</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b="1" lang="sv">
                <a:solidFill>
                  <a:schemeClr val="dk1"/>
                </a:solidFill>
                <a:latin typeface="Comfortaa"/>
                <a:ea typeface="Comfortaa"/>
                <a:cs typeface="Comfortaa"/>
                <a:sym typeface="Comfortaa"/>
              </a:rPr>
              <a:t>Not following up</a:t>
            </a:r>
            <a:r>
              <a:rPr lang="sv">
                <a:solidFill>
                  <a:schemeClr val="dk1"/>
                </a:solidFill>
                <a:latin typeface="Comfortaa"/>
                <a:ea typeface="Comfortaa"/>
                <a:cs typeface="Comfortaa"/>
                <a:sym typeface="Comfortaa"/>
              </a:rPr>
              <a:t> can make people feel overlooked, unimportant, or like their contributions don’t matter.</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b="1" lang="sv">
                <a:solidFill>
                  <a:schemeClr val="dk1"/>
                </a:solidFill>
                <a:latin typeface="Comfortaa"/>
                <a:ea typeface="Comfortaa"/>
                <a:cs typeface="Comfortaa"/>
                <a:sym typeface="Comfortaa"/>
              </a:rPr>
              <a:t>Assumptions and misunderstandings</a:t>
            </a:r>
            <a:r>
              <a:rPr lang="sv">
                <a:solidFill>
                  <a:schemeClr val="dk1"/>
                </a:solidFill>
                <a:latin typeface="Comfortaa"/>
                <a:ea typeface="Comfortaa"/>
                <a:cs typeface="Comfortaa"/>
                <a:sym typeface="Comfortaa"/>
              </a:rPr>
              <a:t> can cause hurt feelings and damage trust — often without us even realizing it.</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b="1" lang="sv">
                <a:solidFill>
                  <a:schemeClr val="dk1"/>
                </a:solidFill>
                <a:latin typeface="Comfortaa"/>
                <a:ea typeface="Comfortaa"/>
                <a:cs typeface="Comfortaa"/>
                <a:sym typeface="Comfortaa"/>
              </a:rPr>
              <a:t>Cultural or language differences</a:t>
            </a:r>
            <a:r>
              <a:rPr lang="sv">
                <a:solidFill>
                  <a:schemeClr val="dk1"/>
                </a:solidFill>
                <a:latin typeface="Comfortaa"/>
                <a:ea typeface="Comfortaa"/>
                <a:cs typeface="Comfortaa"/>
                <a:sym typeface="Comfortaa"/>
              </a:rPr>
              <a:t> can create real barriers. That’s why </a:t>
            </a:r>
            <a:r>
              <a:rPr b="1" lang="sv">
                <a:solidFill>
                  <a:schemeClr val="dk1"/>
                </a:solidFill>
                <a:latin typeface="Comfortaa"/>
                <a:ea typeface="Comfortaa"/>
                <a:cs typeface="Comfortaa"/>
                <a:sym typeface="Comfortaa"/>
              </a:rPr>
              <a:t>patience and inclusion</a:t>
            </a:r>
            <a:r>
              <a:rPr lang="sv">
                <a:solidFill>
                  <a:schemeClr val="dk1"/>
                </a:solidFill>
                <a:latin typeface="Comfortaa"/>
                <a:ea typeface="Comfortaa"/>
                <a:cs typeface="Comfortaa"/>
                <a:sym typeface="Comfortaa"/>
              </a:rPr>
              <a:t> are so important — NA is a global Fellowship.</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298450" lvl="0" marL="457200" rtl="0" algn="l">
              <a:lnSpc>
                <a:spcPct val="115000"/>
              </a:lnSpc>
              <a:spcBef>
                <a:spcPts val="0"/>
              </a:spcBef>
              <a:spcAft>
                <a:spcPts val="0"/>
              </a:spcAft>
              <a:buClr>
                <a:schemeClr val="dk1"/>
              </a:buClr>
              <a:buSzPts val="1100"/>
              <a:buFont typeface="Comfortaa"/>
              <a:buChar char="●"/>
            </a:pPr>
            <a:r>
              <a:rPr b="1" lang="sv">
                <a:solidFill>
                  <a:schemeClr val="dk1"/>
                </a:solidFill>
                <a:latin typeface="Comfortaa"/>
                <a:ea typeface="Comfortaa"/>
                <a:cs typeface="Comfortaa"/>
                <a:sym typeface="Comfortaa"/>
              </a:rPr>
              <a:t>Silence sends a message, too</a:t>
            </a:r>
            <a:r>
              <a:rPr lang="sv">
                <a:solidFill>
                  <a:schemeClr val="dk1"/>
                </a:solidFill>
                <a:latin typeface="Comfortaa"/>
                <a:ea typeface="Comfortaa"/>
                <a:cs typeface="Comfortaa"/>
                <a:sym typeface="Comfortaa"/>
              </a:rPr>
              <a:t>. When we don’t respond or communicate at all, others might feel ignored, unwelcomed, or disrespected. That runs counter to our message of </a:t>
            </a:r>
            <a:r>
              <a:rPr b="1" lang="sv">
                <a:solidFill>
                  <a:schemeClr val="dk1"/>
                </a:solidFill>
                <a:latin typeface="Comfortaa"/>
                <a:ea typeface="Comfortaa"/>
                <a:cs typeface="Comfortaa"/>
                <a:sym typeface="Comfortaa"/>
              </a:rPr>
              <a:t>love and hope</a:t>
            </a:r>
            <a:r>
              <a:rPr lang="sv">
                <a:solidFill>
                  <a:schemeClr val="dk1"/>
                </a:solidFill>
                <a:latin typeface="Comfortaa"/>
                <a:ea typeface="Comfortaa"/>
                <a:cs typeface="Comfortaa"/>
                <a:sym typeface="Comfortaa"/>
              </a:rPr>
              <a:t>.</a:t>
            </a:r>
            <a:br>
              <a:rPr lang="sv">
                <a:solidFill>
                  <a:schemeClr val="dk1"/>
                </a:solidFill>
                <a:latin typeface="Comfortaa"/>
                <a:ea typeface="Comfortaa"/>
                <a:cs typeface="Comfortaa"/>
                <a:sym typeface="Comfortaa"/>
              </a:rPr>
            </a:br>
            <a:endParaRPr>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sv">
                <a:solidFill>
                  <a:schemeClr val="dk1"/>
                </a:solidFill>
                <a:latin typeface="Comfortaa"/>
                <a:ea typeface="Comfortaa"/>
                <a:cs typeface="Comfortaa"/>
                <a:sym typeface="Comfortaa"/>
              </a:rPr>
              <a:t>The better we understand what gets in the way, the more we can do to build connections and strengthen our service.</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sz="1600">
              <a:solidFill>
                <a:schemeClr val="dk1"/>
              </a:solidFill>
              <a:latin typeface="Comfortaa"/>
              <a:ea typeface="Comfortaa"/>
              <a:cs typeface="Comfortaa"/>
              <a:sym typeface="Comforta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6318779a9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6318779a9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omfortaa"/>
              <a:ea typeface="Comfortaa"/>
              <a:cs typeface="Comfortaa"/>
              <a:sym typeface="Comforta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6d2d11b902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6d2d11b902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sv" sz="1200">
                <a:solidFill>
                  <a:schemeClr val="dk1"/>
                </a:solidFill>
                <a:latin typeface="Comfortaa"/>
                <a:ea typeface="Comfortaa"/>
                <a:cs typeface="Comfortaa"/>
                <a:sym typeface="Comfortaa"/>
              </a:rPr>
              <a:t>Small Group Scenario Discussions</a:t>
            </a:r>
            <a:br>
              <a:rPr b="1" lang="sv" sz="1200">
                <a:solidFill>
                  <a:schemeClr val="dk1"/>
                </a:solidFill>
                <a:latin typeface="Comfortaa"/>
                <a:ea typeface="Comfortaa"/>
                <a:cs typeface="Comfortaa"/>
                <a:sym typeface="Comfortaa"/>
              </a:rPr>
            </a:br>
            <a:r>
              <a:rPr lang="sv" sz="1200">
                <a:solidFill>
                  <a:schemeClr val="dk1"/>
                </a:solidFill>
                <a:latin typeface="Comfortaa"/>
                <a:ea typeface="Comfortaa"/>
                <a:cs typeface="Comfortaa"/>
                <a:sym typeface="Comfortaa"/>
              </a:rPr>
              <a:t> (Each group chooses one scenario; see below in this document)</a:t>
            </a:r>
            <a:endParaRPr sz="1200">
              <a:solidFill>
                <a:schemeClr val="dk1"/>
              </a:solidFill>
              <a:latin typeface="Comfortaa"/>
              <a:ea typeface="Comfortaa"/>
              <a:cs typeface="Comfortaa"/>
              <a:sym typeface="Comfortaa"/>
            </a:endParaRPr>
          </a:p>
          <a:p>
            <a:pPr indent="-304800" lvl="0" marL="457200" rtl="0" algn="l">
              <a:lnSpc>
                <a:spcPct val="115000"/>
              </a:lnSpc>
              <a:spcBef>
                <a:spcPts val="1200"/>
              </a:spcBef>
              <a:spcAft>
                <a:spcPts val="0"/>
              </a:spcAft>
              <a:buClr>
                <a:schemeClr val="dk1"/>
              </a:buClr>
              <a:buSzPts val="1200"/>
              <a:buFont typeface="Comfortaa"/>
              <a:buChar char="●"/>
            </a:pPr>
            <a:r>
              <a:rPr lang="sv" sz="1200">
                <a:solidFill>
                  <a:schemeClr val="dk1"/>
                </a:solidFill>
                <a:latin typeface="Comfortaa"/>
                <a:ea typeface="Comfortaa"/>
                <a:cs typeface="Comfortaa"/>
                <a:sym typeface="Comfortaa"/>
              </a:rPr>
              <a:t>In small groups, participants discuss the scenario and identify key communication challenges and possible tools/approaches to address them.</a:t>
            </a:r>
            <a:br>
              <a:rPr lang="sv" sz="1200">
                <a:solidFill>
                  <a:schemeClr val="dk1"/>
                </a:solidFill>
                <a:latin typeface="Comfortaa"/>
                <a:ea typeface="Comfortaa"/>
                <a:cs typeface="Comfortaa"/>
                <a:sym typeface="Comfortaa"/>
              </a:rPr>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6d2d11b902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6d2d11b902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6d2d11b902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6d2d11b902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sv">
                <a:solidFill>
                  <a:schemeClr val="dk1"/>
                </a:solidFill>
                <a:latin typeface="Comfortaa"/>
                <a:ea typeface="Comfortaa"/>
                <a:cs typeface="Comfortaa"/>
                <a:sym typeface="Comfortaa"/>
              </a:rPr>
              <a:t>Wrap-Up Reflection:</a:t>
            </a:r>
            <a:endParaRPr>
              <a:solidFill>
                <a:schemeClr val="dk1"/>
              </a:solidFill>
              <a:latin typeface="Comfortaa"/>
              <a:ea typeface="Comfortaa"/>
              <a:cs typeface="Comfortaa"/>
              <a:sym typeface="Comfortaa"/>
            </a:endParaRPr>
          </a:p>
          <a:p>
            <a:pPr indent="0" lvl="0" marL="381000" marR="381000" rtl="0" algn="l">
              <a:lnSpc>
                <a:spcPct val="115000"/>
              </a:lnSpc>
              <a:spcBef>
                <a:spcPts val="1200"/>
              </a:spcBef>
              <a:spcAft>
                <a:spcPts val="0"/>
              </a:spcAft>
              <a:buClr>
                <a:schemeClr val="dk1"/>
              </a:buClr>
              <a:buSzPts val="1100"/>
              <a:buFont typeface="Arial"/>
              <a:buNone/>
            </a:pPr>
            <a:r>
              <a:rPr i="1" lang="sv">
                <a:solidFill>
                  <a:schemeClr val="dk1"/>
                </a:solidFill>
                <a:latin typeface="Comfortaa"/>
                <a:ea typeface="Comfortaa"/>
                <a:cs typeface="Comfortaa"/>
                <a:sym typeface="Comfortaa"/>
              </a:rPr>
              <a:t>“A good report doesn’t have  to share everything, it shares the right things. When we speak with care and purpose, people listen and feel informed, not overwhelmed.”</a:t>
            </a:r>
            <a:endParaRPr sz="1200">
              <a:solidFill>
                <a:schemeClr val="dk1"/>
              </a:solidFill>
              <a:latin typeface="Comfortaa"/>
              <a:ea typeface="Comfortaa"/>
              <a:cs typeface="Comfortaa"/>
              <a:sym typeface="Comfortaa"/>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d3202237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6d3202237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sv">
                <a:solidFill>
                  <a:schemeClr val="dk1"/>
                </a:solidFill>
                <a:latin typeface="Comfortaa"/>
                <a:ea typeface="Comfortaa"/>
                <a:cs typeface="Comfortaa"/>
                <a:sym typeface="Comfortaa"/>
              </a:rPr>
              <a:t>Wrap-Up Reflection:</a:t>
            </a:r>
            <a:endParaRPr>
              <a:solidFill>
                <a:schemeClr val="dk1"/>
              </a:solidFill>
              <a:latin typeface="Comfortaa"/>
              <a:ea typeface="Comfortaa"/>
              <a:cs typeface="Comfortaa"/>
              <a:sym typeface="Comfortaa"/>
            </a:endParaRPr>
          </a:p>
          <a:p>
            <a:pPr indent="0" lvl="0" marL="0" rtl="0" algn="l">
              <a:spcBef>
                <a:spcPts val="1200"/>
              </a:spcBef>
              <a:spcAft>
                <a:spcPts val="0"/>
              </a:spcAft>
              <a:buNone/>
            </a:pPr>
            <a:r>
              <a:rPr i="1" lang="sv">
                <a:solidFill>
                  <a:schemeClr val="dk1"/>
                </a:solidFill>
                <a:latin typeface="Comfortaa"/>
                <a:ea typeface="Comfortaa"/>
                <a:cs typeface="Comfortaa"/>
                <a:sym typeface="Comfortaa"/>
              </a:rPr>
              <a:t>“We’ve all been new — unsure, curious, maybe overwhelmed. Service is a place for growth, not just for tasks. When we explain, include, and reach out, we show people they matter. Inclusion isn’t about perfect structure — it’s about personal connection”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5834675" y="-25"/>
            <a:ext cx="3309317" cy="2987238"/>
          </a:xfrm>
          <a:custGeom>
            <a:rect b="b" l="l" r="r" t="t"/>
            <a:pathLst>
              <a:path extrusionOk="0" h="29763" w="32972">
                <a:moveTo>
                  <a:pt x="798" y="1"/>
                </a:moveTo>
                <a:cubicBezTo>
                  <a:pt x="1" y="1054"/>
                  <a:pt x="366" y="2627"/>
                  <a:pt x="1201" y="3647"/>
                </a:cubicBezTo>
                <a:cubicBezTo>
                  <a:pt x="2042" y="4668"/>
                  <a:pt x="3243" y="5301"/>
                  <a:pt x="4335" y="6038"/>
                </a:cubicBezTo>
                <a:cubicBezTo>
                  <a:pt x="5432" y="6775"/>
                  <a:pt x="6496" y="7736"/>
                  <a:pt x="6791" y="9024"/>
                </a:cubicBezTo>
                <a:cubicBezTo>
                  <a:pt x="7091" y="10340"/>
                  <a:pt x="6496" y="11715"/>
                  <a:pt x="5667" y="12774"/>
                </a:cubicBezTo>
                <a:cubicBezTo>
                  <a:pt x="4832" y="13839"/>
                  <a:pt x="3762" y="14696"/>
                  <a:pt x="2877" y="15717"/>
                </a:cubicBezTo>
                <a:cubicBezTo>
                  <a:pt x="1316" y="17518"/>
                  <a:pt x="355" y="19947"/>
                  <a:pt x="716" y="22305"/>
                </a:cubicBezTo>
                <a:cubicBezTo>
                  <a:pt x="1081" y="24664"/>
                  <a:pt x="2959" y="26831"/>
                  <a:pt x="5328" y="27120"/>
                </a:cubicBezTo>
                <a:cubicBezTo>
                  <a:pt x="5540" y="27146"/>
                  <a:pt x="5753" y="27157"/>
                  <a:pt x="5965" y="27157"/>
                </a:cubicBezTo>
                <a:cubicBezTo>
                  <a:pt x="7523" y="27157"/>
                  <a:pt x="9087" y="26549"/>
                  <a:pt x="10638" y="26549"/>
                </a:cubicBezTo>
                <a:cubicBezTo>
                  <a:pt x="10943" y="26549"/>
                  <a:pt x="11247" y="26572"/>
                  <a:pt x="11551" y="26629"/>
                </a:cubicBezTo>
                <a:cubicBezTo>
                  <a:pt x="13287" y="26956"/>
                  <a:pt x="14646" y="28283"/>
                  <a:pt x="16246" y="29036"/>
                </a:cubicBezTo>
                <a:cubicBezTo>
                  <a:pt x="17313" y="29538"/>
                  <a:pt x="18460" y="29763"/>
                  <a:pt x="19623" y="29763"/>
                </a:cubicBezTo>
                <a:cubicBezTo>
                  <a:pt x="21898" y="29763"/>
                  <a:pt x="24227" y="28901"/>
                  <a:pt x="26110" y="27568"/>
                </a:cubicBezTo>
                <a:cubicBezTo>
                  <a:pt x="28959" y="25553"/>
                  <a:pt x="30995" y="22617"/>
                  <a:pt x="32971" y="19745"/>
                </a:cubicBezTo>
                <a:lnTo>
                  <a:pt x="32971" y="6"/>
                </a:lnTo>
                <a:lnTo>
                  <a:pt x="7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0" y="2156025"/>
            <a:ext cx="3309317" cy="2987238"/>
          </a:xfrm>
          <a:custGeom>
            <a:rect b="b" l="l" r="r" t="t"/>
            <a:pathLst>
              <a:path extrusionOk="0" h="29763" w="32972">
                <a:moveTo>
                  <a:pt x="798" y="1"/>
                </a:moveTo>
                <a:cubicBezTo>
                  <a:pt x="1" y="1054"/>
                  <a:pt x="366" y="2627"/>
                  <a:pt x="1201" y="3647"/>
                </a:cubicBezTo>
                <a:cubicBezTo>
                  <a:pt x="2042" y="4668"/>
                  <a:pt x="3243" y="5301"/>
                  <a:pt x="4335" y="6038"/>
                </a:cubicBezTo>
                <a:cubicBezTo>
                  <a:pt x="5432" y="6775"/>
                  <a:pt x="6496" y="7736"/>
                  <a:pt x="6791" y="9024"/>
                </a:cubicBezTo>
                <a:cubicBezTo>
                  <a:pt x="7091" y="10340"/>
                  <a:pt x="6496" y="11715"/>
                  <a:pt x="5667" y="12774"/>
                </a:cubicBezTo>
                <a:cubicBezTo>
                  <a:pt x="4832" y="13839"/>
                  <a:pt x="3762" y="14696"/>
                  <a:pt x="2877" y="15717"/>
                </a:cubicBezTo>
                <a:cubicBezTo>
                  <a:pt x="1316" y="17518"/>
                  <a:pt x="355" y="19947"/>
                  <a:pt x="716" y="22305"/>
                </a:cubicBezTo>
                <a:cubicBezTo>
                  <a:pt x="1081" y="24664"/>
                  <a:pt x="2959" y="26831"/>
                  <a:pt x="5328" y="27120"/>
                </a:cubicBezTo>
                <a:cubicBezTo>
                  <a:pt x="5540" y="27146"/>
                  <a:pt x="5753" y="27157"/>
                  <a:pt x="5965" y="27157"/>
                </a:cubicBezTo>
                <a:cubicBezTo>
                  <a:pt x="7523" y="27157"/>
                  <a:pt x="9087" y="26549"/>
                  <a:pt x="10638" y="26549"/>
                </a:cubicBezTo>
                <a:cubicBezTo>
                  <a:pt x="10943" y="26549"/>
                  <a:pt x="11247" y="26572"/>
                  <a:pt x="11551" y="26629"/>
                </a:cubicBezTo>
                <a:cubicBezTo>
                  <a:pt x="13287" y="26956"/>
                  <a:pt x="14646" y="28283"/>
                  <a:pt x="16246" y="29036"/>
                </a:cubicBezTo>
                <a:cubicBezTo>
                  <a:pt x="17313" y="29538"/>
                  <a:pt x="18460" y="29763"/>
                  <a:pt x="19623" y="29763"/>
                </a:cubicBezTo>
                <a:cubicBezTo>
                  <a:pt x="21898" y="29763"/>
                  <a:pt x="24227" y="28901"/>
                  <a:pt x="26110" y="27568"/>
                </a:cubicBezTo>
                <a:cubicBezTo>
                  <a:pt x="28959" y="25553"/>
                  <a:pt x="30995" y="22617"/>
                  <a:pt x="32971" y="19745"/>
                </a:cubicBezTo>
                <a:lnTo>
                  <a:pt x="32971" y="6"/>
                </a:lnTo>
                <a:lnTo>
                  <a:pt x="7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rot="10800000">
            <a:off x="4936300" y="-19"/>
            <a:ext cx="4207839" cy="1074716"/>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468900" y="-12"/>
            <a:ext cx="3558131" cy="1211312"/>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11300" y="3437299"/>
            <a:ext cx="5593200" cy="1706200"/>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4158047"/>
            <a:ext cx="5672961" cy="98545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7482446" y="4409700"/>
            <a:ext cx="2155504" cy="733809"/>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67913" y="2721625"/>
            <a:ext cx="959100" cy="9591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txBox="1"/>
          <p:nvPr>
            <p:ph type="ctrTitle"/>
          </p:nvPr>
        </p:nvSpPr>
        <p:spPr>
          <a:xfrm>
            <a:off x="2184142" y="1255163"/>
            <a:ext cx="4775700" cy="1908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9" name="Google Shape;19;p2"/>
          <p:cNvSpPr txBox="1"/>
          <p:nvPr>
            <p:ph idx="1" type="subTitle"/>
          </p:nvPr>
        </p:nvSpPr>
        <p:spPr>
          <a:xfrm>
            <a:off x="2184162" y="3418788"/>
            <a:ext cx="4775700" cy="46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2"/>
          <p:cNvSpPr/>
          <p:nvPr/>
        </p:nvSpPr>
        <p:spPr>
          <a:xfrm>
            <a:off x="8678850" y="1481754"/>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a:off x="5765502" y="0"/>
            <a:ext cx="3378498" cy="1310416"/>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 name="Shape 110"/>
        <p:cNvGrpSpPr/>
        <p:nvPr/>
      </p:nvGrpSpPr>
      <p:grpSpPr>
        <a:xfrm>
          <a:off x="0" y="0"/>
          <a:ext cx="0" cy="0"/>
          <a:chOff x="0" y="0"/>
          <a:chExt cx="0" cy="0"/>
        </a:xfrm>
      </p:grpSpPr>
      <p:sp>
        <p:nvSpPr>
          <p:cNvPr id="111" name="Google Shape;111;p11"/>
          <p:cNvSpPr/>
          <p:nvPr/>
        </p:nvSpPr>
        <p:spPr>
          <a:xfrm flipH="1" rot="10800000">
            <a:off x="1367408" y="19"/>
            <a:ext cx="7776695" cy="2585185"/>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rot="10800000">
            <a:off x="-6" y="19"/>
            <a:ext cx="9144064" cy="2383642"/>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10800000">
            <a:off x="-161" y="19"/>
            <a:ext cx="6670662" cy="2114556"/>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5344963" y="3929538"/>
            <a:ext cx="3799190" cy="1235077"/>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rot="10800000">
            <a:off x="6266528" y="3869764"/>
            <a:ext cx="2877426" cy="1294853"/>
          </a:xfrm>
          <a:custGeom>
            <a:rect b="b" l="l" r="r" t="t"/>
            <a:pathLst>
              <a:path extrusionOk="0" h="17682" w="39293">
                <a:moveTo>
                  <a:pt x="1" y="1"/>
                </a:moveTo>
                <a:lnTo>
                  <a:pt x="1" y="12987"/>
                </a:lnTo>
                <a:cubicBezTo>
                  <a:pt x="1797" y="11513"/>
                  <a:pt x="3849" y="10263"/>
                  <a:pt x="6344" y="9816"/>
                </a:cubicBezTo>
                <a:cubicBezTo>
                  <a:pt x="6911" y="9714"/>
                  <a:pt x="7498" y="9667"/>
                  <a:pt x="8094" y="9667"/>
                </a:cubicBezTo>
                <a:cubicBezTo>
                  <a:pt x="10310" y="9667"/>
                  <a:pt x="12641" y="10313"/>
                  <a:pt x="14521" y="11169"/>
                </a:cubicBezTo>
                <a:cubicBezTo>
                  <a:pt x="18573" y="13008"/>
                  <a:pt x="22965" y="17682"/>
                  <a:pt x="28417" y="17682"/>
                </a:cubicBezTo>
                <a:cubicBezTo>
                  <a:pt x="29018" y="17682"/>
                  <a:pt x="29631" y="17625"/>
                  <a:pt x="30259" y="17502"/>
                </a:cubicBezTo>
                <a:cubicBezTo>
                  <a:pt x="36012" y="16361"/>
                  <a:pt x="36301" y="11693"/>
                  <a:pt x="37552" y="7681"/>
                </a:cubicBezTo>
                <a:cubicBezTo>
                  <a:pt x="38250" y="5421"/>
                  <a:pt x="38583" y="2616"/>
                  <a:pt x="3929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5916036" y="4353722"/>
            <a:ext cx="3228165" cy="810911"/>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txBox="1"/>
          <p:nvPr>
            <p:ph hasCustomPrompt="1" type="title"/>
          </p:nvPr>
        </p:nvSpPr>
        <p:spPr>
          <a:xfrm>
            <a:off x="2847225" y="1556100"/>
            <a:ext cx="3449700" cy="1493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9" name="Google Shape;119;p11"/>
          <p:cNvSpPr txBox="1"/>
          <p:nvPr>
            <p:ph idx="1" type="subTitle"/>
          </p:nvPr>
        </p:nvSpPr>
        <p:spPr>
          <a:xfrm>
            <a:off x="2847200" y="3036425"/>
            <a:ext cx="3449700" cy="73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0" name="Shape 120"/>
        <p:cNvGrpSpPr/>
        <p:nvPr/>
      </p:nvGrpSpPr>
      <p:grpSpPr>
        <a:xfrm>
          <a:off x="0" y="0"/>
          <a:ext cx="0" cy="0"/>
          <a:chOff x="0" y="0"/>
          <a:chExt cx="0" cy="0"/>
        </a:xfrm>
      </p:grpSpPr>
      <p:sp>
        <p:nvSpPr>
          <p:cNvPr id="121" name="Google Shape;12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sv"/>
              <a:t>‹#›</a:t>
            </a:fld>
            <a:endParaRPr>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2" name="Shape 122"/>
        <p:cNvGrpSpPr/>
        <p:nvPr/>
      </p:nvGrpSpPr>
      <p:grpSpPr>
        <a:xfrm>
          <a:off x="0" y="0"/>
          <a:ext cx="0" cy="0"/>
          <a:chOff x="0" y="0"/>
          <a:chExt cx="0" cy="0"/>
        </a:xfrm>
      </p:grpSpPr>
      <p:sp>
        <p:nvSpPr>
          <p:cNvPr id="123" name="Google Shape;123;p13"/>
          <p:cNvSpPr/>
          <p:nvPr/>
        </p:nvSpPr>
        <p:spPr>
          <a:xfrm>
            <a:off x="1536" y="3323993"/>
            <a:ext cx="9142528" cy="1819520"/>
          </a:xfrm>
          <a:custGeom>
            <a:rect b="b" l="l" r="r" t="t"/>
            <a:pathLst>
              <a:path extrusionOk="0" h="28430" w="142852">
                <a:moveTo>
                  <a:pt x="21147" y="0"/>
                </a:moveTo>
                <a:cubicBezTo>
                  <a:pt x="13697" y="0"/>
                  <a:pt x="6296" y="1895"/>
                  <a:pt x="0" y="5926"/>
                </a:cubicBezTo>
                <a:lnTo>
                  <a:pt x="0" y="28429"/>
                </a:lnTo>
                <a:lnTo>
                  <a:pt x="142852" y="28429"/>
                </a:lnTo>
                <a:lnTo>
                  <a:pt x="142852" y="12344"/>
                </a:lnTo>
                <a:cubicBezTo>
                  <a:pt x="141208" y="8629"/>
                  <a:pt x="136870" y="7022"/>
                  <a:pt x="132811" y="7022"/>
                </a:cubicBezTo>
                <a:cubicBezTo>
                  <a:pt x="132460" y="7022"/>
                  <a:pt x="132112" y="7034"/>
                  <a:pt x="131767" y="7058"/>
                </a:cubicBezTo>
                <a:cubicBezTo>
                  <a:pt x="127433" y="7355"/>
                  <a:pt x="123278" y="9010"/>
                  <a:pt x="118944" y="9391"/>
                </a:cubicBezTo>
                <a:cubicBezTo>
                  <a:pt x="118253" y="9452"/>
                  <a:pt x="117565" y="9481"/>
                  <a:pt x="116879" y="9481"/>
                </a:cubicBezTo>
                <a:cubicBezTo>
                  <a:pt x="105909" y="9481"/>
                  <a:pt x="95570" y="2116"/>
                  <a:pt x="84530" y="2116"/>
                </a:cubicBezTo>
                <a:cubicBezTo>
                  <a:pt x="84167" y="2116"/>
                  <a:pt x="83804" y="2124"/>
                  <a:pt x="83439" y="2140"/>
                </a:cubicBezTo>
                <a:cubicBezTo>
                  <a:pt x="74022" y="2554"/>
                  <a:pt x="65358" y="8595"/>
                  <a:pt x="56005" y="8595"/>
                </a:cubicBezTo>
                <a:cubicBezTo>
                  <a:pt x="55661" y="8595"/>
                  <a:pt x="55317" y="8587"/>
                  <a:pt x="54972" y="8570"/>
                </a:cubicBezTo>
                <a:cubicBezTo>
                  <a:pt x="48328" y="8236"/>
                  <a:pt x="42315" y="4724"/>
                  <a:pt x="36029" y="2533"/>
                </a:cubicBezTo>
                <a:cubicBezTo>
                  <a:pt x="31264" y="870"/>
                  <a:pt x="26194" y="0"/>
                  <a:pt x="21147"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0" y="3342361"/>
            <a:ext cx="9144064" cy="1801152"/>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flipH="1">
            <a:off x="1373" y="4301400"/>
            <a:ext cx="3352483" cy="842139"/>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txBox="1"/>
          <p:nvPr>
            <p:ph type="title"/>
          </p:nvPr>
        </p:nvSpPr>
        <p:spPr>
          <a:xfrm>
            <a:off x="713275" y="445025"/>
            <a:ext cx="4782600" cy="73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27" name="Google Shape;127;p13"/>
          <p:cNvSpPr txBox="1"/>
          <p:nvPr>
            <p:ph idx="2" type="title"/>
          </p:nvPr>
        </p:nvSpPr>
        <p:spPr>
          <a:xfrm>
            <a:off x="2010670" y="1582913"/>
            <a:ext cx="22230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8" name="Google Shape;128;p13"/>
          <p:cNvSpPr txBox="1"/>
          <p:nvPr>
            <p:ph idx="1" type="subTitle"/>
          </p:nvPr>
        </p:nvSpPr>
        <p:spPr>
          <a:xfrm>
            <a:off x="2010670" y="2005394"/>
            <a:ext cx="2223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9" name="Google Shape;129;p13"/>
          <p:cNvSpPr txBox="1"/>
          <p:nvPr>
            <p:ph idx="3" type="title"/>
          </p:nvPr>
        </p:nvSpPr>
        <p:spPr>
          <a:xfrm>
            <a:off x="5849971" y="1582913"/>
            <a:ext cx="22230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0" name="Google Shape;130;p13"/>
          <p:cNvSpPr txBox="1"/>
          <p:nvPr>
            <p:ph idx="4" type="subTitle"/>
          </p:nvPr>
        </p:nvSpPr>
        <p:spPr>
          <a:xfrm>
            <a:off x="5849971" y="2005395"/>
            <a:ext cx="2223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13"/>
          <p:cNvSpPr txBox="1"/>
          <p:nvPr>
            <p:ph idx="5" type="title"/>
          </p:nvPr>
        </p:nvSpPr>
        <p:spPr>
          <a:xfrm>
            <a:off x="2010670" y="3285131"/>
            <a:ext cx="22230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2" name="Google Shape;132;p13"/>
          <p:cNvSpPr txBox="1"/>
          <p:nvPr>
            <p:ph idx="6" type="subTitle"/>
          </p:nvPr>
        </p:nvSpPr>
        <p:spPr>
          <a:xfrm>
            <a:off x="2010670" y="3707613"/>
            <a:ext cx="2223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13"/>
          <p:cNvSpPr txBox="1"/>
          <p:nvPr>
            <p:ph idx="7" type="title"/>
          </p:nvPr>
        </p:nvSpPr>
        <p:spPr>
          <a:xfrm>
            <a:off x="5849971" y="3285132"/>
            <a:ext cx="22230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4" name="Google Shape;134;p13"/>
          <p:cNvSpPr txBox="1"/>
          <p:nvPr>
            <p:ph idx="8" type="subTitle"/>
          </p:nvPr>
        </p:nvSpPr>
        <p:spPr>
          <a:xfrm>
            <a:off x="5849971" y="3707614"/>
            <a:ext cx="22230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13"/>
          <p:cNvSpPr txBox="1"/>
          <p:nvPr>
            <p:ph hasCustomPrompt="1" idx="9" type="title"/>
          </p:nvPr>
        </p:nvSpPr>
        <p:spPr>
          <a:xfrm>
            <a:off x="1023395" y="1838100"/>
            <a:ext cx="84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2400">
                <a:solidFill>
                  <a:schemeClr val="accent4"/>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136" name="Google Shape;136;p13"/>
          <p:cNvSpPr txBox="1"/>
          <p:nvPr>
            <p:ph hasCustomPrompt="1" idx="13" type="title"/>
          </p:nvPr>
        </p:nvSpPr>
        <p:spPr>
          <a:xfrm>
            <a:off x="1023395" y="3540325"/>
            <a:ext cx="84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2400"/>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137" name="Google Shape;137;p13"/>
          <p:cNvSpPr txBox="1"/>
          <p:nvPr>
            <p:ph hasCustomPrompt="1" idx="14" type="title"/>
          </p:nvPr>
        </p:nvSpPr>
        <p:spPr>
          <a:xfrm>
            <a:off x="4859295" y="1838100"/>
            <a:ext cx="84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2400">
                <a:solidFill>
                  <a:schemeClr val="accent4"/>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138" name="Google Shape;138;p13"/>
          <p:cNvSpPr txBox="1"/>
          <p:nvPr>
            <p:ph hasCustomPrompt="1" idx="15" type="title"/>
          </p:nvPr>
        </p:nvSpPr>
        <p:spPr>
          <a:xfrm>
            <a:off x="4859295" y="3540325"/>
            <a:ext cx="84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2400"/>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139" name="Google Shape;139;p13"/>
          <p:cNvSpPr/>
          <p:nvPr/>
        </p:nvSpPr>
        <p:spPr>
          <a:xfrm rot="10800000">
            <a:off x="4862850" y="-3577"/>
            <a:ext cx="4281237" cy="1305987"/>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86898" y="2103900"/>
            <a:ext cx="935700" cy="9357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flipH="1" rot="10800000">
            <a:off x="5960825" y="0"/>
            <a:ext cx="3183175" cy="1044225"/>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_1">
    <p:spTree>
      <p:nvGrpSpPr>
        <p:cNvPr id="142" name="Shape 142"/>
        <p:cNvGrpSpPr/>
        <p:nvPr/>
      </p:nvGrpSpPr>
      <p:grpSpPr>
        <a:xfrm>
          <a:off x="0" y="0"/>
          <a:ext cx="0" cy="0"/>
          <a:chOff x="0" y="0"/>
          <a:chExt cx="0" cy="0"/>
        </a:xfrm>
      </p:grpSpPr>
      <p:sp>
        <p:nvSpPr>
          <p:cNvPr id="143" name="Google Shape;143;p14"/>
          <p:cNvSpPr/>
          <p:nvPr/>
        </p:nvSpPr>
        <p:spPr>
          <a:xfrm>
            <a:off x="-5450" y="1930400"/>
            <a:ext cx="9143812" cy="3213100"/>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0" y="3063175"/>
            <a:ext cx="9138552" cy="2080325"/>
          </a:xfrm>
          <a:custGeom>
            <a:rect b="b" l="l" r="r" t="t"/>
            <a:pathLst>
              <a:path extrusionOk="0" h="83213" w="160890">
                <a:moveTo>
                  <a:pt x="86296" y="0"/>
                </a:moveTo>
                <a:cubicBezTo>
                  <a:pt x="78520" y="0"/>
                  <a:pt x="70747" y="4949"/>
                  <a:pt x="65056" y="11061"/>
                </a:cubicBezTo>
                <a:cubicBezTo>
                  <a:pt x="57984" y="18669"/>
                  <a:pt x="52769" y="28159"/>
                  <a:pt x="45233" y="35219"/>
                </a:cubicBezTo>
                <a:cubicBezTo>
                  <a:pt x="41283" y="38911"/>
                  <a:pt x="36209" y="41946"/>
                  <a:pt x="31144" y="41946"/>
                </a:cubicBezTo>
                <a:cubicBezTo>
                  <a:pt x="29889" y="41946"/>
                  <a:pt x="28634" y="41760"/>
                  <a:pt x="27397" y="41351"/>
                </a:cubicBezTo>
                <a:cubicBezTo>
                  <a:pt x="20170" y="38958"/>
                  <a:pt x="16717" y="30349"/>
                  <a:pt x="14002" y="22741"/>
                </a:cubicBezTo>
                <a:cubicBezTo>
                  <a:pt x="11300" y="15145"/>
                  <a:pt x="7383" y="6596"/>
                  <a:pt x="1" y="4882"/>
                </a:cubicBezTo>
                <a:lnTo>
                  <a:pt x="1" y="83213"/>
                </a:lnTo>
                <a:lnTo>
                  <a:pt x="160854" y="83213"/>
                </a:lnTo>
                <a:lnTo>
                  <a:pt x="160890" y="7037"/>
                </a:lnTo>
                <a:lnTo>
                  <a:pt x="160890" y="7037"/>
                </a:lnTo>
                <a:cubicBezTo>
                  <a:pt x="155306" y="13038"/>
                  <a:pt x="149615" y="19122"/>
                  <a:pt x="142650" y="23098"/>
                </a:cubicBezTo>
                <a:cubicBezTo>
                  <a:pt x="138302" y="25573"/>
                  <a:pt x="133332" y="27125"/>
                  <a:pt x="128450" y="27125"/>
                </a:cubicBezTo>
                <a:cubicBezTo>
                  <a:pt x="125512" y="27125"/>
                  <a:pt x="122605" y="26563"/>
                  <a:pt x="119885" y="25301"/>
                </a:cubicBezTo>
                <a:cubicBezTo>
                  <a:pt x="108764" y="20122"/>
                  <a:pt x="103478" y="4894"/>
                  <a:pt x="91929" y="929"/>
                </a:cubicBezTo>
                <a:cubicBezTo>
                  <a:pt x="90071" y="292"/>
                  <a:pt x="88183" y="0"/>
                  <a:pt x="86296" y="0"/>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33853" y="3545475"/>
            <a:ext cx="9110152" cy="1598025"/>
          </a:xfrm>
          <a:custGeom>
            <a:rect b="b" l="l" r="r" t="t"/>
            <a:pathLst>
              <a:path extrusionOk="0" h="63921" w="160390">
                <a:moveTo>
                  <a:pt x="25594" y="1"/>
                </a:moveTo>
                <a:cubicBezTo>
                  <a:pt x="24854" y="1"/>
                  <a:pt x="24109" y="50"/>
                  <a:pt x="23360" y="151"/>
                </a:cubicBezTo>
                <a:cubicBezTo>
                  <a:pt x="17014" y="1020"/>
                  <a:pt x="11549" y="5616"/>
                  <a:pt x="7882" y="11176"/>
                </a:cubicBezTo>
                <a:cubicBezTo>
                  <a:pt x="4215" y="16737"/>
                  <a:pt x="2084" y="23249"/>
                  <a:pt x="0" y="29679"/>
                </a:cubicBezTo>
                <a:lnTo>
                  <a:pt x="24" y="63921"/>
                </a:lnTo>
                <a:lnTo>
                  <a:pt x="160294" y="63921"/>
                </a:lnTo>
                <a:lnTo>
                  <a:pt x="160294" y="59647"/>
                </a:lnTo>
                <a:cubicBezTo>
                  <a:pt x="160389" y="56503"/>
                  <a:pt x="158079" y="53789"/>
                  <a:pt x="155460" y="52301"/>
                </a:cubicBezTo>
                <a:cubicBezTo>
                  <a:pt x="152852" y="50812"/>
                  <a:pt x="149888" y="50193"/>
                  <a:pt x="147149" y="48979"/>
                </a:cubicBezTo>
                <a:cubicBezTo>
                  <a:pt x="139410" y="45550"/>
                  <a:pt x="134303" y="37834"/>
                  <a:pt x="128504" y="31405"/>
                </a:cubicBezTo>
                <a:cubicBezTo>
                  <a:pt x="123628" y="25989"/>
                  <a:pt x="117052" y="21086"/>
                  <a:pt x="110283" y="21086"/>
                </a:cubicBezTo>
                <a:cubicBezTo>
                  <a:pt x="109002" y="21086"/>
                  <a:pt x="107714" y="21261"/>
                  <a:pt x="106430" y="21642"/>
                </a:cubicBezTo>
                <a:cubicBezTo>
                  <a:pt x="98441" y="23999"/>
                  <a:pt x="93952" y="33322"/>
                  <a:pt x="86368" y="36906"/>
                </a:cubicBezTo>
                <a:cubicBezTo>
                  <a:pt x="84111" y="37971"/>
                  <a:pt x="81720" y="38448"/>
                  <a:pt x="79303" y="38448"/>
                </a:cubicBezTo>
                <a:cubicBezTo>
                  <a:pt x="73482" y="38448"/>
                  <a:pt x="67511" y="35682"/>
                  <a:pt x="62901" y="31703"/>
                </a:cubicBezTo>
                <a:cubicBezTo>
                  <a:pt x="56245" y="25952"/>
                  <a:pt x="51637" y="17999"/>
                  <a:pt x="45780" y="11331"/>
                </a:cubicBezTo>
                <a:cubicBezTo>
                  <a:pt x="40448" y="5250"/>
                  <a:pt x="33274" y="1"/>
                  <a:pt x="25594"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1225603" y="794450"/>
            <a:ext cx="1002600" cy="1002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flipH="1" rot="10800000">
            <a:off x="0" y="59"/>
            <a:ext cx="9134420" cy="647641"/>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txBox="1"/>
          <p:nvPr>
            <p:ph type="title"/>
          </p:nvPr>
        </p:nvSpPr>
        <p:spPr>
          <a:xfrm>
            <a:off x="4007728" y="1790000"/>
            <a:ext cx="2784300" cy="923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0" name="Google Shape;150;p14"/>
          <p:cNvSpPr txBox="1"/>
          <p:nvPr>
            <p:ph hasCustomPrompt="1" idx="2" type="title"/>
          </p:nvPr>
        </p:nvSpPr>
        <p:spPr>
          <a:xfrm>
            <a:off x="2454418" y="2086214"/>
            <a:ext cx="1248300" cy="91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1" name="Google Shape;151;p14"/>
          <p:cNvSpPr txBox="1"/>
          <p:nvPr>
            <p:ph idx="1" type="subTitle"/>
          </p:nvPr>
        </p:nvSpPr>
        <p:spPr>
          <a:xfrm>
            <a:off x="4007718" y="2640097"/>
            <a:ext cx="27843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5">
    <p:spTree>
      <p:nvGrpSpPr>
        <p:cNvPr id="152" name="Shape 152"/>
        <p:cNvGrpSpPr/>
        <p:nvPr/>
      </p:nvGrpSpPr>
      <p:grpSpPr>
        <a:xfrm>
          <a:off x="0" y="0"/>
          <a:ext cx="0" cy="0"/>
          <a:chOff x="0" y="0"/>
          <a:chExt cx="0" cy="0"/>
        </a:xfrm>
      </p:grpSpPr>
      <p:sp>
        <p:nvSpPr>
          <p:cNvPr id="153" name="Google Shape;153;p15"/>
          <p:cNvSpPr/>
          <p:nvPr/>
        </p:nvSpPr>
        <p:spPr>
          <a:xfrm flipH="1" rot="-5400000">
            <a:off x="6285264" y="507786"/>
            <a:ext cx="3378718" cy="2338696"/>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flipH="1" rot="5400000">
            <a:off x="-1113613" y="1073262"/>
            <a:ext cx="5149949" cy="3003927"/>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flipH="1" rot="5400000">
            <a:off x="-1458371" y="1420679"/>
            <a:ext cx="5135483" cy="2300258"/>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rot="5400000">
            <a:off x="-2029062" y="1976124"/>
            <a:ext cx="5722557" cy="1745841"/>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1014225" y="-440519"/>
            <a:ext cx="1625400" cy="16245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rot="5400000">
            <a:off x="6606747" y="1106845"/>
            <a:ext cx="3656314" cy="1418172"/>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flipH="1" rot="-5400000">
            <a:off x="6315959" y="1978708"/>
            <a:ext cx="4818961" cy="837104"/>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6780213" y="648050"/>
            <a:ext cx="945600" cy="9456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5"/>
          <p:cNvGrpSpPr/>
          <p:nvPr/>
        </p:nvGrpSpPr>
        <p:grpSpPr>
          <a:xfrm>
            <a:off x="7310225" y="4644738"/>
            <a:ext cx="959175" cy="162000"/>
            <a:chOff x="447675" y="1666875"/>
            <a:chExt cx="959175" cy="162000"/>
          </a:xfrm>
        </p:grpSpPr>
        <p:sp>
          <p:nvSpPr>
            <p:cNvPr id="162" name="Google Shape;162;p15"/>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15"/>
          <p:cNvGrpSpPr/>
          <p:nvPr/>
        </p:nvGrpSpPr>
        <p:grpSpPr>
          <a:xfrm>
            <a:off x="2977575" y="239238"/>
            <a:ext cx="427725" cy="162000"/>
            <a:chOff x="979125" y="1666875"/>
            <a:chExt cx="427725" cy="162000"/>
          </a:xfrm>
        </p:grpSpPr>
        <p:sp>
          <p:nvSpPr>
            <p:cNvPr id="167" name="Google Shape;167;p15"/>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15"/>
          <p:cNvSpPr txBox="1"/>
          <p:nvPr>
            <p:ph type="title"/>
          </p:nvPr>
        </p:nvSpPr>
        <p:spPr>
          <a:xfrm>
            <a:off x="3272394" y="3360325"/>
            <a:ext cx="3795600" cy="461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24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70" name="Google Shape;170;p15"/>
          <p:cNvSpPr txBox="1"/>
          <p:nvPr>
            <p:ph idx="1" type="subTitle"/>
          </p:nvPr>
        </p:nvSpPr>
        <p:spPr>
          <a:xfrm>
            <a:off x="3272375" y="1328425"/>
            <a:ext cx="3795600" cy="2031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171" name="Shape 171"/>
        <p:cNvGrpSpPr/>
        <p:nvPr/>
      </p:nvGrpSpPr>
      <p:grpSpPr>
        <a:xfrm>
          <a:off x="0" y="0"/>
          <a:ext cx="0" cy="0"/>
          <a:chOff x="0" y="0"/>
          <a:chExt cx="0" cy="0"/>
        </a:xfrm>
      </p:grpSpPr>
      <p:sp>
        <p:nvSpPr>
          <p:cNvPr id="172" name="Google Shape;172;p16"/>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73" name="Google Shape;173;p16"/>
          <p:cNvSpPr/>
          <p:nvPr/>
        </p:nvSpPr>
        <p:spPr>
          <a:xfrm flipH="1" rot="10800000">
            <a:off x="1" y="-102"/>
            <a:ext cx="1771771" cy="693977"/>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flipH="1" rot="10800000">
            <a:off x="0" y="27"/>
            <a:ext cx="2581257" cy="448392"/>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114300" y="751025"/>
            <a:ext cx="527700" cy="5277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flipH="1">
            <a:off x="6178287" y="4238625"/>
            <a:ext cx="2965713" cy="904869"/>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177" name="Shape 177"/>
        <p:cNvGrpSpPr/>
        <p:nvPr/>
      </p:nvGrpSpPr>
      <p:grpSpPr>
        <a:xfrm>
          <a:off x="0" y="0"/>
          <a:ext cx="0" cy="0"/>
          <a:chOff x="0" y="0"/>
          <a:chExt cx="0" cy="0"/>
        </a:xfrm>
      </p:grpSpPr>
      <p:sp>
        <p:nvSpPr>
          <p:cNvPr id="178" name="Google Shape;178;p17"/>
          <p:cNvSpPr/>
          <p:nvPr/>
        </p:nvSpPr>
        <p:spPr>
          <a:xfrm>
            <a:off x="-1428450" y="3001665"/>
            <a:ext cx="6291452" cy="2141830"/>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flipH="1" rot="10800000">
            <a:off x="25" y="3647710"/>
            <a:ext cx="4862994" cy="1495790"/>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flipH="1" rot="10800000">
            <a:off x="25" y="4476746"/>
            <a:ext cx="2528004" cy="666754"/>
          </a:xfrm>
          <a:custGeom>
            <a:rect b="b" l="l" r="r" t="t"/>
            <a:pathLst>
              <a:path extrusionOk="0" h="9118" w="34571">
                <a:moveTo>
                  <a:pt x="0" y="0"/>
                </a:moveTo>
                <a:lnTo>
                  <a:pt x="0" y="6338"/>
                </a:lnTo>
                <a:cubicBezTo>
                  <a:pt x="943" y="7967"/>
                  <a:pt x="2339" y="9118"/>
                  <a:pt x="4255" y="9118"/>
                </a:cubicBezTo>
                <a:cubicBezTo>
                  <a:pt x="4290" y="9118"/>
                  <a:pt x="4326" y="9117"/>
                  <a:pt x="4362" y="9117"/>
                </a:cubicBezTo>
                <a:cubicBezTo>
                  <a:pt x="6420" y="9073"/>
                  <a:pt x="8510" y="7490"/>
                  <a:pt x="10405" y="6305"/>
                </a:cubicBezTo>
                <a:cubicBezTo>
                  <a:pt x="12479" y="5012"/>
                  <a:pt x="16256" y="1807"/>
                  <a:pt x="19035" y="1687"/>
                </a:cubicBezTo>
                <a:cubicBezTo>
                  <a:pt x="19099" y="1685"/>
                  <a:pt x="19164" y="1683"/>
                  <a:pt x="19229" y="1683"/>
                </a:cubicBezTo>
                <a:cubicBezTo>
                  <a:pt x="21978" y="1683"/>
                  <a:pt x="25338" y="4009"/>
                  <a:pt x="27327" y="4766"/>
                </a:cubicBezTo>
                <a:cubicBezTo>
                  <a:pt x="28374" y="5162"/>
                  <a:pt x="29407" y="5376"/>
                  <a:pt x="30348" y="5376"/>
                </a:cubicBezTo>
                <a:cubicBezTo>
                  <a:pt x="32168" y="5376"/>
                  <a:pt x="33645" y="4574"/>
                  <a:pt x="34221" y="2735"/>
                </a:cubicBezTo>
                <a:cubicBezTo>
                  <a:pt x="34500" y="1835"/>
                  <a:pt x="34571" y="912"/>
                  <a:pt x="34527"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flipH="1" rot="10800000">
            <a:off x="25" y="4212189"/>
            <a:ext cx="2873301" cy="931311"/>
          </a:xfrm>
          <a:custGeom>
            <a:rect b="b" l="l" r="r" t="t"/>
            <a:pathLst>
              <a:path extrusionOk="0" h="17682" w="39293">
                <a:moveTo>
                  <a:pt x="1" y="1"/>
                </a:moveTo>
                <a:lnTo>
                  <a:pt x="1" y="12987"/>
                </a:lnTo>
                <a:cubicBezTo>
                  <a:pt x="1797" y="11513"/>
                  <a:pt x="3849" y="10263"/>
                  <a:pt x="6344" y="9816"/>
                </a:cubicBezTo>
                <a:cubicBezTo>
                  <a:pt x="6911" y="9714"/>
                  <a:pt x="7498" y="9667"/>
                  <a:pt x="8094" y="9667"/>
                </a:cubicBezTo>
                <a:cubicBezTo>
                  <a:pt x="10310" y="9667"/>
                  <a:pt x="12641" y="10313"/>
                  <a:pt x="14521" y="11169"/>
                </a:cubicBezTo>
                <a:cubicBezTo>
                  <a:pt x="18573" y="13008"/>
                  <a:pt x="22965" y="17682"/>
                  <a:pt x="28417" y="17682"/>
                </a:cubicBezTo>
                <a:cubicBezTo>
                  <a:pt x="29018" y="17682"/>
                  <a:pt x="29631" y="17625"/>
                  <a:pt x="30259" y="17502"/>
                </a:cubicBezTo>
                <a:cubicBezTo>
                  <a:pt x="36012" y="16361"/>
                  <a:pt x="36301" y="11693"/>
                  <a:pt x="37552" y="7681"/>
                </a:cubicBezTo>
                <a:cubicBezTo>
                  <a:pt x="38250" y="5421"/>
                  <a:pt x="38583" y="2616"/>
                  <a:pt x="3929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10800000">
            <a:off x="1931774" y="-9"/>
            <a:ext cx="8600799" cy="2928062"/>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flipH="1" rot="10800000">
            <a:off x="4936300" y="-19"/>
            <a:ext cx="4207839" cy="1074716"/>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8537750" y="2286104"/>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txBox="1"/>
          <p:nvPr>
            <p:ph type="title"/>
          </p:nvPr>
        </p:nvSpPr>
        <p:spPr>
          <a:xfrm>
            <a:off x="2590848" y="1293438"/>
            <a:ext cx="3962400" cy="129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72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6" name="Google Shape;186;p17"/>
          <p:cNvSpPr txBox="1"/>
          <p:nvPr>
            <p:ph idx="1" type="subTitle"/>
          </p:nvPr>
        </p:nvSpPr>
        <p:spPr>
          <a:xfrm>
            <a:off x="2590825" y="2826413"/>
            <a:ext cx="3962400" cy="101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
    <p:spTree>
      <p:nvGrpSpPr>
        <p:cNvPr id="187" name="Shape 187"/>
        <p:cNvGrpSpPr/>
        <p:nvPr/>
      </p:nvGrpSpPr>
      <p:grpSpPr>
        <a:xfrm>
          <a:off x="0" y="0"/>
          <a:ext cx="0" cy="0"/>
          <a:chOff x="0" y="0"/>
          <a:chExt cx="0" cy="0"/>
        </a:xfrm>
      </p:grpSpPr>
      <p:sp>
        <p:nvSpPr>
          <p:cNvPr id="188" name="Google Shape;188;p18"/>
          <p:cNvSpPr/>
          <p:nvPr>
            <p:ph idx="2" type="pic"/>
          </p:nvPr>
        </p:nvSpPr>
        <p:spPr>
          <a:xfrm>
            <a:off x="4500388" y="-2244"/>
            <a:ext cx="4645200" cy="5148000"/>
          </a:xfrm>
          <a:prstGeom prst="rect">
            <a:avLst/>
          </a:prstGeom>
          <a:noFill/>
          <a:ln>
            <a:noFill/>
          </a:ln>
        </p:spPr>
      </p:sp>
      <p:sp>
        <p:nvSpPr>
          <p:cNvPr id="189" name="Google Shape;189;p18"/>
          <p:cNvSpPr txBox="1"/>
          <p:nvPr>
            <p:ph idx="1" type="subTitle"/>
          </p:nvPr>
        </p:nvSpPr>
        <p:spPr>
          <a:xfrm>
            <a:off x="1343150" y="3249000"/>
            <a:ext cx="2994900" cy="104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18"/>
          <p:cNvSpPr txBox="1"/>
          <p:nvPr>
            <p:ph type="title"/>
          </p:nvPr>
        </p:nvSpPr>
        <p:spPr>
          <a:xfrm>
            <a:off x="1343150" y="847800"/>
            <a:ext cx="2994900" cy="24012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1" name="Google Shape;191;p18"/>
          <p:cNvSpPr/>
          <p:nvPr/>
        </p:nvSpPr>
        <p:spPr>
          <a:xfrm rot="5400000">
            <a:off x="-1984776" y="1985146"/>
            <a:ext cx="5150323" cy="1180880"/>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rot="5400000">
            <a:off x="-1150609" y="1151022"/>
            <a:ext cx="3409606" cy="1108427"/>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rot="5400000">
            <a:off x="-1846696" y="1847117"/>
            <a:ext cx="4469825" cy="776456"/>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18"/>
          <p:cNvGrpSpPr/>
          <p:nvPr/>
        </p:nvGrpSpPr>
        <p:grpSpPr>
          <a:xfrm>
            <a:off x="532175" y="4776763"/>
            <a:ext cx="427725" cy="162000"/>
            <a:chOff x="447675" y="1666875"/>
            <a:chExt cx="427725" cy="162000"/>
          </a:xfrm>
        </p:grpSpPr>
        <p:sp>
          <p:nvSpPr>
            <p:cNvPr id="195" name="Google Shape;195;p18"/>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
    <p:spTree>
      <p:nvGrpSpPr>
        <p:cNvPr id="197" name="Shape 197"/>
        <p:cNvGrpSpPr/>
        <p:nvPr/>
      </p:nvGrpSpPr>
      <p:grpSpPr>
        <a:xfrm>
          <a:off x="0" y="0"/>
          <a:ext cx="0" cy="0"/>
          <a:chOff x="0" y="0"/>
          <a:chExt cx="0" cy="0"/>
        </a:xfrm>
      </p:grpSpPr>
      <p:sp>
        <p:nvSpPr>
          <p:cNvPr id="198" name="Google Shape;198;p19"/>
          <p:cNvSpPr txBox="1"/>
          <p:nvPr>
            <p:ph idx="1" type="subTitle"/>
          </p:nvPr>
        </p:nvSpPr>
        <p:spPr>
          <a:xfrm>
            <a:off x="1087350" y="3557475"/>
            <a:ext cx="2666100" cy="104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19"/>
          <p:cNvSpPr txBox="1"/>
          <p:nvPr>
            <p:ph type="title"/>
          </p:nvPr>
        </p:nvSpPr>
        <p:spPr>
          <a:xfrm>
            <a:off x="1087350" y="2264475"/>
            <a:ext cx="2666100" cy="1293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0" name="Google Shape;200;p19"/>
          <p:cNvSpPr/>
          <p:nvPr/>
        </p:nvSpPr>
        <p:spPr>
          <a:xfrm rot="10800000">
            <a:off x="3979357" y="0"/>
            <a:ext cx="5164646" cy="5154850"/>
          </a:xfrm>
          <a:custGeom>
            <a:rect b="b" l="l" r="r" t="t"/>
            <a:pathLst>
              <a:path extrusionOk="0" h="40931" w="31634">
                <a:moveTo>
                  <a:pt x="23855" y="1"/>
                </a:moveTo>
                <a:lnTo>
                  <a:pt x="0" y="17"/>
                </a:lnTo>
                <a:lnTo>
                  <a:pt x="0" y="40931"/>
                </a:lnTo>
                <a:lnTo>
                  <a:pt x="31601" y="40931"/>
                </a:lnTo>
                <a:cubicBezTo>
                  <a:pt x="31634" y="34790"/>
                  <a:pt x="29576" y="28659"/>
                  <a:pt x="25935" y="24080"/>
                </a:cubicBezTo>
                <a:cubicBezTo>
                  <a:pt x="25001" y="22900"/>
                  <a:pt x="23959" y="21814"/>
                  <a:pt x="23205" y="20477"/>
                </a:cubicBezTo>
                <a:cubicBezTo>
                  <a:pt x="22452" y="19145"/>
                  <a:pt x="22015" y="17474"/>
                  <a:pt x="22436" y="15968"/>
                </a:cubicBezTo>
                <a:cubicBezTo>
                  <a:pt x="22998" y="13959"/>
                  <a:pt x="24958" y="12567"/>
                  <a:pt x="25040" y="10465"/>
                </a:cubicBezTo>
                <a:cubicBezTo>
                  <a:pt x="25121" y="8134"/>
                  <a:pt x="22867" y="6541"/>
                  <a:pt x="22343" y="4286"/>
                </a:cubicBezTo>
                <a:cubicBezTo>
                  <a:pt x="21977" y="2692"/>
                  <a:pt x="22616" y="874"/>
                  <a:pt x="238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rot="-5400000">
            <a:off x="4930657" y="935962"/>
            <a:ext cx="5145931" cy="3280896"/>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rot="-5400000">
            <a:off x="5510311" y="1512572"/>
            <a:ext cx="5143251" cy="2124220"/>
          </a:xfrm>
          <a:custGeom>
            <a:rect b="b" l="l" r="r" t="t"/>
            <a:pathLst>
              <a:path extrusionOk="0" h="83213" w="160890">
                <a:moveTo>
                  <a:pt x="86296" y="0"/>
                </a:moveTo>
                <a:cubicBezTo>
                  <a:pt x="78520" y="0"/>
                  <a:pt x="70747" y="4949"/>
                  <a:pt x="65056" y="11061"/>
                </a:cubicBezTo>
                <a:cubicBezTo>
                  <a:pt x="57984" y="18669"/>
                  <a:pt x="52769" y="28159"/>
                  <a:pt x="45233" y="35219"/>
                </a:cubicBezTo>
                <a:cubicBezTo>
                  <a:pt x="41283" y="38911"/>
                  <a:pt x="36209" y="41946"/>
                  <a:pt x="31144" y="41946"/>
                </a:cubicBezTo>
                <a:cubicBezTo>
                  <a:pt x="29889" y="41946"/>
                  <a:pt x="28634" y="41760"/>
                  <a:pt x="27397" y="41351"/>
                </a:cubicBezTo>
                <a:cubicBezTo>
                  <a:pt x="20170" y="38958"/>
                  <a:pt x="16717" y="30349"/>
                  <a:pt x="14002" y="22741"/>
                </a:cubicBezTo>
                <a:cubicBezTo>
                  <a:pt x="11300" y="15145"/>
                  <a:pt x="7383" y="6596"/>
                  <a:pt x="1" y="4882"/>
                </a:cubicBezTo>
                <a:lnTo>
                  <a:pt x="1" y="83213"/>
                </a:lnTo>
                <a:lnTo>
                  <a:pt x="160854" y="83213"/>
                </a:lnTo>
                <a:lnTo>
                  <a:pt x="160890" y="7037"/>
                </a:lnTo>
                <a:lnTo>
                  <a:pt x="160890" y="7037"/>
                </a:lnTo>
                <a:cubicBezTo>
                  <a:pt x="155306" y="13038"/>
                  <a:pt x="149615" y="19122"/>
                  <a:pt x="142650" y="23098"/>
                </a:cubicBezTo>
                <a:cubicBezTo>
                  <a:pt x="138302" y="25573"/>
                  <a:pt x="133332" y="27125"/>
                  <a:pt x="128450" y="27125"/>
                </a:cubicBezTo>
                <a:cubicBezTo>
                  <a:pt x="125512" y="27125"/>
                  <a:pt x="122605" y="26563"/>
                  <a:pt x="119885" y="25301"/>
                </a:cubicBezTo>
                <a:cubicBezTo>
                  <a:pt x="108764" y="20122"/>
                  <a:pt x="103478" y="4894"/>
                  <a:pt x="91929" y="929"/>
                </a:cubicBezTo>
                <a:cubicBezTo>
                  <a:pt x="90071" y="292"/>
                  <a:pt x="88183" y="0"/>
                  <a:pt x="86296"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rot="-5400000">
            <a:off x="5764530" y="1747750"/>
            <a:ext cx="5127267" cy="1631743"/>
          </a:xfrm>
          <a:custGeom>
            <a:rect b="b" l="l" r="r" t="t"/>
            <a:pathLst>
              <a:path extrusionOk="0" h="63921" w="160390">
                <a:moveTo>
                  <a:pt x="25594" y="1"/>
                </a:moveTo>
                <a:cubicBezTo>
                  <a:pt x="24854" y="1"/>
                  <a:pt x="24109" y="50"/>
                  <a:pt x="23360" y="151"/>
                </a:cubicBezTo>
                <a:cubicBezTo>
                  <a:pt x="17014" y="1020"/>
                  <a:pt x="11549" y="5616"/>
                  <a:pt x="7882" y="11176"/>
                </a:cubicBezTo>
                <a:cubicBezTo>
                  <a:pt x="4215" y="16737"/>
                  <a:pt x="2084" y="23249"/>
                  <a:pt x="0" y="29679"/>
                </a:cubicBezTo>
                <a:lnTo>
                  <a:pt x="24" y="63921"/>
                </a:lnTo>
                <a:lnTo>
                  <a:pt x="160294" y="63921"/>
                </a:lnTo>
                <a:lnTo>
                  <a:pt x="160294" y="59647"/>
                </a:lnTo>
                <a:cubicBezTo>
                  <a:pt x="160389" y="56503"/>
                  <a:pt x="158079" y="53789"/>
                  <a:pt x="155460" y="52301"/>
                </a:cubicBezTo>
                <a:cubicBezTo>
                  <a:pt x="152852" y="50812"/>
                  <a:pt x="149888" y="50193"/>
                  <a:pt x="147149" y="48979"/>
                </a:cubicBezTo>
                <a:cubicBezTo>
                  <a:pt x="139410" y="45550"/>
                  <a:pt x="134303" y="37834"/>
                  <a:pt x="128504" y="31405"/>
                </a:cubicBezTo>
                <a:cubicBezTo>
                  <a:pt x="123628" y="25989"/>
                  <a:pt x="117052" y="21086"/>
                  <a:pt x="110283" y="21086"/>
                </a:cubicBezTo>
                <a:cubicBezTo>
                  <a:pt x="109002" y="21086"/>
                  <a:pt x="107714" y="21261"/>
                  <a:pt x="106430" y="21642"/>
                </a:cubicBezTo>
                <a:cubicBezTo>
                  <a:pt x="98441" y="23999"/>
                  <a:pt x="93952" y="33322"/>
                  <a:pt x="86368" y="36906"/>
                </a:cubicBezTo>
                <a:cubicBezTo>
                  <a:pt x="84111" y="37971"/>
                  <a:pt x="81720" y="38448"/>
                  <a:pt x="79303" y="38448"/>
                </a:cubicBezTo>
                <a:cubicBezTo>
                  <a:pt x="73482" y="38448"/>
                  <a:pt x="67511" y="35682"/>
                  <a:pt x="62901" y="31703"/>
                </a:cubicBezTo>
                <a:cubicBezTo>
                  <a:pt x="56245" y="25952"/>
                  <a:pt x="51637" y="17999"/>
                  <a:pt x="45780" y="11331"/>
                </a:cubicBezTo>
                <a:cubicBezTo>
                  <a:pt x="40448" y="5250"/>
                  <a:pt x="33274" y="1"/>
                  <a:pt x="2559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rot="5400000">
            <a:off x="-1153143" y="1153074"/>
            <a:ext cx="3541771" cy="1235618"/>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rot="5400000">
            <a:off x="-578556" y="1024991"/>
            <a:ext cx="1896019" cy="738893"/>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rot="5400000">
            <a:off x="-1712004" y="1711896"/>
            <a:ext cx="4143575" cy="7197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132154" y="4802925"/>
            <a:ext cx="665100" cy="6651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
    <p:spTree>
      <p:nvGrpSpPr>
        <p:cNvPr id="208" name="Shape 208"/>
        <p:cNvGrpSpPr/>
        <p:nvPr/>
      </p:nvGrpSpPr>
      <p:grpSpPr>
        <a:xfrm>
          <a:off x="0" y="0"/>
          <a:ext cx="0" cy="0"/>
          <a:chOff x="0" y="0"/>
          <a:chExt cx="0" cy="0"/>
        </a:xfrm>
      </p:grpSpPr>
      <p:sp>
        <p:nvSpPr>
          <p:cNvPr id="209" name="Google Shape;209;p20"/>
          <p:cNvSpPr txBox="1"/>
          <p:nvPr>
            <p:ph idx="1" type="subTitle"/>
          </p:nvPr>
        </p:nvSpPr>
        <p:spPr>
          <a:xfrm>
            <a:off x="5067675" y="2223150"/>
            <a:ext cx="2670000" cy="104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20"/>
          <p:cNvSpPr txBox="1"/>
          <p:nvPr>
            <p:ph type="title"/>
          </p:nvPr>
        </p:nvSpPr>
        <p:spPr>
          <a:xfrm>
            <a:off x="5067675" y="930150"/>
            <a:ext cx="2670000" cy="1293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1" name="Google Shape;211;p20"/>
          <p:cNvSpPr/>
          <p:nvPr/>
        </p:nvSpPr>
        <p:spPr>
          <a:xfrm flipH="1" rot="10800000">
            <a:off x="4054" y="-6"/>
            <a:ext cx="2806438" cy="1819281"/>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flipH="1" rot="10800000">
            <a:off x="3967" y="-3577"/>
            <a:ext cx="4281237" cy="1305987"/>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p:nvPr/>
        </p:nvSpPr>
        <p:spPr>
          <a:xfrm rot="10800000">
            <a:off x="3920" y="-41"/>
            <a:ext cx="2648083" cy="868691"/>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p:nvPr/>
        </p:nvSpPr>
        <p:spPr>
          <a:xfrm>
            <a:off x="4050" y="3802477"/>
            <a:ext cx="9144064" cy="1341014"/>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a:off x="5586" y="3788801"/>
            <a:ext cx="9142528" cy="1354689"/>
          </a:xfrm>
          <a:custGeom>
            <a:rect b="b" l="l" r="r" t="t"/>
            <a:pathLst>
              <a:path extrusionOk="0" h="28430" w="142852">
                <a:moveTo>
                  <a:pt x="21147" y="0"/>
                </a:moveTo>
                <a:cubicBezTo>
                  <a:pt x="13697" y="0"/>
                  <a:pt x="6296" y="1895"/>
                  <a:pt x="0" y="5926"/>
                </a:cubicBezTo>
                <a:lnTo>
                  <a:pt x="0" y="28429"/>
                </a:lnTo>
                <a:lnTo>
                  <a:pt x="142852" y="28429"/>
                </a:lnTo>
                <a:lnTo>
                  <a:pt x="142852" y="12344"/>
                </a:lnTo>
                <a:cubicBezTo>
                  <a:pt x="141208" y="8629"/>
                  <a:pt x="136870" y="7022"/>
                  <a:pt x="132811" y="7022"/>
                </a:cubicBezTo>
                <a:cubicBezTo>
                  <a:pt x="132460" y="7022"/>
                  <a:pt x="132112" y="7034"/>
                  <a:pt x="131767" y="7058"/>
                </a:cubicBezTo>
                <a:cubicBezTo>
                  <a:pt x="127433" y="7355"/>
                  <a:pt x="123278" y="9010"/>
                  <a:pt x="118944" y="9391"/>
                </a:cubicBezTo>
                <a:cubicBezTo>
                  <a:pt x="118253" y="9452"/>
                  <a:pt x="117565" y="9481"/>
                  <a:pt x="116879" y="9481"/>
                </a:cubicBezTo>
                <a:cubicBezTo>
                  <a:pt x="105909" y="9481"/>
                  <a:pt x="95570" y="2116"/>
                  <a:pt x="84530" y="2116"/>
                </a:cubicBezTo>
                <a:cubicBezTo>
                  <a:pt x="84167" y="2116"/>
                  <a:pt x="83804" y="2124"/>
                  <a:pt x="83439" y="2140"/>
                </a:cubicBezTo>
                <a:cubicBezTo>
                  <a:pt x="74022" y="2554"/>
                  <a:pt x="65358" y="8595"/>
                  <a:pt x="56005" y="8595"/>
                </a:cubicBezTo>
                <a:cubicBezTo>
                  <a:pt x="55661" y="8595"/>
                  <a:pt x="55317" y="8587"/>
                  <a:pt x="54972" y="8570"/>
                </a:cubicBezTo>
                <a:cubicBezTo>
                  <a:pt x="48328" y="8236"/>
                  <a:pt x="42315" y="4724"/>
                  <a:pt x="36029" y="2533"/>
                </a:cubicBezTo>
                <a:cubicBezTo>
                  <a:pt x="31264" y="870"/>
                  <a:pt x="26194" y="0"/>
                  <a:pt x="21147" y="0"/>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3"/>
          <p:cNvSpPr/>
          <p:nvPr/>
        </p:nvSpPr>
        <p:spPr>
          <a:xfrm>
            <a:off x="-5450" y="1930400"/>
            <a:ext cx="9143812" cy="3213100"/>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0" y="3063175"/>
            <a:ext cx="9138552" cy="2080325"/>
          </a:xfrm>
          <a:custGeom>
            <a:rect b="b" l="l" r="r" t="t"/>
            <a:pathLst>
              <a:path extrusionOk="0" h="83213" w="160890">
                <a:moveTo>
                  <a:pt x="86296" y="0"/>
                </a:moveTo>
                <a:cubicBezTo>
                  <a:pt x="78520" y="0"/>
                  <a:pt x="70747" y="4949"/>
                  <a:pt x="65056" y="11061"/>
                </a:cubicBezTo>
                <a:cubicBezTo>
                  <a:pt x="57984" y="18669"/>
                  <a:pt x="52769" y="28159"/>
                  <a:pt x="45233" y="35219"/>
                </a:cubicBezTo>
                <a:cubicBezTo>
                  <a:pt x="41283" y="38911"/>
                  <a:pt x="36209" y="41946"/>
                  <a:pt x="31144" y="41946"/>
                </a:cubicBezTo>
                <a:cubicBezTo>
                  <a:pt x="29889" y="41946"/>
                  <a:pt x="28634" y="41760"/>
                  <a:pt x="27397" y="41351"/>
                </a:cubicBezTo>
                <a:cubicBezTo>
                  <a:pt x="20170" y="38958"/>
                  <a:pt x="16717" y="30349"/>
                  <a:pt x="14002" y="22741"/>
                </a:cubicBezTo>
                <a:cubicBezTo>
                  <a:pt x="11300" y="15145"/>
                  <a:pt x="7383" y="6596"/>
                  <a:pt x="1" y="4882"/>
                </a:cubicBezTo>
                <a:lnTo>
                  <a:pt x="1" y="83213"/>
                </a:lnTo>
                <a:lnTo>
                  <a:pt x="160854" y="83213"/>
                </a:lnTo>
                <a:lnTo>
                  <a:pt x="160890" y="7037"/>
                </a:lnTo>
                <a:lnTo>
                  <a:pt x="160890" y="7037"/>
                </a:lnTo>
                <a:cubicBezTo>
                  <a:pt x="155306" y="13038"/>
                  <a:pt x="149615" y="19122"/>
                  <a:pt x="142650" y="23098"/>
                </a:cubicBezTo>
                <a:cubicBezTo>
                  <a:pt x="138302" y="25573"/>
                  <a:pt x="133332" y="27125"/>
                  <a:pt x="128450" y="27125"/>
                </a:cubicBezTo>
                <a:cubicBezTo>
                  <a:pt x="125512" y="27125"/>
                  <a:pt x="122605" y="26563"/>
                  <a:pt x="119885" y="25301"/>
                </a:cubicBezTo>
                <a:cubicBezTo>
                  <a:pt x="108764" y="20122"/>
                  <a:pt x="103478" y="4894"/>
                  <a:pt x="91929" y="929"/>
                </a:cubicBezTo>
                <a:cubicBezTo>
                  <a:pt x="90071" y="292"/>
                  <a:pt x="88183" y="0"/>
                  <a:pt x="86296"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33853" y="3545475"/>
            <a:ext cx="9110152" cy="1598025"/>
          </a:xfrm>
          <a:custGeom>
            <a:rect b="b" l="l" r="r" t="t"/>
            <a:pathLst>
              <a:path extrusionOk="0" h="63921" w="160390">
                <a:moveTo>
                  <a:pt x="25594" y="1"/>
                </a:moveTo>
                <a:cubicBezTo>
                  <a:pt x="24854" y="1"/>
                  <a:pt x="24109" y="50"/>
                  <a:pt x="23360" y="151"/>
                </a:cubicBezTo>
                <a:cubicBezTo>
                  <a:pt x="17014" y="1020"/>
                  <a:pt x="11549" y="5616"/>
                  <a:pt x="7882" y="11176"/>
                </a:cubicBezTo>
                <a:cubicBezTo>
                  <a:pt x="4215" y="16737"/>
                  <a:pt x="2084" y="23249"/>
                  <a:pt x="0" y="29679"/>
                </a:cubicBezTo>
                <a:lnTo>
                  <a:pt x="24" y="63921"/>
                </a:lnTo>
                <a:lnTo>
                  <a:pt x="160294" y="63921"/>
                </a:lnTo>
                <a:lnTo>
                  <a:pt x="160294" y="59647"/>
                </a:lnTo>
                <a:cubicBezTo>
                  <a:pt x="160389" y="56503"/>
                  <a:pt x="158079" y="53789"/>
                  <a:pt x="155460" y="52301"/>
                </a:cubicBezTo>
                <a:cubicBezTo>
                  <a:pt x="152852" y="50812"/>
                  <a:pt x="149888" y="50193"/>
                  <a:pt x="147149" y="48979"/>
                </a:cubicBezTo>
                <a:cubicBezTo>
                  <a:pt x="139410" y="45550"/>
                  <a:pt x="134303" y="37834"/>
                  <a:pt x="128504" y="31405"/>
                </a:cubicBezTo>
                <a:cubicBezTo>
                  <a:pt x="123628" y="25989"/>
                  <a:pt x="117052" y="21086"/>
                  <a:pt x="110283" y="21086"/>
                </a:cubicBezTo>
                <a:cubicBezTo>
                  <a:pt x="109002" y="21086"/>
                  <a:pt x="107714" y="21261"/>
                  <a:pt x="106430" y="21642"/>
                </a:cubicBezTo>
                <a:cubicBezTo>
                  <a:pt x="98441" y="23999"/>
                  <a:pt x="93952" y="33322"/>
                  <a:pt x="86368" y="36906"/>
                </a:cubicBezTo>
                <a:cubicBezTo>
                  <a:pt x="84111" y="37971"/>
                  <a:pt x="81720" y="38448"/>
                  <a:pt x="79303" y="38448"/>
                </a:cubicBezTo>
                <a:cubicBezTo>
                  <a:pt x="73482" y="38448"/>
                  <a:pt x="67511" y="35682"/>
                  <a:pt x="62901" y="31703"/>
                </a:cubicBezTo>
                <a:cubicBezTo>
                  <a:pt x="56245" y="25952"/>
                  <a:pt x="51637" y="17999"/>
                  <a:pt x="45780" y="11331"/>
                </a:cubicBezTo>
                <a:cubicBezTo>
                  <a:pt x="40448" y="5250"/>
                  <a:pt x="33274" y="1"/>
                  <a:pt x="2559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225603" y="794450"/>
            <a:ext cx="1002600" cy="1002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0" y="59"/>
            <a:ext cx="9134420" cy="647641"/>
          </a:xfrm>
          <a:custGeom>
            <a:rect b="b" l="l" r="r" t="t"/>
            <a:pathLst>
              <a:path extrusionOk="0" h="28143" w="142876">
                <a:moveTo>
                  <a:pt x="6574" y="1"/>
                </a:moveTo>
                <a:cubicBezTo>
                  <a:pt x="4253" y="1"/>
                  <a:pt x="1915" y="766"/>
                  <a:pt x="1" y="2068"/>
                </a:cubicBezTo>
                <a:lnTo>
                  <a:pt x="1" y="28142"/>
                </a:lnTo>
                <a:lnTo>
                  <a:pt x="142876" y="28142"/>
                </a:lnTo>
                <a:lnTo>
                  <a:pt x="142876" y="10652"/>
                </a:lnTo>
                <a:cubicBezTo>
                  <a:pt x="136786" y="13712"/>
                  <a:pt x="129891" y="15285"/>
                  <a:pt x="122999" y="15285"/>
                </a:cubicBezTo>
                <a:cubicBezTo>
                  <a:pt x="119192" y="15285"/>
                  <a:pt x="115386" y="14805"/>
                  <a:pt x="111717" y="13831"/>
                </a:cubicBezTo>
                <a:cubicBezTo>
                  <a:pt x="107800" y="12795"/>
                  <a:pt x="103990" y="11212"/>
                  <a:pt x="99918" y="10973"/>
                </a:cubicBezTo>
                <a:cubicBezTo>
                  <a:pt x="99531" y="10950"/>
                  <a:pt x="99145" y="10940"/>
                  <a:pt x="98759" y="10940"/>
                </a:cubicBezTo>
                <a:cubicBezTo>
                  <a:pt x="94033" y="10940"/>
                  <a:pt x="89359" y="12544"/>
                  <a:pt x="84643" y="12544"/>
                </a:cubicBezTo>
                <a:cubicBezTo>
                  <a:pt x="84194" y="12544"/>
                  <a:pt x="83746" y="12529"/>
                  <a:pt x="83297" y="12497"/>
                </a:cubicBezTo>
                <a:cubicBezTo>
                  <a:pt x="77403" y="12069"/>
                  <a:pt x="72248" y="8771"/>
                  <a:pt x="67211" y="5854"/>
                </a:cubicBezTo>
                <a:cubicBezTo>
                  <a:pt x="62811" y="3311"/>
                  <a:pt x="57903" y="904"/>
                  <a:pt x="52852" y="904"/>
                </a:cubicBezTo>
                <a:cubicBezTo>
                  <a:pt x="52109" y="904"/>
                  <a:pt x="51362" y="956"/>
                  <a:pt x="50614" y="1067"/>
                </a:cubicBezTo>
                <a:cubicBezTo>
                  <a:pt x="45721" y="1794"/>
                  <a:pt x="41684" y="4913"/>
                  <a:pt x="37529" y="7449"/>
                </a:cubicBezTo>
                <a:cubicBezTo>
                  <a:pt x="34352" y="9397"/>
                  <a:pt x="30619" y="11094"/>
                  <a:pt x="26946" y="11094"/>
                </a:cubicBezTo>
                <a:cubicBezTo>
                  <a:pt x="25815" y="11094"/>
                  <a:pt x="24689" y="10933"/>
                  <a:pt x="23587" y="10569"/>
                </a:cubicBezTo>
                <a:cubicBezTo>
                  <a:pt x="18253" y="8807"/>
                  <a:pt x="15503" y="2937"/>
                  <a:pt x="10347" y="746"/>
                </a:cubicBezTo>
                <a:cubicBezTo>
                  <a:pt x="9145" y="236"/>
                  <a:pt x="7862" y="1"/>
                  <a:pt x="6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txBox="1"/>
          <p:nvPr>
            <p:ph type="title"/>
          </p:nvPr>
        </p:nvSpPr>
        <p:spPr>
          <a:xfrm>
            <a:off x="3037961" y="2455375"/>
            <a:ext cx="3068100" cy="92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 name="Google Shape;30;p3"/>
          <p:cNvSpPr txBox="1"/>
          <p:nvPr>
            <p:ph hasCustomPrompt="1" idx="2" type="title"/>
          </p:nvPr>
        </p:nvSpPr>
        <p:spPr>
          <a:xfrm>
            <a:off x="3952675" y="1309213"/>
            <a:ext cx="1248300" cy="91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 name="Google Shape;31;p3"/>
          <p:cNvSpPr txBox="1"/>
          <p:nvPr>
            <p:ph idx="1" type="subTitle"/>
          </p:nvPr>
        </p:nvSpPr>
        <p:spPr>
          <a:xfrm>
            <a:off x="3037949" y="3283057"/>
            <a:ext cx="3068100" cy="73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_1_1">
    <p:spTree>
      <p:nvGrpSpPr>
        <p:cNvPr id="216" name="Shape 216"/>
        <p:cNvGrpSpPr/>
        <p:nvPr/>
      </p:nvGrpSpPr>
      <p:grpSpPr>
        <a:xfrm>
          <a:off x="0" y="0"/>
          <a:ext cx="0" cy="0"/>
          <a:chOff x="0" y="0"/>
          <a:chExt cx="0" cy="0"/>
        </a:xfrm>
      </p:grpSpPr>
      <p:sp>
        <p:nvSpPr>
          <p:cNvPr id="217" name="Google Shape;217;p21"/>
          <p:cNvSpPr txBox="1"/>
          <p:nvPr>
            <p:ph idx="1" type="subTitle"/>
          </p:nvPr>
        </p:nvSpPr>
        <p:spPr>
          <a:xfrm>
            <a:off x="713400" y="2079150"/>
            <a:ext cx="2670000" cy="104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 name="Google Shape;218;p21"/>
          <p:cNvSpPr txBox="1"/>
          <p:nvPr>
            <p:ph type="title"/>
          </p:nvPr>
        </p:nvSpPr>
        <p:spPr>
          <a:xfrm>
            <a:off x="713400" y="786150"/>
            <a:ext cx="2670000" cy="1293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9" name="Google Shape;219;p21"/>
          <p:cNvSpPr/>
          <p:nvPr/>
        </p:nvSpPr>
        <p:spPr>
          <a:xfrm rot="10800000">
            <a:off x="4344777" y="-34"/>
            <a:ext cx="4799223" cy="3111109"/>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0" y="3741600"/>
            <a:ext cx="3891024" cy="1401829"/>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flipH="1">
            <a:off x="4790711" y="-8095"/>
            <a:ext cx="4353290" cy="1688508"/>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p:nvPr/>
        </p:nvSpPr>
        <p:spPr>
          <a:xfrm rot="10800000">
            <a:off x="4288758" y="-8107"/>
            <a:ext cx="4855242" cy="843407"/>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12" y="4031914"/>
            <a:ext cx="2837951" cy="1111585"/>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0" y="4506068"/>
            <a:ext cx="3669410" cy="637415"/>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
    <p:spTree>
      <p:nvGrpSpPr>
        <p:cNvPr id="225" name="Shape 225"/>
        <p:cNvGrpSpPr/>
        <p:nvPr/>
      </p:nvGrpSpPr>
      <p:grpSpPr>
        <a:xfrm>
          <a:off x="0" y="0"/>
          <a:ext cx="0" cy="0"/>
          <a:chOff x="0" y="0"/>
          <a:chExt cx="0" cy="0"/>
        </a:xfrm>
      </p:grpSpPr>
      <p:sp>
        <p:nvSpPr>
          <p:cNvPr id="226" name="Google Shape;226;p22"/>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7" name="Google Shape;227;p22"/>
          <p:cNvSpPr txBox="1"/>
          <p:nvPr>
            <p:ph idx="1" type="body"/>
          </p:nvPr>
        </p:nvSpPr>
        <p:spPr>
          <a:xfrm>
            <a:off x="713275" y="1152475"/>
            <a:ext cx="7717500" cy="65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8" name="Google Shape;228;p22"/>
          <p:cNvSpPr/>
          <p:nvPr/>
        </p:nvSpPr>
        <p:spPr>
          <a:xfrm>
            <a:off x="-8" y="4487523"/>
            <a:ext cx="3776299" cy="6559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0" y="400775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rot="10800000">
            <a:off x="5420532" y="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rot="10800000">
            <a:off x="5367700" y="82"/>
            <a:ext cx="3776299" cy="6559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232" name="Shape 232"/>
        <p:cNvGrpSpPr/>
        <p:nvPr/>
      </p:nvGrpSpPr>
      <p:grpSpPr>
        <a:xfrm>
          <a:off x="0" y="0"/>
          <a:ext cx="0" cy="0"/>
          <a:chOff x="0" y="0"/>
          <a:chExt cx="0" cy="0"/>
        </a:xfrm>
      </p:grpSpPr>
      <p:sp>
        <p:nvSpPr>
          <p:cNvPr id="233" name="Google Shape;233;p23"/>
          <p:cNvSpPr txBox="1"/>
          <p:nvPr>
            <p:ph type="title"/>
          </p:nvPr>
        </p:nvSpPr>
        <p:spPr>
          <a:xfrm>
            <a:off x="5002925" y="445025"/>
            <a:ext cx="3428100" cy="1293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34" name="Google Shape;234;p23"/>
          <p:cNvSpPr txBox="1"/>
          <p:nvPr>
            <p:ph idx="2" type="title"/>
          </p:nvPr>
        </p:nvSpPr>
        <p:spPr>
          <a:xfrm>
            <a:off x="5002680" y="2056600"/>
            <a:ext cx="3428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5" name="Google Shape;235;p23"/>
          <p:cNvSpPr txBox="1"/>
          <p:nvPr>
            <p:ph idx="1" type="subTitle"/>
          </p:nvPr>
        </p:nvSpPr>
        <p:spPr>
          <a:xfrm>
            <a:off x="5002680" y="2486149"/>
            <a:ext cx="3428100" cy="83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6" name="Google Shape;236;p23"/>
          <p:cNvSpPr txBox="1"/>
          <p:nvPr>
            <p:ph idx="3" type="title"/>
          </p:nvPr>
        </p:nvSpPr>
        <p:spPr>
          <a:xfrm>
            <a:off x="5002676" y="3343251"/>
            <a:ext cx="3428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7" name="Google Shape;237;p23"/>
          <p:cNvSpPr txBox="1"/>
          <p:nvPr>
            <p:ph idx="4" type="subTitle"/>
          </p:nvPr>
        </p:nvSpPr>
        <p:spPr>
          <a:xfrm>
            <a:off x="5002676" y="3772800"/>
            <a:ext cx="3428100" cy="83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8" name="Google Shape;238;p23"/>
          <p:cNvSpPr/>
          <p:nvPr/>
        </p:nvSpPr>
        <p:spPr>
          <a:xfrm flipH="1" rot="10800000">
            <a:off x="119929" y="0"/>
            <a:ext cx="3983986" cy="5154850"/>
          </a:xfrm>
          <a:custGeom>
            <a:rect b="b" l="l" r="r" t="t"/>
            <a:pathLst>
              <a:path extrusionOk="0" h="40931" w="31634">
                <a:moveTo>
                  <a:pt x="23855" y="1"/>
                </a:moveTo>
                <a:lnTo>
                  <a:pt x="0" y="17"/>
                </a:lnTo>
                <a:lnTo>
                  <a:pt x="0" y="40931"/>
                </a:lnTo>
                <a:lnTo>
                  <a:pt x="31601" y="40931"/>
                </a:lnTo>
                <a:cubicBezTo>
                  <a:pt x="31634" y="34790"/>
                  <a:pt x="29576" y="28659"/>
                  <a:pt x="25935" y="24080"/>
                </a:cubicBezTo>
                <a:cubicBezTo>
                  <a:pt x="25001" y="22900"/>
                  <a:pt x="23959" y="21814"/>
                  <a:pt x="23205" y="20477"/>
                </a:cubicBezTo>
                <a:cubicBezTo>
                  <a:pt x="22452" y="19145"/>
                  <a:pt x="22015" y="17474"/>
                  <a:pt x="22436" y="15968"/>
                </a:cubicBezTo>
                <a:cubicBezTo>
                  <a:pt x="22998" y="13959"/>
                  <a:pt x="24958" y="12567"/>
                  <a:pt x="25040" y="10465"/>
                </a:cubicBezTo>
                <a:cubicBezTo>
                  <a:pt x="25121" y="8134"/>
                  <a:pt x="22867" y="6541"/>
                  <a:pt x="22343" y="4286"/>
                </a:cubicBezTo>
                <a:cubicBezTo>
                  <a:pt x="21977" y="2692"/>
                  <a:pt x="22616" y="874"/>
                  <a:pt x="238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flipH="1" rot="5400000">
            <a:off x="-1071416" y="1074480"/>
            <a:ext cx="5149949" cy="3007140"/>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rot="5400000">
            <a:off x="-1906037" y="1906174"/>
            <a:ext cx="5558190" cy="1745841"/>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rot="5400000">
            <a:off x="-3171047" y="3171153"/>
            <a:ext cx="9628484" cy="3286110"/>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8247950" y="-458501"/>
            <a:ext cx="1326600" cy="13266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1_1">
    <p:spTree>
      <p:nvGrpSpPr>
        <p:cNvPr id="243" name="Shape 243"/>
        <p:cNvGrpSpPr/>
        <p:nvPr/>
      </p:nvGrpSpPr>
      <p:grpSpPr>
        <a:xfrm>
          <a:off x="0" y="0"/>
          <a:ext cx="0" cy="0"/>
          <a:chOff x="0" y="0"/>
          <a:chExt cx="0" cy="0"/>
        </a:xfrm>
      </p:grpSpPr>
      <p:sp>
        <p:nvSpPr>
          <p:cNvPr id="244" name="Google Shape;244;p24"/>
          <p:cNvSpPr/>
          <p:nvPr/>
        </p:nvSpPr>
        <p:spPr>
          <a:xfrm flipH="1" rot="10800000">
            <a:off x="188" y="12"/>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4"/>
          <p:cNvSpPr/>
          <p:nvPr/>
        </p:nvSpPr>
        <p:spPr>
          <a:xfrm rot="10800000">
            <a:off x="179100" y="878926"/>
            <a:ext cx="706500" cy="7065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flipH="1" rot="10800000">
            <a:off x="-1" y="19"/>
            <a:ext cx="3723831" cy="646869"/>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3525" y="2124087"/>
            <a:ext cx="9142528" cy="3019408"/>
          </a:xfrm>
          <a:custGeom>
            <a:rect b="b" l="l" r="r" t="t"/>
            <a:pathLst>
              <a:path extrusionOk="0" h="28430" w="142852">
                <a:moveTo>
                  <a:pt x="21147" y="0"/>
                </a:moveTo>
                <a:cubicBezTo>
                  <a:pt x="13697" y="0"/>
                  <a:pt x="6296" y="1895"/>
                  <a:pt x="0" y="5926"/>
                </a:cubicBezTo>
                <a:lnTo>
                  <a:pt x="0" y="28429"/>
                </a:lnTo>
                <a:lnTo>
                  <a:pt x="142852" y="28429"/>
                </a:lnTo>
                <a:lnTo>
                  <a:pt x="142852" y="12344"/>
                </a:lnTo>
                <a:cubicBezTo>
                  <a:pt x="141208" y="8629"/>
                  <a:pt x="136870" y="7022"/>
                  <a:pt x="132811" y="7022"/>
                </a:cubicBezTo>
                <a:cubicBezTo>
                  <a:pt x="132460" y="7022"/>
                  <a:pt x="132112" y="7034"/>
                  <a:pt x="131767" y="7058"/>
                </a:cubicBezTo>
                <a:cubicBezTo>
                  <a:pt x="127433" y="7355"/>
                  <a:pt x="123278" y="9010"/>
                  <a:pt x="118944" y="9391"/>
                </a:cubicBezTo>
                <a:cubicBezTo>
                  <a:pt x="118253" y="9452"/>
                  <a:pt x="117565" y="9481"/>
                  <a:pt x="116879" y="9481"/>
                </a:cubicBezTo>
                <a:cubicBezTo>
                  <a:pt x="105909" y="9481"/>
                  <a:pt x="95570" y="2116"/>
                  <a:pt x="84530" y="2116"/>
                </a:cubicBezTo>
                <a:cubicBezTo>
                  <a:pt x="84167" y="2116"/>
                  <a:pt x="83804" y="2124"/>
                  <a:pt x="83439" y="2140"/>
                </a:cubicBezTo>
                <a:cubicBezTo>
                  <a:pt x="74022" y="2554"/>
                  <a:pt x="65358" y="8595"/>
                  <a:pt x="56005" y="8595"/>
                </a:cubicBezTo>
                <a:cubicBezTo>
                  <a:pt x="55661" y="8595"/>
                  <a:pt x="55317" y="8587"/>
                  <a:pt x="54972" y="8570"/>
                </a:cubicBezTo>
                <a:cubicBezTo>
                  <a:pt x="48328" y="8236"/>
                  <a:pt x="42315" y="4724"/>
                  <a:pt x="36029" y="2533"/>
                </a:cubicBezTo>
                <a:cubicBezTo>
                  <a:pt x="31264" y="870"/>
                  <a:pt x="26194" y="0"/>
                  <a:pt x="211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txBox="1"/>
          <p:nvPr>
            <p:ph type="title"/>
          </p:nvPr>
        </p:nvSpPr>
        <p:spPr>
          <a:xfrm>
            <a:off x="713275" y="445025"/>
            <a:ext cx="7717500" cy="73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9" name="Google Shape;249;p24"/>
          <p:cNvSpPr txBox="1"/>
          <p:nvPr>
            <p:ph idx="2" type="title"/>
          </p:nvPr>
        </p:nvSpPr>
        <p:spPr>
          <a:xfrm>
            <a:off x="1828350" y="3383863"/>
            <a:ext cx="2347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0" name="Google Shape;250;p24"/>
          <p:cNvSpPr txBox="1"/>
          <p:nvPr>
            <p:ph idx="1" type="subTitle"/>
          </p:nvPr>
        </p:nvSpPr>
        <p:spPr>
          <a:xfrm>
            <a:off x="1828350" y="3813411"/>
            <a:ext cx="23472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1" name="Google Shape;251;p24"/>
          <p:cNvSpPr txBox="1"/>
          <p:nvPr>
            <p:ph idx="3" type="title"/>
          </p:nvPr>
        </p:nvSpPr>
        <p:spPr>
          <a:xfrm>
            <a:off x="4968451" y="3383863"/>
            <a:ext cx="2347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2" name="Google Shape;252;p24"/>
          <p:cNvSpPr txBox="1"/>
          <p:nvPr>
            <p:ph idx="4" type="subTitle"/>
          </p:nvPr>
        </p:nvSpPr>
        <p:spPr>
          <a:xfrm>
            <a:off x="4968451" y="3813411"/>
            <a:ext cx="23472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3" name="Google Shape;253;p24"/>
          <p:cNvSpPr/>
          <p:nvPr/>
        </p:nvSpPr>
        <p:spPr>
          <a:xfrm flipH="1">
            <a:off x="7246129" y="4428567"/>
            <a:ext cx="1897871" cy="743369"/>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flipH="1">
            <a:off x="5999453" y="4604733"/>
            <a:ext cx="3142497" cy="545885"/>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2050" y="4056698"/>
            <a:ext cx="3505096" cy="1069226"/>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2050" y="4470567"/>
            <a:ext cx="3885700" cy="674987"/>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3_1_1_2">
    <p:spTree>
      <p:nvGrpSpPr>
        <p:cNvPr id="257" name="Shape 257"/>
        <p:cNvGrpSpPr/>
        <p:nvPr/>
      </p:nvGrpSpPr>
      <p:grpSpPr>
        <a:xfrm>
          <a:off x="0" y="0"/>
          <a:ext cx="0" cy="0"/>
          <a:chOff x="0" y="0"/>
          <a:chExt cx="0" cy="0"/>
        </a:xfrm>
      </p:grpSpPr>
      <p:sp>
        <p:nvSpPr>
          <p:cNvPr id="258" name="Google Shape;258;p25"/>
          <p:cNvSpPr/>
          <p:nvPr/>
        </p:nvSpPr>
        <p:spPr>
          <a:xfrm rot="10800000">
            <a:off x="6337562" y="-6"/>
            <a:ext cx="2806438" cy="1819281"/>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rot="10800000">
            <a:off x="4862850" y="-3577"/>
            <a:ext cx="4281237" cy="1305987"/>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flipH="1" rot="10800000">
            <a:off x="6496050" y="-41"/>
            <a:ext cx="2648083" cy="868691"/>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8773200" y="1463650"/>
            <a:ext cx="851100" cy="8511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txBox="1"/>
          <p:nvPr>
            <p:ph type="title"/>
          </p:nvPr>
        </p:nvSpPr>
        <p:spPr>
          <a:xfrm>
            <a:off x="713275" y="445025"/>
            <a:ext cx="7717500" cy="738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3" name="Google Shape;263;p25"/>
          <p:cNvSpPr txBox="1"/>
          <p:nvPr>
            <p:ph idx="1" type="subTitle"/>
          </p:nvPr>
        </p:nvSpPr>
        <p:spPr>
          <a:xfrm>
            <a:off x="713393" y="1759775"/>
            <a:ext cx="3210600" cy="23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4" name="Google Shape;264;p25"/>
          <p:cNvSpPr txBox="1"/>
          <p:nvPr>
            <p:ph idx="2" type="subTitle"/>
          </p:nvPr>
        </p:nvSpPr>
        <p:spPr>
          <a:xfrm>
            <a:off x="4264857" y="1759775"/>
            <a:ext cx="3210600" cy="23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5" name="Google Shape;265;p25"/>
          <p:cNvSpPr/>
          <p:nvPr/>
        </p:nvSpPr>
        <p:spPr>
          <a:xfrm flipH="1" rot="10800000">
            <a:off x="0" y="4176308"/>
            <a:ext cx="3667119" cy="967192"/>
          </a:xfrm>
          <a:custGeom>
            <a:rect b="b" l="l" r="r" t="t"/>
            <a:pathLst>
              <a:path extrusionOk="0" h="9118" w="34571">
                <a:moveTo>
                  <a:pt x="0" y="0"/>
                </a:moveTo>
                <a:lnTo>
                  <a:pt x="0" y="6338"/>
                </a:lnTo>
                <a:cubicBezTo>
                  <a:pt x="943" y="7967"/>
                  <a:pt x="2339" y="9118"/>
                  <a:pt x="4255" y="9118"/>
                </a:cubicBezTo>
                <a:cubicBezTo>
                  <a:pt x="4290" y="9118"/>
                  <a:pt x="4326" y="9117"/>
                  <a:pt x="4362" y="9117"/>
                </a:cubicBezTo>
                <a:cubicBezTo>
                  <a:pt x="6420" y="9073"/>
                  <a:pt x="8510" y="7490"/>
                  <a:pt x="10405" y="6305"/>
                </a:cubicBezTo>
                <a:cubicBezTo>
                  <a:pt x="12479" y="5012"/>
                  <a:pt x="16256" y="1807"/>
                  <a:pt x="19035" y="1687"/>
                </a:cubicBezTo>
                <a:cubicBezTo>
                  <a:pt x="19099" y="1685"/>
                  <a:pt x="19164" y="1683"/>
                  <a:pt x="19229" y="1683"/>
                </a:cubicBezTo>
                <a:cubicBezTo>
                  <a:pt x="21978" y="1683"/>
                  <a:pt x="25338" y="4009"/>
                  <a:pt x="27327" y="4766"/>
                </a:cubicBezTo>
                <a:cubicBezTo>
                  <a:pt x="28374" y="5162"/>
                  <a:pt x="29407" y="5376"/>
                  <a:pt x="30348" y="5376"/>
                </a:cubicBezTo>
                <a:cubicBezTo>
                  <a:pt x="32168" y="5376"/>
                  <a:pt x="33645" y="4574"/>
                  <a:pt x="34221" y="2735"/>
                </a:cubicBezTo>
                <a:cubicBezTo>
                  <a:pt x="34500" y="1835"/>
                  <a:pt x="34571" y="912"/>
                  <a:pt x="345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667275" y="4404607"/>
            <a:ext cx="2657989" cy="738893"/>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5"/>
          <p:cNvSpPr/>
          <p:nvPr/>
        </p:nvSpPr>
        <p:spPr>
          <a:xfrm>
            <a:off x="560383" y="4632262"/>
            <a:ext cx="1839020" cy="511227"/>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5"/>
          <p:cNvGrpSpPr/>
          <p:nvPr/>
        </p:nvGrpSpPr>
        <p:grpSpPr>
          <a:xfrm>
            <a:off x="7578825" y="4523088"/>
            <a:ext cx="959175" cy="162000"/>
            <a:chOff x="447675" y="1666875"/>
            <a:chExt cx="959175" cy="162000"/>
          </a:xfrm>
        </p:grpSpPr>
        <p:sp>
          <p:nvSpPr>
            <p:cNvPr id="269" name="Google Shape;269;p25"/>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_1_1_1">
    <p:spTree>
      <p:nvGrpSpPr>
        <p:cNvPr id="273" name="Shape 273"/>
        <p:cNvGrpSpPr/>
        <p:nvPr/>
      </p:nvGrpSpPr>
      <p:grpSpPr>
        <a:xfrm>
          <a:off x="0" y="0"/>
          <a:ext cx="0" cy="0"/>
          <a:chOff x="0" y="0"/>
          <a:chExt cx="0" cy="0"/>
        </a:xfrm>
      </p:grpSpPr>
      <p:sp>
        <p:nvSpPr>
          <p:cNvPr id="274" name="Google Shape;274;p26"/>
          <p:cNvSpPr/>
          <p:nvPr/>
        </p:nvSpPr>
        <p:spPr>
          <a:xfrm flipH="1" rot="10800000">
            <a:off x="100" y="-117"/>
            <a:ext cx="9143812" cy="2848092"/>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rot="10800000">
            <a:off x="62" y="-12"/>
            <a:ext cx="2819338" cy="720098"/>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0" y="-125"/>
            <a:ext cx="2159249" cy="971670"/>
          </a:xfrm>
          <a:custGeom>
            <a:rect b="b" l="l" r="r" t="t"/>
            <a:pathLst>
              <a:path extrusionOk="0" h="17682" w="39293">
                <a:moveTo>
                  <a:pt x="1" y="1"/>
                </a:moveTo>
                <a:lnTo>
                  <a:pt x="1" y="12987"/>
                </a:lnTo>
                <a:cubicBezTo>
                  <a:pt x="1797" y="11513"/>
                  <a:pt x="3849" y="10263"/>
                  <a:pt x="6344" y="9816"/>
                </a:cubicBezTo>
                <a:cubicBezTo>
                  <a:pt x="6911" y="9714"/>
                  <a:pt x="7498" y="9667"/>
                  <a:pt x="8094" y="9667"/>
                </a:cubicBezTo>
                <a:cubicBezTo>
                  <a:pt x="10310" y="9667"/>
                  <a:pt x="12641" y="10313"/>
                  <a:pt x="14521" y="11169"/>
                </a:cubicBezTo>
                <a:cubicBezTo>
                  <a:pt x="18573" y="13008"/>
                  <a:pt x="22965" y="17682"/>
                  <a:pt x="28417" y="17682"/>
                </a:cubicBezTo>
                <a:cubicBezTo>
                  <a:pt x="29018" y="17682"/>
                  <a:pt x="29631" y="17625"/>
                  <a:pt x="30259" y="17502"/>
                </a:cubicBezTo>
                <a:cubicBezTo>
                  <a:pt x="36012" y="16361"/>
                  <a:pt x="36301" y="11693"/>
                  <a:pt x="37552" y="7681"/>
                </a:cubicBezTo>
                <a:cubicBezTo>
                  <a:pt x="38250" y="5421"/>
                  <a:pt x="38583" y="2616"/>
                  <a:pt x="3929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3045000" y="-361350"/>
            <a:ext cx="738900" cy="7389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txBox="1"/>
          <p:nvPr>
            <p:ph type="title"/>
          </p:nvPr>
        </p:nvSpPr>
        <p:spPr>
          <a:xfrm>
            <a:off x="713275" y="445025"/>
            <a:ext cx="7717500" cy="73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26"/>
          <p:cNvSpPr txBox="1"/>
          <p:nvPr>
            <p:ph idx="2" type="title"/>
          </p:nvPr>
        </p:nvSpPr>
        <p:spPr>
          <a:xfrm>
            <a:off x="713400" y="3265050"/>
            <a:ext cx="2405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0" name="Google Shape;280;p26"/>
          <p:cNvSpPr txBox="1"/>
          <p:nvPr>
            <p:ph idx="1" type="subTitle"/>
          </p:nvPr>
        </p:nvSpPr>
        <p:spPr>
          <a:xfrm>
            <a:off x="713400" y="3694599"/>
            <a:ext cx="2405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1" name="Google Shape;281;p26"/>
          <p:cNvSpPr txBox="1"/>
          <p:nvPr>
            <p:ph idx="3" type="title"/>
          </p:nvPr>
        </p:nvSpPr>
        <p:spPr>
          <a:xfrm>
            <a:off x="3369386" y="3265050"/>
            <a:ext cx="2405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2" name="Google Shape;282;p26"/>
          <p:cNvSpPr txBox="1"/>
          <p:nvPr>
            <p:ph idx="4" type="subTitle"/>
          </p:nvPr>
        </p:nvSpPr>
        <p:spPr>
          <a:xfrm>
            <a:off x="3369375" y="3694600"/>
            <a:ext cx="2405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3" name="Google Shape;283;p26"/>
          <p:cNvSpPr txBox="1"/>
          <p:nvPr>
            <p:ph idx="5" type="title"/>
          </p:nvPr>
        </p:nvSpPr>
        <p:spPr>
          <a:xfrm>
            <a:off x="6025372" y="3265050"/>
            <a:ext cx="2405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4" name="Google Shape;284;p26"/>
          <p:cNvSpPr txBox="1"/>
          <p:nvPr>
            <p:ph idx="6" type="subTitle"/>
          </p:nvPr>
        </p:nvSpPr>
        <p:spPr>
          <a:xfrm>
            <a:off x="6025368" y="3694600"/>
            <a:ext cx="2405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5" name="Google Shape;285;p26"/>
          <p:cNvSpPr/>
          <p:nvPr/>
        </p:nvSpPr>
        <p:spPr>
          <a:xfrm>
            <a:off x="8855250" y="3875425"/>
            <a:ext cx="603000" cy="6030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8576025" y="4656875"/>
            <a:ext cx="1028100" cy="10281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flipH="1">
            <a:off x="7600237" y="4656876"/>
            <a:ext cx="1429462" cy="486639"/>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_1_1_1_1_1_1_1">
    <p:spTree>
      <p:nvGrpSpPr>
        <p:cNvPr id="288" name="Shape 288"/>
        <p:cNvGrpSpPr/>
        <p:nvPr/>
      </p:nvGrpSpPr>
      <p:grpSpPr>
        <a:xfrm>
          <a:off x="0" y="0"/>
          <a:ext cx="0" cy="0"/>
          <a:chOff x="0" y="0"/>
          <a:chExt cx="0" cy="0"/>
        </a:xfrm>
      </p:grpSpPr>
      <p:sp>
        <p:nvSpPr>
          <p:cNvPr id="289" name="Google Shape;289;p27"/>
          <p:cNvSpPr txBox="1"/>
          <p:nvPr>
            <p:ph type="title"/>
          </p:nvPr>
        </p:nvSpPr>
        <p:spPr>
          <a:xfrm>
            <a:off x="713275" y="445025"/>
            <a:ext cx="4950300" cy="738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0" name="Google Shape;290;p27"/>
          <p:cNvSpPr txBox="1"/>
          <p:nvPr>
            <p:ph idx="2" type="title"/>
          </p:nvPr>
        </p:nvSpPr>
        <p:spPr>
          <a:xfrm>
            <a:off x="713277" y="1896375"/>
            <a:ext cx="20025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1" name="Google Shape;291;p27"/>
          <p:cNvSpPr txBox="1"/>
          <p:nvPr>
            <p:ph idx="1" type="subTitle"/>
          </p:nvPr>
        </p:nvSpPr>
        <p:spPr>
          <a:xfrm>
            <a:off x="713277" y="2325922"/>
            <a:ext cx="20025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 name="Google Shape;292;p27"/>
          <p:cNvSpPr txBox="1"/>
          <p:nvPr>
            <p:ph idx="3" type="title"/>
          </p:nvPr>
        </p:nvSpPr>
        <p:spPr>
          <a:xfrm>
            <a:off x="2987025" y="1896375"/>
            <a:ext cx="20025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3" name="Google Shape;293;p27"/>
          <p:cNvSpPr txBox="1"/>
          <p:nvPr>
            <p:ph idx="4" type="subTitle"/>
          </p:nvPr>
        </p:nvSpPr>
        <p:spPr>
          <a:xfrm>
            <a:off x="2987026" y="2325923"/>
            <a:ext cx="20025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27"/>
          <p:cNvSpPr txBox="1"/>
          <p:nvPr>
            <p:ph idx="5" type="title"/>
          </p:nvPr>
        </p:nvSpPr>
        <p:spPr>
          <a:xfrm>
            <a:off x="713277" y="3558955"/>
            <a:ext cx="20025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5" name="Google Shape;295;p27"/>
          <p:cNvSpPr txBox="1"/>
          <p:nvPr>
            <p:ph idx="6" type="subTitle"/>
          </p:nvPr>
        </p:nvSpPr>
        <p:spPr>
          <a:xfrm>
            <a:off x="713277" y="3988503"/>
            <a:ext cx="20025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6" name="Google Shape;296;p27"/>
          <p:cNvSpPr txBox="1"/>
          <p:nvPr>
            <p:ph idx="7" type="title"/>
          </p:nvPr>
        </p:nvSpPr>
        <p:spPr>
          <a:xfrm>
            <a:off x="2987025" y="3558955"/>
            <a:ext cx="20025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7" name="Google Shape;297;p27"/>
          <p:cNvSpPr txBox="1"/>
          <p:nvPr>
            <p:ph idx="8" type="subTitle"/>
          </p:nvPr>
        </p:nvSpPr>
        <p:spPr>
          <a:xfrm>
            <a:off x="2987026" y="3988503"/>
            <a:ext cx="2002500" cy="61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8" name="Google Shape;298;p27"/>
          <p:cNvSpPr/>
          <p:nvPr/>
        </p:nvSpPr>
        <p:spPr>
          <a:xfrm rot="10800000">
            <a:off x="5040214" y="0"/>
            <a:ext cx="3983986" cy="5154850"/>
          </a:xfrm>
          <a:custGeom>
            <a:rect b="b" l="l" r="r" t="t"/>
            <a:pathLst>
              <a:path extrusionOk="0" h="40931" w="31634">
                <a:moveTo>
                  <a:pt x="23855" y="1"/>
                </a:moveTo>
                <a:lnTo>
                  <a:pt x="0" y="17"/>
                </a:lnTo>
                <a:lnTo>
                  <a:pt x="0" y="40931"/>
                </a:lnTo>
                <a:lnTo>
                  <a:pt x="31601" y="40931"/>
                </a:lnTo>
                <a:cubicBezTo>
                  <a:pt x="31634" y="34790"/>
                  <a:pt x="29576" y="28659"/>
                  <a:pt x="25935" y="24080"/>
                </a:cubicBezTo>
                <a:cubicBezTo>
                  <a:pt x="25001" y="22900"/>
                  <a:pt x="23959" y="21814"/>
                  <a:pt x="23205" y="20477"/>
                </a:cubicBezTo>
                <a:cubicBezTo>
                  <a:pt x="22452" y="19145"/>
                  <a:pt x="22015" y="17474"/>
                  <a:pt x="22436" y="15968"/>
                </a:cubicBezTo>
                <a:cubicBezTo>
                  <a:pt x="22998" y="13959"/>
                  <a:pt x="24958" y="12567"/>
                  <a:pt x="25040" y="10465"/>
                </a:cubicBezTo>
                <a:cubicBezTo>
                  <a:pt x="25121" y="8134"/>
                  <a:pt x="22867" y="6541"/>
                  <a:pt x="22343" y="4286"/>
                </a:cubicBezTo>
                <a:cubicBezTo>
                  <a:pt x="21977" y="2692"/>
                  <a:pt x="22616" y="874"/>
                  <a:pt x="238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rot="-5400000">
            <a:off x="5065595" y="1074480"/>
            <a:ext cx="5149949" cy="3007140"/>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flipH="1" rot="-5400000">
            <a:off x="5491975" y="1906174"/>
            <a:ext cx="5558190" cy="1745841"/>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rot="-5400000">
            <a:off x="2686692" y="3171153"/>
            <a:ext cx="9628484" cy="3286110"/>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5342600" y="3731325"/>
            <a:ext cx="1029600" cy="10296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601000" y="-441150"/>
            <a:ext cx="1144500" cy="11445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304" name="Shape 304"/>
        <p:cNvGrpSpPr/>
        <p:nvPr/>
      </p:nvGrpSpPr>
      <p:grpSpPr>
        <a:xfrm>
          <a:off x="0" y="0"/>
          <a:ext cx="0" cy="0"/>
          <a:chOff x="0" y="0"/>
          <a:chExt cx="0" cy="0"/>
        </a:xfrm>
      </p:grpSpPr>
      <p:sp>
        <p:nvSpPr>
          <p:cNvPr id="305" name="Google Shape;305;p28"/>
          <p:cNvSpPr/>
          <p:nvPr/>
        </p:nvSpPr>
        <p:spPr>
          <a:xfrm>
            <a:off x="0" y="2819400"/>
            <a:ext cx="6724724" cy="2345816"/>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rot="10800000">
            <a:off x="5743530" y="-27"/>
            <a:ext cx="3400470" cy="1467577"/>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txBox="1"/>
          <p:nvPr>
            <p:ph type="title"/>
          </p:nvPr>
        </p:nvSpPr>
        <p:spPr>
          <a:xfrm>
            <a:off x="713275" y="445025"/>
            <a:ext cx="7717500" cy="73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8" name="Google Shape;308;p28"/>
          <p:cNvSpPr txBox="1"/>
          <p:nvPr>
            <p:ph idx="2" type="title"/>
          </p:nvPr>
        </p:nvSpPr>
        <p:spPr>
          <a:xfrm>
            <a:off x="850950" y="3556955"/>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9" name="Google Shape;309;p28"/>
          <p:cNvSpPr txBox="1"/>
          <p:nvPr>
            <p:ph idx="1" type="subTitle"/>
          </p:nvPr>
        </p:nvSpPr>
        <p:spPr>
          <a:xfrm>
            <a:off x="850950" y="3986505"/>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0" name="Google Shape;310;p28"/>
          <p:cNvSpPr txBox="1"/>
          <p:nvPr>
            <p:ph idx="3" type="title"/>
          </p:nvPr>
        </p:nvSpPr>
        <p:spPr>
          <a:xfrm>
            <a:off x="3506935" y="3556955"/>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1" name="Google Shape;311;p28"/>
          <p:cNvSpPr txBox="1"/>
          <p:nvPr>
            <p:ph idx="4" type="subTitle"/>
          </p:nvPr>
        </p:nvSpPr>
        <p:spPr>
          <a:xfrm>
            <a:off x="3506926" y="3986505"/>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2" name="Google Shape;312;p28"/>
          <p:cNvSpPr txBox="1"/>
          <p:nvPr>
            <p:ph idx="5" type="title"/>
          </p:nvPr>
        </p:nvSpPr>
        <p:spPr>
          <a:xfrm>
            <a:off x="6162925" y="3556955"/>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3" name="Google Shape;313;p28"/>
          <p:cNvSpPr txBox="1"/>
          <p:nvPr>
            <p:ph idx="6" type="subTitle"/>
          </p:nvPr>
        </p:nvSpPr>
        <p:spPr>
          <a:xfrm>
            <a:off x="6162925" y="3986505"/>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4" name="Google Shape;314;p28"/>
          <p:cNvSpPr txBox="1"/>
          <p:nvPr>
            <p:ph idx="7" type="title"/>
          </p:nvPr>
        </p:nvSpPr>
        <p:spPr>
          <a:xfrm>
            <a:off x="850875" y="1864980"/>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5" name="Google Shape;315;p28"/>
          <p:cNvSpPr txBox="1"/>
          <p:nvPr>
            <p:ph idx="8" type="subTitle"/>
          </p:nvPr>
        </p:nvSpPr>
        <p:spPr>
          <a:xfrm>
            <a:off x="850875" y="2294530"/>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6" name="Google Shape;316;p28"/>
          <p:cNvSpPr txBox="1"/>
          <p:nvPr>
            <p:ph idx="9" type="title"/>
          </p:nvPr>
        </p:nvSpPr>
        <p:spPr>
          <a:xfrm>
            <a:off x="3506935" y="1864980"/>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7" name="Google Shape;317;p28"/>
          <p:cNvSpPr txBox="1"/>
          <p:nvPr>
            <p:ph idx="13" type="subTitle"/>
          </p:nvPr>
        </p:nvSpPr>
        <p:spPr>
          <a:xfrm>
            <a:off x="3506926" y="2294530"/>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8" name="Google Shape;318;p28"/>
          <p:cNvSpPr txBox="1"/>
          <p:nvPr>
            <p:ph idx="14" type="title"/>
          </p:nvPr>
        </p:nvSpPr>
        <p:spPr>
          <a:xfrm>
            <a:off x="6162925" y="1864980"/>
            <a:ext cx="2130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9" name="Google Shape;319;p28"/>
          <p:cNvSpPr txBox="1"/>
          <p:nvPr>
            <p:ph idx="15" type="subTitle"/>
          </p:nvPr>
        </p:nvSpPr>
        <p:spPr>
          <a:xfrm>
            <a:off x="6162925" y="2294530"/>
            <a:ext cx="21303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0" name="Google Shape;320;p28"/>
          <p:cNvSpPr/>
          <p:nvPr/>
        </p:nvSpPr>
        <p:spPr>
          <a:xfrm flipH="1">
            <a:off x="7514971" y="-8104"/>
            <a:ext cx="2985863" cy="1158125"/>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rot="10800000">
            <a:off x="7321950" y="-8125"/>
            <a:ext cx="3935378" cy="683616"/>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23050" y="4197823"/>
            <a:ext cx="2431814" cy="945651"/>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146125" y="4589718"/>
            <a:ext cx="3187988" cy="553787"/>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
          <p:cNvSpPr/>
          <p:nvPr/>
        </p:nvSpPr>
        <p:spPr>
          <a:xfrm>
            <a:off x="8536075" y="740275"/>
            <a:ext cx="945600" cy="9456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 name="Google Shape;325;p28"/>
          <p:cNvGrpSpPr/>
          <p:nvPr/>
        </p:nvGrpSpPr>
        <p:grpSpPr>
          <a:xfrm>
            <a:off x="8430775" y="4758938"/>
            <a:ext cx="427725" cy="162000"/>
            <a:chOff x="979125" y="1666875"/>
            <a:chExt cx="427725" cy="162000"/>
          </a:xfrm>
        </p:grpSpPr>
        <p:sp>
          <p:nvSpPr>
            <p:cNvPr id="326" name="Google Shape;326;p28"/>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328" name="Shape 328"/>
        <p:cNvGrpSpPr/>
        <p:nvPr/>
      </p:nvGrpSpPr>
      <p:grpSpPr>
        <a:xfrm>
          <a:off x="0" y="0"/>
          <a:ext cx="0" cy="0"/>
          <a:chOff x="0" y="0"/>
          <a:chExt cx="0" cy="0"/>
        </a:xfrm>
      </p:grpSpPr>
      <p:sp>
        <p:nvSpPr>
          <p:cNvPr id="329" name="Google Shape;329;p29"/>
          <p:cNvSpPr/>
          <p:nvPr/>
        </p:nvSpPr>
        <p:spPr>
          <a:xfrm>
            <a:off x="0" y="1943100"/>
            <a:ext cx="9143957" cy="3200365"/>
          </a:xfrm>
          <a:custGeom>
            <a:rect b="b" l="l" r="r" t="t"/>
            <a:pathLst>
              <a:path extrusionOk="0" h="28430" w="142852">
                <a:moveTo>
                  <a:pt x="21147" y="0"/>
                </a:moveTo>
                <a:cubicBezTo>
                  <a:pt x="13697" y="0"/>
                  <a:pt x="6296" y="1895"/>
                  <a:pt x="0" y="5926"/>
                </a:cubicBezTo>
                <a:lnTo>
                  <a:pt x="0" y="28429"/>
                </a:lnTo>
                <a:lnTo>
                  <a:pt x="142852" y="28429"/>
                </a:lnTo>
                <a:lnTo>
                  <a:pt x="142852" y="12344"/>
                </a:lnTo>
                <a:cubicBezTo>
                  <a:pt x="141208" y="8629"/>
                  <a:pt x="136870" y="7022"/>
                  <a:pt x="132811" y="7022"/>
                </a:cubicBezTo>
                <a:cubicBezTo>
                  <a:pt x="132460" y="7022"/>
                  <a:pt x="132112" y="7034"/>
                  <a:pt x="131767" y="7058"/>
                </a:cubicBezTo>
                <a:cubicBezTo>
                  <a:pt x="127433" y="7355"/>
                  <a:pt x="123278" y="9010"/>
                  <a:pt x="118944" y="9391"/>
                </a:cubicBezTo>
                <a:cubicBezTo>
                  <a:pt x="118253" y="9452"/>
                  <a:pt x="117565" y="9481"/>
                  <a:pt x="116879" y="9481"/>
                </a:cubicBezTo>
                <a:cubicBezTo>
                  <a:pt x="105909" y="9481"/>
                  <a:pt x="95570" y="2116"/>
                  <a:pt x="84530" y="2116"/>
                </a:cubicBezTo>
                <a:cubicBezTo>
                  <a:pt x="84167" y="2116"/>
                  <a:pt x="83804" y="2124"/>
                  <a:pt x="83439" y="2140"/>
                </a:cubicBezTo>
                <a:cubicBezTo>
                  <a:pt x="74022" y="2554"/>
                  <a:pt x="65358" y="8595"/>
                  <a:pt x="56005" y="8595"/>
                </a:cubicBezTo>
                <a:cubicBezTo>
                  <a:pt x="55661" y="8595"/>
                  <a:pt x="55317" y="8587"/>
                  <a:pt x="54972" y="8570"/>
                </a:cubicBezTo>
                <a:cubicBezTo>
                  <a:pt x="48328" y="8236"/>
                  <a:pt x="42315" y="4724"/>
                  <a:pt x="36029" y="2533"/>
                </a:cubicBezTo>
                <a:cubicBezTo>
                  <a:pt x="31264" y="870"/>
                  <a:pt x="26194" y="0"/>
                  <a:pt x="211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txBox="1"/>
          <p:nvPr>
            <p:ph hasCustomPrompt="1" type="title"/>
          </p:nvPr>
        </p:nvSpPr>
        <p:spPr>
          <a:xfrm>
            <a:off x="960900" y="1003681"/>
            <a:ext cx="2124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31" name="Google Shape;331;p29"/>
          <p:cNvSpPr txBox="1"/>
          <p:nvPr>
            <p:ph idx="1" type="subTitle"/>
          </p:nvPr>
        </p:nvSpPr>
        <p:spPr>
          <a:xfrm>
            <a:off x="960900" y="1678576"/>
            <a:ext cx="2124300" cy="101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32" name="Google Shape;332;p29"/>
          <p:cNvSpPr txBox="1"/>
          <p:nvPr>
            <p:ph hasCustomPrompt="1" idx="2" type="title"/>
          </p:nvPr>
        </p:nvSpPr>
        <p:spPr>
          <a:xfrm>
            <a:off x="3509875" y="2449106"/>
            <a:ext cx="2124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33" name="Google Shape;333;p29"/>
          <p:cNvSpPr txBox="1"/>
          <p:nvPr>
            <p:ph idx="3" type="subTitle"/>
          </p:nvPr>
        </p:nvSpPr>
        <p:spPr>
          <a:xfrm>
            <a:off x="3509875" y="3124001"/>
            <a:ext cx="2124300" cy="101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34" name="Google Shape;334;p29"/>
          <p:cNvSpPr txBox="1"/>
          <p:nvPr>
            <p:ph hasCustomPrompt="1" idx="4" type="title"/>
          </p:nvPr>
        </p:nvSpPr>
        <p:spPr>
          <a:xfrm>
            <a:off x="6058850" y="1003681"/>
            <a:ext cx="2124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35" name="Google Shape;335;p29"/>
          <p:cNvSpPr txBox="1"/>
          <p:nvPr>
            <p:ph idx="5" type="subTitle"/>
          </p:nvPr>
        </p:nvSpPr>
        <p:spPr>
          <a:xfrm>
            <a:off x="6058850" y="1678576"/>
            <a:ext cx="2124300" cy="101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36" name="Google Shape;336;p29"/>
          <p:cNvSpPr/>
          <p:nvPr/>
        </p:nvSpPr>
        <p:spPr>
          <a:xfrm rot="10800000">
            <a:off x="5208794" y="-64"/>
            <a:ext cx="4987359" cy="1521389"/>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rot="10800000">
            <a:off x="4319539" y="121"/>
            <a:ext cx="5057857" cy="87860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8625750" y="1099629"/>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12" y="4183660"/>
            <a:ext cx="5525325" cy="959807"/>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611300" y="3481650"/>
            <a:ext cx="5447822" cy="1661853"/>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29"/>
          <p:cNvGrpSpPr/>
          <p:nvPr/>
        </p:nvGrpSpPr>
        <p:grpSpPr>
          <a:xfrm>
            <a:off x="1543450" y="3470413"/>
            <a:ext cx="959175" cy="162000"/>
            <a:chOff x="447675" y="1666875"/>
            <a:chExt cx="959175" cy="162000"/>
          </a:xfrm>
        </p:grpSpPr>
        <p:sp>
          <p:nvSpPr>
            <p:cNvPr id="342" name="Google Shape;342;p29"/>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29"/>
          <p:cNvGrpSpPr/>
          <p:nvPr/>
        </p:nvGrpSpPr>
        <p:grpSpPr>
          <a:xfrm>
            <a:off x="4589650" y="1244013"/>
            <a:ext cx="427725" cy="162000"/>
            <a:chOff x="979125" y="1666875"/>
            <a:chExt cx="427725" cy="162000"/>
          </a:xfrm>
        </p:grpSpPr>
        <p:sp>
          <p:nvSpPr>
            <p:cNvPr id="347" name="Google Shape;347;p29"/>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29"/>
          <p:cNvGrpSpPr/>
          <p:nvPr/>
        </p:nvGrpSpPr>
        <p:grpSpPr>
          <a:xfrm>
            <a:off x="6907138" y="4013588"/>
            <a:ext cx="427725" cy="162000"/>
            <a:chOff x="979125" y="1666875"/>
            <a:chExt cx="427725" cy="162000"/>
          </a:xfrm>
        </p:grpSpPr>
        <p:sp>
          <p:nvSpPr>
            <p:cNvPr id="350" name="Google Shape;350;p29"/>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_1_1">
    <p:spTree>
      <p:nvGrpSpPr>
        <p:cNvPr id="352" name="Shape 352"/>
        <p:cNvGrpSpPr/>
        <p:nvPr/>
      </p:nvGrpSpPr>
      <p:grpSpPr>
        <a:xfrm>
          <a:off x="0" y="0"/>
          <a:ext cx="0" cy="0"/>
          <a:chOff x="0" y="0"/>
          <a:chExt cx="0" cy="0"/>
        </a:xfrm>
      </p:grpSpPr>
      <p:sp>
        <p:nvSpPr>
          <p:cNvPr id="353" name="Google Shape;353;p30"/>
          <p:cNvSpPr/>
          <p:nvPr/>
        </p:nvSpPr>
        <p:spPr>
          <a:xfrm flipH="1" rot="10800000">
            <a:off x="12" y="17"/>
            <a:ext cx="2837951" cy="1111585"/>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flipH="1" rot="10800000">
            <a:off x="0" y="25"/>
            <a:ext cx="3474329" cy="603528"/>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124800" y="1018300"/>
            <a:ext cx="738900" cy="7389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0" y="4222582"/>
            <a:ext cx="2406520" cy="942461"/>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rot="10800000">
            <a:off x="6880103" y="-28"/>
            <a:ext cx="2263897" cy="1467577"/>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txBox="1"/>
          <p:nvPr>
            <p:ph hasCustomPrompt="1" type="title"/>
          </p:nvPr>
        </p:nvSpPr>
        <p:spPr>
          <a:xfrm>
            <a:off x="1277475" y="1836100"/>
            <a:ext cx="14532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59" name="Google Shape;359;p30"/>
          <p:cNvSpPr txBox="1"/>
          <p:nvPr>
            <p:ph hasCustomPrompt="1" idx="2" type="title"/>
          </p:nvPr>
        </p:nvSpPr>
        <p:spPr>
          <a:xfrm>
            <a:off x="3845425" y="1836100"/>
            <a:ext cx="14532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60" name="Google Shape;360;p30"/>
          <p:cNvSpPr txBox="1"/>
          <p:nvPr>
            <p:ph idx="3" type="title"/>
          </p:nvPr>
        </p:nvSpPr>
        <p:spPr>
          <a:xfrm>
            <a:off x="713275" y="445025"/>
            <a:ext cx="7717500" cy="73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61" name="Google Shape;361;p30"/>
          <p:cNvSpPr txBox="1"/>
          <p:nvPr>
            <p:ph idx="4" type="title"/>
          </p:nvPr>
        </p:nvSpPr>
        <p:spPr>
          <a:xfrm>
            <a:off x="1023985" y="3257188"/>
            <a:ext cx="1960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2" name="Google Shape;362;p30"/>
          <p:cNvSpPr txBox="1"/>
          <p:nvPr>
            <p:ph idx="1" type="subTitle"/>
          </p:nvPr>
        </p:nvSpPr>
        <p:spPr>
          <a:xfrm>
            <a:off x="1023985" y="3686737"/>
            <a:ext cx="19602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3" name="Google Shape;363;p30"/>
          <p:cNvSpPr txBox="1"/>
          <p:nvPr>
            <p:ph idx="5" type="title"/>
          </p:nvPr>
        </p:nvSpPr>
        <p:spPr>
          <a:xfrm>
            <a:off x="3591935" y="3257187"/>
            <a:ext cx="1960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4" name="Google Shape;364;p30"/>
          <p:cNvSpPr txBox="1"/>
          <p:nvPr>
            <p:ph idx="6" type="subTitle"/>
          </p:nvPr>
        </p:nvSpPr>
        <p:spPr>
          <a:xfrm>
            <a:off x="3591926" y="3686738"/>
            <a:ext cx="19602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5" name="Google Shape;365;p30"/>
          <p:cNvSpPr txBox="1"/>
          <p:nvPr>
            <p:ph hasCustomPrompt="1" idx="7" type="title"/>
          </p:nvPr>
        </p:nvSpPr>
        <p:spPr>
          <a:xfrm>
            <a:off x="6413325" y="1836100"/>
            <a:ext cx="14532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66" name="Google Shape;366;p30"/>
          <p:cNvSpPr txBox="1"/>
          <p:nvPr>
            <p:ph idx="8" type="title"/>
          </p:nvPr>
        </p:nvSpPr>
        <p:spPr>
          <a:xfrm>
            <a:off x="6159835" y="3257187"/>
            <a:ext cx="1960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7" name="Google Shape;367;p30"/>
          <p:cNvSpPr txBox="1"/>
          <p:nvPr>
            <p:ph idx="9" type="subTitle"/>
          </p:nvPr>
        </p:nvSpPr>
        <p:spPr>
          <a:xfrm>
            <a:off x="6159826" y="3686738"/>
            <a:ext cx="1960200" cy="6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8" name="Google Shape;368;p30"/>
          <p:cNvSpPr/>
          <p:nvPr/>
        </p:nvSpPr>
        <p:spPr>
          <a:xfrm flipH="1">
            <a:off x="6106160" y="4615802"/>
            <a:ext cx="3037840" cy="527705"/>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flipH="1">
            <a:off x="5935595" y="4164723"/>
            <a:ext cx="3208406" cy="978721"/>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30"/>
          <p:cNvGrpSpPr/>
          <p:nvPr/>
        </p:nvGrpSpPr>
        <p:grpSpPr>
          <a:xfrm>
            <a:off x="598588" y="4523088"/>
            <a:ext cx="959175" cy="162000"/>
            <a:chOff x="447675" y="1666875"/>
            <a:chExt cx="959175" cy="162000"/>
          </a:xfrm>
        </p:grpSpPr>
        <p:sp>
          <p:nvSpPr>
            <p:cNvPr id="371" name="Google Shape;371;p30"/>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30"/>
          <p:cNvGrpSpPr/>
          <p:nvPr/>
        </p:nvGrpSpPr>
        <p:grpSpPr>
          <a:xfrm>
            <a:off x="8533463" y="197988"/>
            <a:ext cx="427725" cy="162000"/>
            <a:chOff x="979125" y="1666875"/>
            <a:chExt cx="427725" cy="162000"/>
          </a:xfrm>
        </p:grpSpPr>
        <p:sp>
          <p:nvSpPr>
            <p:cNvPr id="376" name="Google Shape;376;p30"/>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4"/>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4" name="Google Shape;34;p4"/>
          <p:cNvSpPr txBox="1"/>
          <p:nvPr>
            <p:ph idx="1" type="body"/>
          </p:nvPr>
        </p:nvSpPr>
        <p:spPr>
          <a:xfrm>
            <a:off x="71327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 name="Google Shape;35;p4"/>
          <p:cNvSpPr/>
          <p:nvPr/>
        </p:nvSpPr>
        <p:spPr>
          <a:xfrm flipH="1">
            <a:off x="5367700" y="4487523"/>
            <a:ext cx="3776299" cy="6559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flipH="1">
            <a:off x="5420532" y="400775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flipH="1" rot="10800000">
            <a:off x="2" y="7"/>
            <a:ext cx="2428111" cy="740693"/>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flipH="1" rot="10800000">
            <a:off x="-3" y="44"/>
            <a:ext cx="2462646" cy="427788"/>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378" name="Shape 378"/>
        <p:cNvGrpSpPr/>
        <p:nvPr/>
      </p:nvGrpSpPr>
      <p:grpSpPr>
        <a:xfrm>
          <a:off x="0" y="0"/>
          <a:ext cx="0" cy="0"/>
          <a:chOff x="0" y="0"/>
          <a:chExt cx="0" cy="0"/>
        </a:xfrm>
      </p:grpSpPr>
      <p:sp>
        <p:nvSpPr>
          <p:cNvPr id="379" name="Google Shape;379;p31"/>
          <p:cNvSpPr/>
          <p:nvPr/>
        </p:nvSpPr>
        <p:spPr>
          <a:xfrm>
            <a:off x="5834675" y="-25"/>
            <a:ext cx="3309317" cy="2987238"/>
          </a:xfrm>
          <a:custGeom>
            <a:rect b="b" l="l" r="r" t="t"/>
            <a:pathLst>
              <a:path extrusionOk="0" h="29763" w="32972">
                <a:moveTo>
                  <a:pt x="798" y="1"/>
                </a:moveTo>
                <a:cubicBezTo>
                  <a:pt x="1" y="1054"/>
                  <a:pt x="366" y="2627"/>
                  <a:pt x="1201" y="3647"/>
                </a:cubicBezTo>
                <a:cubicBezTo>
                  <a:pt x="2042" y="4668"/>
                  <a:pt x="3243" y="5301"/>
                  <a:pt x="4335" y="6038"/>
                </a:cubicBezTo>
                <a:cubicBezTo>
                  <a:pt x="5432" y="6775"/>
                  <a:pt x="6496" y="7736"/>
                  <a:pt x="6791" y="9024"/>
                </a:cubicBezTo>
                <a:cubicBezTo>
                  <a:pt x="7091" y="10340"/>
                  <a:pt x="6496" y="11715"/>
                  <a:pt x="5667" y="12774"/>
                </a:cubicBezTo>
                <a:cubicBezTo>
                  <a:pt x="4832" y="13839"/>
                  <a:pt x="3762" y="14696"/>
                  <a:pt x="2877" y="15717"/>
                </a:cubicBezTo>
                <a:cubicBezTo>
                  <a:pt x="1316" y="17518"/>
                  <a:pt x="355" y="19947"/>
                  <a:pt x="716" y="22305"/>
                </a:cubicBezTo>
                <a:cubicBezTo>
                  <a:pt x="1081" y="24664"/>
                  <a:pt x="2959" y="26831"/>
                  <a:pt x="5328" y="27120"/>
                </a:cubicBezTo>
                <a:cubicBezTo>
                  <a:pt x="5540" y="27146"/>
                  <a:pt x="5753" y="27157"/>
                  <a:pt x="5965" y="27157"/>
                </a:cubicBezTo>
                <a:cubicBezTo>
                  <a:pt x="7523" y="27157"/>
                  <a:pt x="9087" y="26549"/>
                  <a:pt x="10638" y="26549"/>
                </a:cubicBezTo>
                <a:cubicBezTo>
                  <a:pt x="10943" y="26549"/>
                  <a:pt x="11247" y="26572"/>
                  <a:pt x="11551" y="26629"/>
                </a:cubicBezTo>
                <a:cubicBezTo>
                  <a:pt x="13287" y="26956"/>
                  <a:pt x="14646" y="28283"/>
                  <a:pt x="16246" y="29036"/>
                </a:cubicBezTo>
                <a:cubicBezTo>
                  <a:pt x="17313" y="29538"/>
                  <a:pt x="18460" y="29763"/>
                  <a:pt x="19623" y="29763"/>
                </a:cubicBezTo>
                <a:cubicBezTo>
                  <a:pt x="21898" y="29763"/>
                  <a:pt x="24227" y="28901"/>
                  <a:pt x="26110" y="27568"/>
                </a:cubicBezTo>
                <a:cubicBezTo>
                  <a:pt x="28959" y="25553"/>
                  <a:pt x="30995" y="22617"/>
                  <a:pt x="32971" y="19745"/>
                </a:cubicBezTo>
                <a:lnTo>
                  <a:pt x="32971" y="6"/>
                </a:lnTo>
                <a:lnTo>
                  <a:pt x="7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rot="10800000">
            <a:off x="0" y="2156025"/>
            <a:ext cx="3309317" cy="2987238"/>
          </a:xfrm>
          <a:custGeom>
            <a:rect b="b" l="l" r="r" t="t"/>
            <a:pathLst>
              <a:path extrusionOk="0" h="29763" w="32972">
                <a:moveTo>
                  <a:pt x="798" y="1"/>
                </a:moveTo>
                <a:cubicBezTo>
                  <a:pt x="1" y="1054"/>
                  <a:pt x="366" y="2627"/>
                  <a:pt x="1201" y="3647"/>
                </a:cubicBezTo>
                <a:cubicBezTo>
                  <a:pt x="2042" y="4668"/>
                  <a:pt x="3243" y="5301"/>
                  <a:pt x="4335" y="6038"/>
                </a:cubicBezTo>
                <a:cubicBezTo>
                  <a:pt x="5432" y="6775"/>
                  <a:pt x="6496" y="7736"/>
                  <a:pt x="6791" y="9024"/>
                </a:cubicBezTo>
                <a:cubicBezTo>
                  <a:pt x="7091" y="10340"/>
                  <a:pt x="6496" y="11715"/>
                  <a:pt x="5667" y="12774"/>
                </a:cubicBezTo>
                <a:cubicBezTo>
                  <a:pt x="4832" y="13839"/>
                  <a:pt x="3762" y="14696"/>
                  <a:pt x="2877" y="15717"/>
                </a:cubicBezTo>
                <a:cubicBezTo>
                  <a:pt x="1316" y="17518"/>
                  <a:pt x="355" y="19947"/>
                  <a:pt x="716" y="22305"/>
                </a:cubicBezTo>
                <a:cubicBezTo>
                  <a:pt x="1081" y="24664"/>
                  <a:pt x="2959" y="26831"/>
                  <a:pt x="5328" y="27120"/>
                </a:cubicBezTo>
                <a:cubicBezTo>
                  <a:pt x="5540" y="27146"/>
                  <a:pt x="5753" y="27157"/>
                  <a:pt x="5965" y="27157"/>
                </a:cubicBezTo>
                <a:cubicBezTo>
                  <a:pt x="7523" y="27157"/>
                  <a:pt x="9087" y="26549"/>
                  <a:pt x="10638" y="26549"/>
                </a:cubicBezTo>
                <a:cubicBezTo>
                  <a:pt x="10943" y="26549"/>
                  <a:pt x="11247" y="26572"/>
                  <a:pt x="11551" y="26629"/>
                </a:cubicBezTo>
                <a:cubicBezTo>
                  <a:pt x="13287" y="26956"/>
                  <a:pt x="14646" y="28283"/>
                  <a:pt x="16246" y="29036"/>
                </a:cubicBezTo>
                <a:cubicBezTo>
                  <a:pt x="17313" y="29538"/>
                  <a:pt x="18460" y="29763"/>
                  <a:pt x="19623" y="29763"/>
                </a:cubicBezTo>
                <a:cubicBezTo>
                  <a:pt x="21898" y="29763"/>
                  <a:pt x="24227" y="28901"/>
                  <a:pt x="26110" y="27568"/>
                </a:cubicBezTo>
                <a:cubicBezTo>
                  <a:pt x="28959" y="25553"/>
                  <a:pt x="30995" y="22617"/>
                  <a:pt x="32971" y="19745"/>
                </a:cubicBezTo>
                <a:lnTo>
                  <a:pt x="32971" y="6"/>
                </a:lnTo>
                <a:lnTo>
                  <a:pt x="7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flipH="1" rot="10800000">
            <a:off x="4936300" y="-19"/>
            <a:ext cx="4207839" cy="1074716"/>
          </a:xfrm>
          <a:custGeom>
            <a:rect b="b" l="l" r="r" t="t"/>
            <a:pathLst>
              <a:path extrusionOk="0" h="41769" w="127327">
                <a:moveTo>
                  <a:pt x="33782" y="1"/>
                </a:moveTo>
                <a:cubicBezTo>
                  <a:pt x="29984" y="1"/>
                  <a:pt x="26138" y="938"/>
                  <a:pt x="22754" y="2656"/>
                </a:cubicBezTo>
                <a:cubicBezTo>
                  <a:pt x="15812" y="6192"/>
                  <a:pt x="10669" y="12586"/>
                  <a:pt x="7228" y="19575"/>
                </a:cubicBezTo>
                <a:cubicBezTo>
                  <a:pt x="3775" y="26564"/>
                  <a:pt x="1882" y="34184"/>
                  <a:pt x="1" y="41744"/>
                </a:cubicBezTo>
                <a:lnTo>
                  <a:pt x="127326" y="41768"/>
                </a:lnTo>
                <a:lnTo>
                  <a:pt x="127326" y="26766"/>
                </a:lnTo>
                <a:cubicBezTo>
                  <a:pt x="125115" y="27301"/>
                  <a:pt x="122843" y="27563"/>
                  <a:pt x="120569" y="27563"/>
                </a:cubicBezTo>
                <a:cubicBezTo>
                  <a:pt x="114092" y="27563"/>
                  <a:pt x="107601" y="25443"/>
                  <a:pt x="102454" y="21504"/>
                </a:cubicBezTo>
                <a:cubicBezTo>
                  <a:pt x="96791" y="17147"/>
                  <a:pt x="91803" y="10369"/>
                  <a:pt x="84703" y="10369"/>
                </a:cubicBezTo>
                <a:cubicBezTo>
                  <a:pt x="84624" y="10369"/>
                  <a:pt x="84544" y="10370"/>
                  <a:pt x="84464" y="10371"/>
                </a:cubicBezTo>
                <a:cubicBezTo>
                  <a:pt x="77370" y="10524"/>
                  <a:pt x="71793" y="17722"/>
                  <a:pt x="64740" y="17722"/>
                </a:cubicBezTo>
                <a:cubicBezTo>
                  <a:pt x="64643" y="17722"/>
                  <a:pt x="64547" y="17720"/>
                  <a:pt x="64449" y="17718"/>
                </a:cubicBezTo>
                <a:cubicBezTo>
                  <a:pt x="56187" y="17479"/>
                  <a:pt x="51829" y="7943"/>
                  <a:pt x="45007" y="3287"/>
                </a:cubicBezTo>
                <a:cubicBezTo>
                  <a:pt x="41712" y="1036"/>
                  <a:pt x="37773" y="1"/>
                  <a:pt x="33782"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rot="10800000">
            <a:off x="-468900" y="-12"/>
            <a:ext cx="3558131" cy="1211312"/>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11300" y="3437299"/>
            <a:ext cx="5593200" cy="1706200"/>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0" y="4158047"/>
            <a:ext cx="5672961" cy="98545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flipH="1">
            <a:off x="7482446" y="4409700"/>
            <a:ext cx="2155504" cy="733809"/>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8678850" y="1481754"/>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flipH="1">
            <a:off x="5765502" y="0"/>
            <a:ext cx="3378498" cy="1310416"/>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txBox="1"/>
          <p:nvPr/>
        </p:nvSpPr>
        <p:spPr>
          <a:xfrm>
            <a:off x="2055750" y="3354075"/>
            <a:ext cx="5032500" cy="554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sv" sz="1200">
                <a:solidFill>
                  <a:schemeClr val="dk1"/>
                </a:solidFill>
                <a:latin typeface="Open Sans"/>
                <a:ea typeface="Open Sans"/>
                <a:cs typeface="Open Sans"/>
                <a:sym typeface="Open Sans"/>
              </a:rPr>
              <a:t>CREDITS: This presentation template was created by </a:t>
            </a:r>
            <a:r>
              <a:rPr b="1" lang="sv" sz="12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sv" sz="1200">
                <a:solidFill>
                  <a:schemeClr val="dk1"/>
                </a:solidFill>
                <a:latin typeface="Open Sans"/>
                <a:ea typeface="Open Sans"/>
                <a:cs typeface="Open Sans"/>
                <a:sym typeface="Open Sans"/>
              </a:rPr>
              <a:t>, including icons by </a:t>
            </a:r>
            <a:r>
              <a:rPr b="1" lang="sv" sz="12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lang="sv" sz="1200">
                <a:solidFill>
                  <a:schemeClr val="dk1"/>
                </a:solidFill>
                <a:latin typeface="Open Sans"/>
                <a:ea typeface="Open Sans"/>
                <a:cs typeface="Open Sans"/>
                <a:sym typeface="Open Sans"/>
              </a:rPr>
              <a:t>, and infographics &amp; images by </a:t>
            </a:r>
            <a:r>
              <a:rPr b="1" lang="sv" sz="12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r>
              <a:rPr b="1" lang="sv"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p:txBody>
      </p:sp>
      <p:sp>
        <p:nvSpPr>
          <p:cNvPr id="390" name="Google Shape;390;p31"/>
          <p:cNvSpPr txBox="1"/>
          <p:nvPr>
            <p:ph type="title"/>
          </p:nvPr>
        </p:nvSpPr>
        <p:spPr>
          <a:xfrm>
            <a:off x="2692500" y="863000"/>
            <a:ext cx="3759000" cy="954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91" name="Google Shape;391;p31"/>
          <p:cNvSpPr txBox="1"/>
          <p:nvPr>
            <p:ph idx="2" type="title"/>
          </p:nvPr>
        </p:nvSpPr>
        <p:spPr>
          <a:xfrm>
            <a:off x="2693649" y="1656350"/>
            <a:ext cx="3757800" cy="110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92" name="Google Shape;392;p31"/>
          <p:cNvSpPr/>
          <p:nvPr/>
        </p:nvSpPr>
        <p:spPr>
          <a:xfrm>
            <a:off x="667913" y="2721625"/>
            <a:ext cx="959100" cy="9591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393" name="Shape 393"/>
        <p:cNvGrpSpPr/>
        <p:nvPr/>
      </p:nvGrpSpPr>
      <p:grpSpPr>
        <a:xfrm>
          <a:off x="0" y="0"/>
          <a:ext cx="0" cy="0"/>
          <a:chOff x="0" y="0"/>
          <a:chExt cx="0" cy="0"/>
        </a:xfrm>
      </p:grpSpPr>
      <p:sp>
        <p:nvSpPr>
          <p:cNvPr id="394" name="Google Shape;394;p32"/>
          <p:cNvSpPr/>
          <p:nvPr/>
        </p:nvSpPr>
        <p:spPr>
          <a:xfrm flipH="1" rot="10800000">
            <a:off x="12" y="17"/>
            <a:ext cx="2837951" cy="1111585"/>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
          <p:cNvSpPr/>
          <p:nvPr/>
        </p:nvSpPr>
        <p:spPr>
          <a:xfrm flipH="1" rot="10800000">
            <a:off x="0" y="25"/>
            <a:ext cx="3474329" cy="603528"/>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p:nvPr/>
        </p:nvSpPr>
        <p:spPr>
          <a:xfrm>
            <a:off x="124800" y="1018300"/>
            <a:ext cx="738900" cy="7389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
          <p:cNvSpPr/>
          <p:nvPr/>
        </p:nvSpPr>
        <p:spPr>
          <a:xfrm>
            <a:off x="0" y="4222582"/>
            <a:ext cx="2406520" cy="942461"/>
          </a:xfrm>
          <a:custGeom>
            <a:rect b="b" l="l" r="r" t="t"/>
            <a:pathLst>
              <a:path extrusionOk="0" h="55496" w="141685">
                <a:moveTo>
                  <a:pt x="24" y="1"/>
                </a:moveTo>
                <a:lnTo>
                  <a:pt x="0" y="55495"/>
                </a:lnTo>
                <a:lnTo>
                  <a:pt x="141685" y="55495"/>
                </a:lnTo>
                <a:cubicBezTo>
                  <a:pt x="140553" y="46340"/>
                  <a:pt x="135874" y="37672"/>
                  <a:pt x="128838" y="31707"/>
                </a:cubicBezTo>
                <a:cubicBezTo>
                  <a:pt x="122188" y="26070"/>
                  <a:pt x="113497" y="22900"/>
                  <a:pt x="104784" y="22900"/>
                </a:cubicBezTo>
                <a:cubicBezTo>
                  <a:pt x="104277" y="22900"/>
                  <a:pt x="103770" y="22910"/>
                  <a:pt x="103263" y="22932"/>
                </a:cubicBezTo>
                <a:cubicBezTo>
                  <a:pt x="100036" y="23064"/>
                  <a:pt x="96758" y="23618"/>
                  <a:pt x="93542" y="23618"/>
                </a:cubicBezTo>
                <a:cubicBezTo>
                  <a:pt x="91834" y="23618"/>
                  <a:pt x="90143" y="23462"/>
                  <a:pt x="88487" y="23003"/>
                </a:cubicBezTo>
                <a:cubicBezTo>
                  <a:pt x="76986" y="19836"/>
                  <a:pt x="72247" y="3846"/>
                  <a:pt x="60508" y="1763"/>
                </a:cubicBezTo>
                <a:cubicBezTo>
                  <a:pt x="59680" y="1616"/>
                  <a:pt x="58853" y="1547"/>
                  <a:pt x="58028" y="1547"/>
                </a:cubicBezTo>
                <a:cubicBezTo>
                  <a:pt x="53367" y="1547"/>
                  <a:pt x="48791" y="3731"/>
                  <a:pt x="44815" y="6311"/>
                </a:cubicBezTo>
                <a:cubicBezTo>
                  <a:pt x="40124" y="9347"/>
                  <a:pt x="35767" y="13038"/>
                  <a:pt x="30528" y="14967"/>
                </a:cubicBezTo>
                <a:cubicBezTo>
                  <a:pt x="28164" y="15831"/>
                  <a:pt x="25685" y="16237"/>
                  <a:pt x="23200" y="16237"/>
                </a:cubicBezTo>
                <a:cubicBezTo>
                  <a:pt x="13195" y="16237"/>
                  <a:pt x="3095" y="9662"/>
                  <a:pt x="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rot="10800000">
            <a:off x="6880103" y="-28"/>
            <a:ext cx="2263897" cy="1467577"/>
          </a:xfrm>
          <a:custGeom>
            <a:rect b="b" l="l" r="r" t="t"/>
            <a:pathLst>
              <a:path extrusionOk="0" h="27248" w="42033">
                <a:moveTo>
                  <a:pt x="2981" y="1"/>
                </a:moveTo>
                <a:cubicBezTo>
                  <a:pt x="1985" y="1"/>
                  <a:pt x="989" y="68"/>
                  <a:pt x="0" y="205"/>
                </a:cubicBezTo>
                <a:lnTo>
                  <a:pt x="0" y="27248"/>
                </a:lnTo>
                <a:lnTo>
                  <a:pt x="42033" y="27242"/>
                </a:lnTo>
                <a:cubicBezTo>
                  <a:pt x="41410" y="25081"/>
                  <a:pt x="39189" y="23847"/>
                  <a:pt x="37125" y="22957"/>
                </a:cubicBezTo>
                <a:cubicBezTo>
                  <a:pt x="35062" y="22068"/>
                  <a:pt x="32786" y="21140"/>
                  <a:pt x="31721" y="19163"/>
                </a:cubicBezTo>
                <a:cubicBezTo>
                  <a:pt x="30957" y="17733"/>
                  <a:pt x="30957" y="15959"/>
                  <a:pt x="30012" y="14644"/>
                </a:cubicBezTo>
                <a:cubicBezTo>
                  <a:pt x="28773" y="12908"/>
                  <a:pt x="26382" y="12564"/>
                  <a:pt x="24505" y="11559"/>
                </a:cubicBezTo>
                <a:cubicBezTo>
                  <a:pt x="22337" y="10402"/>
                  <a:pt x="20825" y="8339"/>
                  <a:pt x="19089" y="6603"/>
                </a:cubicBezTo>
                <a:cubicBezTo>
                  <a:pt x="14872" y="2395"/>
                  <a:pt x="8929" y="1"/>
                  <a:pt x="2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flipH="1">
            <a:off x="6106160" y="4615802"/>
            <a:ext cx="3037840" cy="527705"/>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flipH="1">
            <a:off x="5935595" y="4164723"/>
            <a:ext cx="3208406" cy="978721"/>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 name="Google Shape;401;p32"/>
          <p:cNvGrpSpPr/>
          <p:nvPr/>
        </p:nvGrpSpPr>
        <p:grpSpPr>
          <a:xfrm>
            <a:off x="598588" y="4523088"/>
            <a:ext cx="959175" cy="162000"/>
            <a:chOff x="447675" y="1666875"/>
            <a:chExt cx="959175" cy="162000"/>
          </a:xfrm>
        </p:grpSpPr>
        <p:sp>
          <p:nvSpPr>
            <p:cNvPr id="402" name="Google Shape;402;p32"/>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 name="Google Shape;406;p32"/>
          <p:cNvGrpSpPr/>
          <p:nvPr/>
        </p:nvGrpSpPr>
        <p:grpSpPr>
          <a:xfrm>
            <a:off x="8533463" y="197988"/>
            <a:ext cx="427725" cy="162000"/>
            <a:chOff x="979125" y="1666875"/>
            <a:chExt cx="427725" cy="162000"/>
          </a:xfrm>
        </p:grpSpPr>
        <p:sp>
          <p:nvSpPr>
            <p:cNvPr id="407" name="Google Shape;407;p32"/>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409" name="Shape 409"/>
        <p:cNvGrpSpPr/>
        <p:nvPr/>
      </p:nvGrpSpPr>
      <p:grpSpPr>
        <a:xfrm>
          <a:off x="0" y="0"/>
          <a:ext cx="0" cy="0"/>
          <a:chOff x="0" y="0"/>
          <a:chExt cx="0" cy="0"/>
        </a:xfrm>
      </p:grpSpPr>
      <p:sp>
        <p:nvSpPr>
          <p:cNvPr id="410" name="Google Shape;410;p33"/>
          <p:cNvSpPr/>
          <p:nvPr/>
        </p:nvSpPr>
        <p:spPr>
          <a:xfrm rot="10800000">
            <a:off x="3979357" y="0"/>
            <a:ext cx="5164646" cy="5154850"/>
          </a:xfrm>
          <a:custGeom>
            <a:rect b="b" l="l" r="r" t="t"/>
            <a:pathLst>
              <a:path extrusionOk="0" h="40931" w="31634">
                <a:moveTo>
                  <a:pt x="23855" y="1"/>
                </a:moveTo>
                <a:lnTo>
                  <a:pt x="0" y="17"/>
                </a:lnTo>
                <a:lnTo>
                  <a:pt x="0" y="40931"/>
                </a:lnTo>
                <a:lnTo>
                  <a:pt x="31601" y="40931"/>
                </a:lnTo>
                <a:cubicBezTo>
                  <a:pt x="31634" y="34790"/>
                  <a:pt x="29576" y="28659"/>
                  <a:pt x="25935" y="24080"/>
                </a:cubicBezTo>
                <a:cubicBezTo>
                  <a:pt x="25001" y="22900"/>
                  <a:pt x="23959" y="21814"/>
                  <a:pt x="23205" y="20477"/>
                </a:cubicBezTo>
                <a:cubicBezTo>
                  <a:pt x="22452" y="19145"/>
                  <a:pt x="22015" y="17474"/>
                  <a:pt x="22436" y="15968"/>
                </a:cubicBezTo>
                <a:cubicBezTo>
                  <a:pt x="22998" y="13959"/>
                  <a:pt x="24958" y="12567"/>
                  <a:pt x="25040" y="10465"/>
                </a:cubicBezTo>
                <a:cubicBezTo>
                  <a:pt x="25121" y="8134"/>
                  <a:pt x="22867" y="6541"/>
                  <a:pt x="22343" y="4286"/>
                </a:cubicBezTo>
                <a:cubicBezTo>
                  <a:pt x="21977" y="2692"/>
                  <a:pt x="22616" y="874"/>
                  <a:pt x="238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3"/>
          <p:cNvSpPr/>
          <p:nvPr/>
        </p:nvSpPr>
        <p:spPr>
          <a:xfrm rot="-5400000">
            <a:off x="4930657" y="935962"/>
            <a:ext cx="5145931" cy="3280896"/>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3"/>
          <p:cNvSpPr/>
          <p:nvPr/>
        </p:nvSpPr>
        <p:spPr>
          <a:xfrm rot="-5400000">
            <a:off x="5510311" y="1512572"/>
            <a:ext cx="5143251" cy="2124220"/>
          </a:xfrm>
          <a:custGeom>
            <a:rect b="b" l="l" r="r" t="t"/>
            <a:pathLst>
              <a:path extrusionOk="0" h="83213" w="160890">
                <a:moveTo>
                  <a:pt x="86296" y="0"/>
                </a:moveTo>
                <a:cubicBezTo>
                  <a:pt x="78520" y="0"/>
                  <a:pt x="70747" y="4949"/>
                  <a:pt x="65056" y="11061"/>
                </a:cubicBezTo>
                <a:cubicBezTo>
                  <a:pt x="57984" y="18669"/>
                  <a:pt x="52769" y="28159"/>
                  <a:pt x="45233" y="35219"/>
                </a:cubicBezTo>
                <a:cubicBezTo>
                  <a:pt x="41283" y="38911"/>
                  <a:pt x="36209" y="41946"/>
                  <a:pt x="31144" y="41946"/>
                </a:cubicBezTo>
                <a:cubicBezTo>
                  <a:pt x="29889" y="41946"/>
                  <a:pt x="28634" y="41760"/>
                  <a:pt x="27397" y="41351"/>
                </a:cubicBezTo>
                <a:cubicBezTo>
                  <a:pt x="20170" y="38958"/>
                  <a:pt x="16717" y="30349"/>
                  <a:pt x="14002" y="22741"/>
                </a:cubicBezTo>
                <a:cubicBezTo>
                  <a:pt x="11300" y="15145"/>
                  <a:pt x="7383" y="6596"/>
                  <a:pt x="1" y="4882"/>
                </a:cubicBezTo>
                <a:lnTo>
                  <a:pt x="1" y="83213"/>
                </a:lnTo>
                <a:lnTo>
                  <a:pt x="160854" y="83213"/>
                </a:lnTo>
                <a:lnTo>
                  <a:pt x="160890" y="7037"/>
                </a:lnTo>
                <a:lnTo>
                  <a:pt x="160890" y="7037"/>
                </a:lnTo>
                <a:cubicBezTo>
                  <a:pt x="155306" y="13038"/>
                  <a:pt x="149615" y="19122"/>
                  <a:pt x="142650" y="23098"/>
                </a:cubicBezTo>
                <a:cubicBezTo>
                  <a:pt x="138302" y="25573"/>
                  <a:pt x="133332" y="27125"/>
                  <a:pt x="128450" y="27125"/>
                </a:cubicBezTo>
                <a:cubicBezTo>
                  <a:pt x="125512" y="27125"/>
                  <a:pt x="122605" y="26563"/>
                  <a:pt x="119885" y="25301"/>
                </a:cubicBezTo>
                <a:cubicBezTo>
                  <a:pt x="108764" y="20122"/>
                  <a:pt x="103478" y="4894"/>
                  <a:pt x="91929" y="929"/>
                </a:cubicBezTo>
                <a:cubicBezTo>
                  <a:pt x="90071" y="292"/>
                  <a:pt x="88183" y="0"/>
                  <a:pt x="86296" y="0"/>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3"/>
          <p:cNvSpPr/>
          <p:nvPr/>
        </p:nvSpPr>
        <p:spPr>
          <a:xfrm rot="-5400000">
            <a:off x="5764530" y="1747750"/>
            <a:ext cx="5127267" cy="1631743"/>
          </a:xfrm>
          <a:custGeom>
            <a:rect b="b" l="l" r="r" t="t"/>
            <a:pathLst>
              <a:path extrusionOk="0" h="63921" w="160390">
                <a:moveTo>
                  <a:pt x="25594" y="1"/>
                </a:moveTo>
                <a:cubicBezTo>
                  <a:pt x="24854" y="1"/>
                  <a:pt x="24109" y="50"/>
                  <a:pt x="23360" y="151"/>
                </a:cubicBezTo>
                <a:cubicBezTo>
                  <a:pt x="17014" y="1020"/>
                  <a:pt x="11549" y="5616"/>
                  <a:pt x="7882" y="11176"/>
                </a:cubicBezTo>
                <a:cubicBezTo>
                  <a:pt x="4215" y="16737"/>
                  <a:pt x="2084" y="23249"/>
                  <a:pt x="0" y="29679"/>
                </a:cubicBezTo>
                <a:lnTo>
                  <a:pt x="24" y="63921"/>
                </a:lnTo>
                <a:lnTo>
                  <a:pt x="160294" y="63921"/>
                </a:lnTo>
                <a:lnTo>
                  <a:pt x="160294" y="59647"/>
                </a:lnTo>
                <a:cubicBezTo>
                  <a:pt x="160389" y="56503"/>
                  <a:pt x="158079" y="53789"/>
                  <a:pt x="155460" y="52301"/>
                </a:cubicBezTo>
                <a:cubicBezTo>
                  <a:pt x="152852" y="50812"/>
                  <a:pt x="149888" y="50193"/>
                  <a:pt x="147149" y="48979"/>
                </a:cubicBezTo>
                <a:cubicBezTo>
                  <a:pt x="139410" y="45550"/>
                  <a:pt x="134303" y="37834"/>
                  <a:pt x="128504" y="31405"/>
                </a:cubicBezTo>
                <a:cubicBezTo>
                  <a:pt x="123628" y="25989"/>
                  <a:pt x="117052" y="21086"/>
                  <a:pt x="110283" y="21086"/>
                </a:cubicBezTo>
                <a:cubicBezTo>
                  <a:pt x="109002" y="21086"/>
                  <a:pt x="107714" y="21261"/>
                  <a:pt x="106430" y="21642"/>
                </a:cubicBezTo>
                <a:cubicBezTo>
                  <a:pt x="98441" y="23999"/>
                  <a:pt x="93952" y="33322"/>
                  <a:pt x="86368" y="36906"/>
                </a:cubicBezTo>
                <a:cubicBezTo>
                  <a:pt x="84111" y="37971"/>
                  <a:pt x="81720" y="38448"/>
                  <a:pt x="79303" y="38448"/>
                </a:cubicBezTo>
                <a:cubicBezTo>
                  <a:pt x="73482" y="38448"/>
                  <a:pt x="67511" y="35682"/>
                  <a:pt x="62901" y="31703"/>
                </a:cubicBezTo>
                <a:cubicBezTo>
                  <a:pt x="56245" y="25952"/>
                  <a:pt x="51637" y="17999"/>
                  <a:pt x="45780" y="11331"/>
                </a:cubicBezTo>
                <a:cubicBezTo>
                  <a:pt x="40448" y="5250"/>
                  <a:pt x="33274" y="1"/>
                  <a:pt x="25594"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vå kolumner 1">
  <p:cSld name="TITLE_AND_TWO_COLUMNS_1">
    <p:spTree>
      <p:nvGrpSpPr>
        <p:cNvPr id="414" name="Shape 414"/>
        <p:cNvGrpSpPr/>
        <p:nvPr/>
      </p:nvGrpSpPr>
      <p:grpSpPr>
        <a:xfrm>
          <a:off x="0" y="0"/>
          <a:ext cx="0" cy="0"/>
          <a:chOff x="0" y="0"/>
          <a:chExt cx="0" cy="0"/>
        </a:xfrm>
      </p:grpSpPr>
      <p:sp>
        <p:nvSpPr>
          <p:cNvPr id="415" name="Google Shape;41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6" name="Google Shape;416;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7" name="Google Shape;417;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8" name="Google Shape;41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5"/>
          <p:cNvSpPr/>
          <p:nvPr/>
        </p:nvSpPr>
        <p:spPr>
          <a:xfrm>
            <a:off x="0" y="1943100"/>
            <a:ext cx="9143957" cy="3200365"/>
          </a:xfrm>
          <a:custGeom>
            <a:rect b="b" l="l" r="r" t="t"/>
            <a:pathLst>
              <a:path extrusionOk="0" h="28430" w="142852">
                <a:moveTo>
                  <a:pt x="21147" y="0"/>
                </a:moveTo>
                <a:cubicBezTo>
                  <a:pt x="13697" y="0"/>
                  <a:pt x="6296" y="1895"/>
                  <a:pt x="0" y="5926"/>
                </a:cubicBezTo>
                <a:lnTo>
                  <a:pt x="0" y="28429"/>
                </a:lnTo>
                <a:lnTo>
                  <a:pt x="142852" y="28429"/>
                </a:lnTo>
                <a:lnTo>
                  <a:pt x="142852" y="12344"/>
                </a:lnTo>
                <a:cubicBezTo>
                  <a:pt x="141208" y="8629"/>
                  <a:pt x="136870" y="7022"/>
                  <a:pt x="132811" y="7022"/>
                </a:cubicBezTo>
                <a:cubicBezTo>
                  <a:pt x="132460" y="7022"/>
                  <a:pt x="132112" y="7034"/>
                  <a:pt x="131767" y="7058"/>
                </a:cubicBezTo>
                <a:cubicBezTo>
                  <a:pt x="127433" y="7355"/>
                  <a:pt x="123278" y="9010"/>
                  <a:pt x="118944" y="9391"/>
                </a:cubicBezTo>
                <a:cubicBezTo>
                  <a:pt x="118253" y="9452"/>
                  <a:pt x="117565" y="9481"/>
                  <a:pt x="116879" y="9481"/>
                </a:cubicBezTo>
                <a:cubicBezTo>
                  <a:pt x="105909" y="9481"/>
                  <a:pt x="95570" y="2116"/>
                  <a:pt x="84530" y="2116"/>
                </a:cubicBezTo>
                <a:cubicBezTo>
                  <a:pt x="84167" y="2116"/>
                  <a:pt x="83804" y="2124"/>
                  <a:pt x="83439" y="2140"/>
                </a:cubicBezTo>
                <a:cubicBezTo>
                  <a:pt x="74022" y="2554"/>
                  <a:pt x="65358" y="8595"/>
                  <a:pt x="56005" y="8595"/>
                </a:cubicBezTo>
                <a:cubicBezTo>
                  <a:pt x="55661" y="8595"/>
                  <a:pt x="55317" y="8587"/>
                  <a:pt x="54972" y="8570"/>
                </a:cubicBezTo>
                <a:cubicBezTo>
                  <a:pt x="48328" y="8236"/>
                  <a:pt x="42315" y="4724"/>
                  <a:pt x="36029" y="2533"/>
                </a:cubicBezTo>
                <a:cubicBezTo>
                  <a:pt x="31264" y="870"/>
                  <a:pt x="26194" y="0"/>
                  <a:pt x="211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2" name="Google Shape;42;p5"/>
          <p:cNvSpPr txBox="1"/>
          <p:nvPr>
            <p:ph idx="2" type="title"/>
          </p:nvPr>
        </p:nvSpPr>
        <p:spPr>
          <a:xfrm>
            <a:off x="1362575" y="2917125"/>
            <a:ext cx="28095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 name="Google Shape;43;p5"/>
          <p:cNvSpPr txBox="1"/>
          <p:nvPr>
            <p:ph idx="1" type="subTitle"/>
          </p:nvPr>
        </p:nvSpPr>
        <p:spPr>
          <a:xfrm>
            <a:off x="1362575" y="3346673"/>
            <a:ext cx="28095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 name="Google Shape;44;p5"/>
          <p:cNvSpPr txBox="1"/>
          <p:nvPr>
            <p:ph idx="3" type="title"/>
          </p:nvPr>
        </p:nvSpPr>
        <p:spPr>
          <a:xfrm>
            <a:off x="4971975" y="2917125"/>
            <a:ext cx="28095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 name="Google Shape;45;p5"/>
          <p:cNvSpPr txBox="1"/>
          <p:nvPr>
            <p:ph idx="4" type="subTitle"/>
          </p:nvPr>
        </p:nvSpPr>
        <p:spPr>
          <a:xfrm>
            <a:off x="4971975" y="3346673"/>
            <a:ext cx="28095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 name="Google Shape;46;p5"/>
          <p:cNvSpPr/>
          <p:nvPr/>
        </p:nvSpPr>
        <p:spPr>
          <a:xfrm>
            <a:off x="-8" y="4487523"/>
            <a:ext cx="3776299" cy="6559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rot="10800000">
            <a:off x="6472682" y="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rot="10800000">
            <a:off x="5808550" y="82"/>
            <a:ext cx="3776299" cy="655983"/>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8625750" y="1099629"/>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611300" y="400775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713275" y="445025"/>
            <a:ext cx="7717500" cy="73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3" name="Google Shape;53;p6"/>
          <p:cNvSpPr/>
          <p:nvPr/>
        </p:nvSpPr>
        <p:spPr>
          <a:xfrm>
            <a:off x="0" y="0"/>
            <a:ext cx="1681797" cy="652318"/>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0" y="0"/>
            <a:ext cx="2006414" cy="529209"/>
          </a:xfrm>
          <a:custGeom>
            <a:rect b="b" l="l" r="r" t="t"/>
            <a:pathLst>
              <a:path extrusionOk="0" h="9118" w="34571">
                <a:moveTo>
                  <a:pt x="0" y="0"/>
                </a:moveTo>
                <a:lnTo>
                  <a:pt x="0" y="6338"/>
                </a:lnTo>
                <a:cubicBezTo>
                  <a:pt x="943" y="7967"/>
                  <a:pt x="2339" y="9118"/>
                  <a:pt x="4255" y="9118"/>
                </a:cubicBezTo>
                <a:cubicBezTo>
                  <a:pt x="4290" y="9118"/>
                  <a:pt x="4326" y="9117"/>
                  <a:pt x="4362" y="9117"/>
                </a:cubicBezTo>
                <a:cubicBezTo>
                  <a:pt x="6420" y="9073"/>
                  <a:pt x="8510" y="7490"/>
                  <a:pt x="10405" y="6305"/>
                </a:cubicBezTo>
                <a:cubicBezTo>
                  <a:pt x="12479" y="5012"/>
                  <a:pt x="16256" y="1807"/>
                  <a:pt x="19035" y="1687"/>
                </a:cubicBezTo>
                <a:cubicBezTo>
                  <a:pt x="19099" y="1685"/>
                  <a:pt x="19164" y="1683"/>
                  <a:pt x="19229" y="1683"/>
                </a:cubicBezTo>
                <a:cubicBezTo>
                  <a:pt x="21978" y="1683"/>
                  <a:pt x="25338" y="4009"/>
                  <a:pt x="27327" y="4766"/>
                </a:cubicBezTo>
                <a:cubicBezTo>
                  <a:pt x="28374" y="5162"/>
                  <a:pt x="29407" y="5376"/>
                  <a:pt x="30348" y="5376"/>
                </a:cubicBezTo>
                <a:cubicBezTo>
                  <a:pt x="32168" y="5376"/>
                  <a:pt x="33645" y="4574"/>
                  <a:pt x="34221" y="2735"/>
                </a:cubicBezTo>
                <a:cubicBezTo>
                  <a:pt x="34500" y="1835"/>
                  <a:pt x="34571" y="912"/>
                  <a:pt x="34527"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239600" y="742325"/>
            <a:ext cx="441600" cy="4416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flipH="1">
            <a:off x="7137540" y="4491209"/>
            <a:ext cx="2006465" cy="652281"/>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6316473" y="4433225"/>
            <a:ext cx="2827548" cy="710276"/>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8804600" y="3637850"/>
            <a:ext cx="652200" cy="6522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6"/>
          <p:cNvGrpSpPr/>
          <p:nvPr/>
        </p:nvGrpSpPr>
        <p:grpSpPr>
          <a:xfrm>
            <a:off x="7951138" y="229013"/>
            <a:ext cx="959175" cy="162000"/>
            <a:chOff x="447675" y="1666875"/>
            <a:chExt cx="959175" cy="162000"/>
          </a:xfrm>
        </p:grpSpPr>
        <p:sp>
          <p:nvSpPr>
            <p:cNvPr id="60" name="Google Shape;60;p6"/>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6"/>
          <p:cNvSpPr/>
          <p:nvPr/>
        </p:nvSpPr>
        <p:spPr>
          <a:xfrm>
            <a:off x="65263" y="1021913"/>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 name="Google Shape;65;p6"/>
          <p:cNvGrpSpPr/>
          <p:nvPr/>
        </p:nvGrpSpPr>
        <p:grpSpPr>
          <a:xfrm>
            <a:off x="6104538" y="4858313"/>
            <a:ext cx="427725" cy="162000"/>
            <a:chOff x="447675" y="1666875"/>
            <a:chExt cx="427725" cy="162000"/>
          </a:xfrm>
        </p:grpSpPr>
        <p:sp>
          <p:nvSpPr>
            <p:cNvPr id="66" name="Google Shape;66;p6"/>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7"/>
          <p:cNvSpPr/>
          <p:nvPr/>
        </p:nvSpPr>
        <p:spPr>
          <a:xfrm>
            <a:off x="-1428450" y="3001665"/>
            <a:ext cx="6291452" cy="2141830"/>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10800000">
            <a:off x="1931774" y="-9"/>
            <a:ext cx="8600799" cy="2928062"/>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flipH="1" rot="10800000">
            <a:off x="25" y="4396441"/>
            <a:ext cx="2428825" cy="747059"/>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flipH="1">
            <a:off x="5791184" y="0"/>
            <a:ext cx="3352816" cy="1300455"/>
          </a:xfrm>
          <a:custGeom>
            <a:rect b="b" l="l" r="r" t="t"/>
            <a:pathLst>
              <a:path extrusionOk="0" h="14542" w="37492">
                <a:moveTo>
                  <a:pt x="1" y="0"/>
                </a:moveTo>
                <a:lnTo>
                  <a:pt x="1" y="10099"/>
                </a:lnTo>
                <a:cubicBezTo>
                  <a:pt x="1128" y="12447"/>
                  <a:pt x="3160" y="14542"/>
                  <a:pt x="5531" y="14542"/>
                </a:cubicBezTo>
                <a:cubicBezTo>
                  <a:pt x="5928" y="14542"/>
                  <a:pt x="6335" y="14483"/>
                  <a:pt x="6748" y="14357"/>
                </a:cubicBezTo>
                <a:cubicBezTo>
                  <a:pt x="10645" y="13167"/>
                  <a:pt x="12048" y="9013"/>
                  <a:pt x="15247" y="7703"/>
                </a:cubicBezTo>
                <a:cubicBezTo>
                  <a:pt x="15945" y="7416"/>
                  <a:pt x="16655" y="7304"/>
                  <a:pt x="17363" y="7304"/>
                </a:cubicBezTo>
                <a:cubicBezTo>
                  <a:pt x="18715" y="7304"/>
                  <a:pt x="20059" y="7714"/>
                  <a:pt x="21285" y="8101"/>
                </a:cubicBezTo>
                <a:cubicBezTo>
                  <a:pt x="23881" y="8921"/>
                  <a:pt x="26534" y="9688"/>
                  <a:pt x="28911" y="9688"/>
                </a:cubicBezTo>
                <a:cubicBezTo>
                  <a:pt x="29383" y="9688"/>
                  <a:pt x="29844" y="9657"/>
                  <a:pt x="30292" y="9591"/>
                </a:cubicBezTo>
                <a:cubicBezTo>
                  <a:pt x="33807" y="9073"/>
                  <a:pt x="35663" y="7594"/>
                  <a:pt x="36880" y="4367"/>
                </a:cubicBezTo>
                <a:cubicBezTo>
                  <a:pt x="37388" y="3014"/>
                  <a:pt x="37492" y="1545"/>
                  <a:pt x="37393" y="0"/>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523950" y="542925"/>
            <a:ext cx="8124900" cy="40611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1876425" y="1166225"/>
            <a:ext cx="5391000" cy="7407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7"/>
          <p:cNvSpPr txBox="1"/>
          <p:nvPr>
            <p:ph idx="1" type="body"/>
          </p:nvPr>
        </p:nvSpPr>
        <p:spPr>
          <a:xfrm>
            <a:off x="1876425" y="1873675"/>
            <a:ext cx="5391000" cy="2103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Font typeface="Open Sans Medium"/>
              <a:buChar char="●"/>
              <a:defRPr/>
            </a:lvl1pPr>
            <a:lvl2pPr indent="-317500" lvl="1" marL="914400" rtl="0">
              <a:spcBef>
                <a:spcPts val="0"/>
              </a:spcBef>
              <a:spcAft>
                <a:spcPts val="0"/>
              </a:spcAft>
              <a:buSzPts val="1400"/>
              <a:buFont typeface="Open Sans Medium"/>
              <a:buChar char="○"/>
              <a:defRPr/>
            </a:lvl2pPr>
            <a:lvl3pPr indent="-317500" lvl="2" marL="1371600" rtl="0">
              <a:spcBef>
                <a:spcPts val="0"/>
              </a:spcBef>
              <a:spcAft>
                <a:spcPts val="0"/>
              </a:spcAft>
              <a:buSzPts val="1400"/>
              <a:buFont typeface="Open Sans Medium"/>
              <a:buChar char="■"/>
              <a:defRPr/>
            </a:lvl3pPr>
            <a:lvl4pPr indent="-317500" lvl="3" marL="1828800" rtl="0">
              <a:spcBef>
                <a:spcPts val="0"/>
              </a:spcBef>
              <a:spcAft>
                <a:spcPts val="0"/>
              </a:spcAft>
              <a:buSzPts val="1400"/>
              <a:buFont typeface="Open Sans Medium"/>
              <a:buChar char="●"/>
              <a:defRPr/>
            </a:lvl4pPr>
            <a:lvl5pPr indent="-317500" lvl="4" marL="2286000" rtl="0">
              <a:spcBef>
                <a:spcPts val="0"/>
              </a:spcBef>
              <a:spcAft>
                <a:spcPts val="0"/>
              </a:spcAft>
              <a:buSzPts val="1400"/>
              <a:buFont typeface="Open Sans Medium"/>
              <a:buChar char="○"/>
              <a:defRPr/>
            </a:lvl5pPr>
            <a:lvl6pPr indent="-317500" lvl="5" marL="2743200" rtl="0">
              <a:spcBef>
                <a:spcPts val="0"/>
              </a:spcBef>
              <a:spcAft>
                <a:spcPts val="0"/>
              </a:spcAft>
              <a:buSzPts val="1400"/>
              <a:buFont typeface="Open Sans Medium"/>
              <a:buChar char="■"/>
              <a:defRPr/>
            </a:lvl6pPr>
            <a:lvl7pPr indent="-317500" lvl="6" marL="3200400" rtl="0">
              <a:spcBef>
                <a:spcPts val="0"/>
              </a:spcBef>
              <a:spcAft>
                <a:spcPts val="0"/>
              </a:spcAft>
              <a:buSzPts val="1400"/>
              <a:buFont typeface="Open Sans Medium"/>
              <a:buChar char="●"/>
              <a:defRPr/>
            </a:lvl7pPr>
            <a:lvl8pPr indent="-317500" lvl="7" marL="3657600" rtl="0">
              <a:spcBef>
                <a:spcPts val="0"/>
              </a:spcBef>
              <a:spcAft>
                <a:spcPts val="0"/>
              </a:spcAft>
              <a:buSzPts val="1400"/>
              <a:buFont typeface="Open Sans Medium"/>
              <a:buChar char="○"/>
              <a:defRPr/>
            </a:lvl8pPr>
            <a:lvl9pPr indent="-317500" lvl="8" marL="4114800" rtl="0">
              <a:spcBef>
                <a:spcPts val="0"/>
              </a:spcBef>
              <a:spcAft>
                <a:spcPts val="0"/>
              </a:spcAft>
              <a:buSzPts val="1400"/>
              <a:buFont typeface="Open Sans Medium"/>
              <a:buChar char="■"/>
              <a:defRPr/>
            </a:lvl9pPr>
          </a:lstStyle>
          <a:p/>
        </p:txBody>
      </p:sp>
      <p:sp>
        <p:nvSpPr>
          <p:cNvPr id="76" name="Google Shape;76;p7"/>
          <p:cNvSpPr/>
          <p:nvPr/>
        </p:nvSpPr>
        <p:spPr>
          <a:xfrm>
            <a:off x="8366300" y="1873679"/>
            <a:ext cx="959100" cy="959100"/>
          </a:xfrm>
          <a:prstGeom prst="ellipse">
            <a:avLst/>
          </a:pr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a:off x="446700" y="425079"/>
            <a:ext cx="959100" cy="959100"/>
          </a:xfrm>
          <a:prstGeom prst="ellipse">
            <a:avLst/>
          </a:prstGeom>
          <a:solidFill>
            <a:schemeClr val="accent2">
              <a:alpha val="488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8"/>
          <p:cNvSpPr/>
          <p:nvPr/>
        </p:nvSpPr>
        <p:spPr>
          <a:xfrm>
            <a:off x="6775813" y="2836600"/>
            <a:ext cx="1592400" cy="159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rot="10800000">
            <a:off x="100" y="-159"/>
            <a:ext cx="9143812" cy="3162333"/>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1082725" y="746825"/>
            <a:ext cx="6988200" cy="364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txBox="1"/>
          <p:nvPr>
            <p:ph type="title"/>
          </p:nvPr>
        </p:nvSpPr>
        <p:spPr>
          <a:xfrm>
            <a:off x="1711200" y="1332600"/>
            <a:ext cx="5721600" cy="2478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3" name="Google Shape;83;p8"/>
          <p:cNvSpPr/>
          <p:nvPr/>
        </p:nvSpPr>
        <p:spPr>
          <a:xfrm rot="10800000">
            <a:off x="4813356" y="-34"/>
            <a:ext cx="4330770" cy="1407957"/>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flipH="1" rot="10800000">
            <a:off x="5464251" y="-38"/>
            <a:ext cx="3680013" cy="924414"/>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accent1">
              <a:alpha val="4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 y="4496689"/>
            <a:ext cx="3723552" cy="646820"/>
          </a:xfrm>
          <a:custGeom>
            <a:rect b="b" l="l" r="r" t="t"/>
            <a:pathLst>
              <a:path extrusionOk="0" h="19392" w="111634">
                <a:moveTo>
                  <a:pt x="17433" y="1"/>
                </a:moveTo>
                <a:cubicBezTo>
                  <a:pt x="14716" y="1"/>
                  <a:pt x="11947" y="743"/>
                  <a:pt x="9561" y="1913"/>
                </a:cubicBezTo>
                <a:cubicBezTo>
                  <a:pt x="5859" y="3735"/>
                  <a:pt x="2906" y="6473"/>
                  <a:pt x="1" y="9164"/>
                </a:cubicBezTo>
                <a:lnTo>
                  <a:pt x="13" y="19392"/>
                </a:lnTo>
                <a:lnTo>
                  <a:pt x="111634" y="19392"/>
                </a:lnTo>
                <a:cubicBezTo>
                  <a:pt x="109729" y="13701"/>
                  <a:pt x="104597" y="8878"/>
                  <a:pt x="98156" y="6747"/>
                </a:cubicBezTo>
                <a:cubicBezTo>
                  <a:pt x="95615" y="5905"/>
                  <a:pt x="92895" y="5490"/>
                  <a:pt x="90173" y="5490"/>
                </a:cubicBezTo>
                <a:cubicBezTo>
                  <a:pt x="86008" y="5490"/>
                  <a:pt x="81839" y="6461"/>
                  <a:pt x="78296" y="8355"/>
                </a:cubicBezTo>
                <a:cubicBezTo>
                  <a:pt x="74544" y="10355"/>
                  <a:pt x="70871" y="13455"/>
                  <a:pt x="66643" y="13455"/>
                </a:cubicBezTo>
                <a:cubicBezTo>
                  <a:pt x="66215" y="13455"/>
                  <a:pt x="65782" y="13423"/>
                  <a:pt x="65342" y="13355"/>
                </a:cubicBezTo>
                <a:cubicBezTo>
                  <a:pt x="60723" y="12643"/>
                  <a:pt x="57607" y="8057"/>
                  <a:pt x="52925" y="8057"/>
                </a:cubicBezTo>
                <a:cubicBezTo>
                  <a:pt x="52912" y="8057"/>
                  <a:pt x="52900" y="8057"/>
                  <a:pt x="52888" y="8057"/>
                </a:cubicBezTo>
                <a:cubicBezTo>
                  <a:pt x="48662" y="8081"/>
                  <a:pt x="45649" y="11855"/>
                  <a:pt x="41494" y="12522"/>
                </a:cubicBezTo>
                <a:cubicBezTo>
                  <a:pt x="41049" y="12593"/>
                  <a:pt x="40607" y="12627"/>
                  <a:pt x="40168" y="12627"/>
                </a:cubicBezTo>
                <a:cubicBezTo>
                  <a:pt x="36587" y="12627"/>
                  <a:pt x="33279" y="10372"/>
                  <a:pt x="30850" y="7986"/>
                </a:cubicBezTo>
                <a:cubicBezTo>
                  <a:pt x="28123" y="5295"/>
                  <a:pt x="25671" y="2151"/>
                  <a:pt x="21849" y="747"/>
                </a:cubicBezTo>
                <a:cubicBezTo>
                  <a:pt x="20443" y="231"/>
                  <a:pt x="18946" y="1"/>
                  <a:pt x="17433"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50" y="4007650"/>
            <a:ext cx="3723459" cy="1135838"/>
          </a:xfrm>
          <a:custGeom>
            <a:rect b="b" l="l" r="r" t="t"/>
            <a:pathLst>
              <a:path extrusionOk="0" h="72404" w="237352">
                <a:moveTo>
                  <a:pt x="25265" y="1"/>
                </a:moveTo>
                <a:cubicBezTo>
                  <a:pt x="24946" y="1"/>
                  <a:pt x="24624" y="9"/>
                  <a:pt x="24301" y="25"/>
                </a:cubicBezTo>
                <a:cubicBezTo>
                  <a:pt x="14014" y="549"/>
                  <a:pt x="6358" y="9348"/>
                  <a:pt x="0" y="17432"/>
                </a:cubicBezTo>
                <a:lnTo>
                  <a:pt x="24" y="72403"/>
                </a:lnTo>
                <a:lnTo>
                  <a:pt x="237351" y="72403"/>
                </a:lnTo>
                <a:cubicBezTo>
                  <a:pt x="234172" y="66569"/>
                  <a:pt x="230922" y="60628"/>
                  <a:pt x="226136" y="56020"/>
                </a:cubicBezTo>
                <a:cubicBezTo>
                  <a:pt x="221955" y="51996"/>
                  <a:pt x="216340" y="49080"/>
                  <a:pt x="210615" y="49080"/>
                </a:cubicBezTo>
                <a:cubicBezTo>
                  <a:pt x="209785" y="49080"/>
                  <a:pt x="208952" y="49141"/>
                  <a:pt x="208121" y="49269"/>
                </a:cubicBezTo>
                <a:cubicBezTo>
                  <a:pt x="200930" y="50389"/>
                  <a:pt x="195084" y="56187"/>
                  <a:pt x="187857" y="57104"/>
                </a:cubicBezTo>
                <a:cubicBezTo>
                  <a:pt x="187177" y="57191"/>
                  <a:pt x="186499" y="57233"/>
                  <a:pt x="185824" y="57233"/>
                </a:cubicBezTo>
                <a:cubicBezTo>
                  <a:pt x="179715" y="57233"/>
                  <a:pt x="173869" y="53788"/>
                  <a:pt x="169355" y="49531"/>
                </a:cubicBezTo>
                <a:cubicBezTo>
                  <a:pt x="164330" y="44805"/>
                  <a:pt x="160413" y="39006"/>
                  <a:pt x="155424" y="34256"/>
                </a:cubicBezTo>
                <a:cubicBezTo>
                  <a:pt x="146597" y="25874"/>
                  <a:pt x="134399" y="21415"/>
                  <a:pt x="122252" y="21415"/>
                </a:cubicBezTo>
                <a:cubicBezTo>
                  <a:pt x="115246" y="21415"/>
                  <a:pt x="108257" y="22898"/>
                  <a:pt x="101941" y="25969"/>
                </a:cubicBezTo>
                <a:cubicBezTo>
                  <a:pt x="94274" y="29696"/>
                  <a:pt x="87154" y="35613"/>
                  <a:pt x="78629" y="35827"/>
                </a:cubicBezTo>
                <a:cubicBezTo>
                  <a:pt x="78465" y="35831"/>
                  <a:pt x="78302" y="35833"/>
                  <a:pt x="78140" y="35833"/>
                </a:cubicBezTo>
                <a:cubicBezTo>
                  <a:pt x="67113" y="35833"/>
                  <a:pt x="58547" y="26354"/>
                  <a:pt x="51554" y="17730"/>
                </a:cubicBezTo>
                <a:cubicBezTo>
                  <a:pt x="44662" y="9230"/>
                  <a:pt x="36063" y="1"/>
                  <a:pt x="25265"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918000" y="2972851"/>
            <a:ext cx="1075500" cy="10749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8"/>
          <p:cNvGrpSpPr/>
          <p:nvPr/>
        </p:nvGrpSpPr>
        <p:grpSpPr>
          <a:xfrm>
            <a:off x="8283400" y="4604088"/>
            <a:ext cx="427725" cy="162000"/>
            <a:chOff x="979125" y="1666875"/>
            <a:chExt cx="427725" cy="162000"/>
          </a:xfrm>
        </p:grpSpPr>
        <p:sp>
          <p:nvSpPr>
            <p:cNvPr id="89" name="Google Shape;89;p8"/>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8"/>
          <p:cNvGrpSpPr/>
          <p:nvPr/>
        </p:nvGrpSpPr>
        <p:grpSpPr>
          <a:xfrm>
            <a:off x="713275" y="539363"/>
            <a:ext cx="959175" cy="162000"/>
            <a:chOff x="447675" y="1666875"/>
            <a:chExt cx="959175" cy="162000"/>
          </a:xfrm>
        </p:grpSpPr>
        <p:sp>
          <p:nvSpPr>
            <p:cNvPr id="92" name="Google Shape;92;p8"/>
            <p:cNvSpPr/>
            <p:nvPr/>
          </p:nvSpPr>
          <p:spPr>
            <a:xfrm>
              <a:off x="44767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71340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979125"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1244850" y="1666875"/>
              <a:ext cx="162000" cy="16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9"/>
          <p:cNvSpPr txBox="1"/>
          <p:nvPr>
            <p:ph type="title"/>
          </p:nvPr>
        </p:nvSpPr>
        <p:spPr>
          <a:xfrm>
            <a:off x="713400" y="966850"/>
            <a:ext cx="36963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8" name="Google Shape;98;p9"/>
          <p:cNvSpPr txBox="1"/>
          <p:nvPr>
            <p:ph idx="1" type="subTitle"/>
          </p:nvPr>
        </p:nvSpPr>
        <p:spPr>
          <a:xfrm>
            <a:off x="713400" y="1798150"/>
            <a:ext cx="3696300" cy="1847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9" name="Google Shape;99;p9"/>
          <p:cNvSpPr/>
          <p:nvPr/>
        </p:nvSpPr>
        <p:spPr>
          <a:xfrm>
            <a:off x="3898199" y="-808225"/>
            <a:ext cx="1347600" cy="1347600"/>
          </a:xfrm>
          <a:prstGeom prst="ellipse">
            <a:avLst/>
          </a:pr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646975" y="4345325"/>
            <a:ext cx="2344611" cy="798187"/>
          </a:xfrm>
          <a:custGeom>
            <a:rect b="b" l="l" r="r" t="t"/>
            <a:pathLst>
              <a:path extrusionOk="0" h="10067" w="29571">
                <a:moveTo>
                  <a:pt x="10181" y="0"/>
                </a:moveTo>
                <a:cubicBezTo>
                  <a:pt x="5410" y="0"/>
                  <a:pt x="2293" y="2806"/>
                  <a:pt x="0" y="10066"/>
                </a:cubicBezTo>
                <a:lnTo>
                  <a:pt x="29570" y="10066"/>
                </a:lnTo>
                <a:cubicBezTo>
                  <a:pt x="16901" y="4324"/>
                  <a:pt x="15443" y="0"/>
                  <a:pt x="10181" y="0"/>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475575" y="3851150"/>
            <a:ext cx="851100" cy="851100"/>
          </a:xfrm>
          <a:prstGeom prst="ellipse">
            <a:avLst/>
          </a:pr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rot="-5400000">
            <a:off x="4942913" y="937427"/>
            <a:ext cx="5135483" cy="3266759"/>
          </a:xfrm>
          <a:custGeom>
            <a:rect b="b" l="l" r="r" t="t"/>
            <a:pathLst>
              <a:path extrusionOk="0" h="128524" w="160735">
                <a:moveTo>
                  <a:pt x="131935" y="1"/>
                </a:moveTo>
                <a:cubicBezTo>
                  <a:pt x="130608" y="1"/>
                  <a:pt x="129280" y="147"/>
                  <a:pt x="127969" y="461"/>
                </a:cubicBezTo>
                <a:cubicBezTo>
                  <a:pt x="120492" y="2235"/>
                  <a:pt x="115170" y="8783"/>
                  <a:pt x="109824" y="14450"/>
                </a:cubicBezTo>
                <a:cubicBezTo>
                  <a:pt x="105031" y="19520"/>
                  <a:pt x="98894" y="24438"/>
                  <a:pt x="92241" y="24438"/>
                </a:cubicBezTo>
                <a:cubicBezTo>
                  <a:pt x="91457" y="24438"/>
                  <a:pt x="90666" y="24370"/>
                  <a:pt x="89869" y="24225"/>
                </a:cubicBezTo>
                <a:cubicBezTo>
                  <a:pt x="82820" y="22951"/>
                  <a:pt x="77772" y="16082"/>
                  <a:pt x="70807" y="14415"/>
                </a:cubicBezTo>
                <a:cubicBezTo>
                  <a:pt x="69666" y="14141"/>
                  <a:pt x="68527" y="14016"/>
                  <a:pt x="67394" y="14016"/>
                </a:cubicBezTo>
                <a:cubicBezTo>
                  <a:pt x="61032" y="14016"/>
                  <a:pt x="54850" y="17965"/>
                  <a:pt x="49423" y="21785"/>
                </a:cubicBezTo>
                <a:cubicBezTo>
                  <a:pt x="43880" y="25697"/>
                  <a:pt x="37639" y="29806"/>
                  <a:pt x="31135" y="29806"/>
                </a:cubicBezTo>
                <a:cubicBezTo>
                  <a:pt x="30137" y="29806"/>
                  <a:pt x="29132" y="29709"/>
                  <a:pt x="28123" y="29500"/>
                </a:cubicBezTo>
                <a:cubicBezTo>
                  <a:pt x="22956" y="28428"/>
                  <a:pt x="18789" y="24583"/>
                  <a:pt x="13978" y="22392"/>
                </a:cubicBezTo>
                <a:cubicBezTo>
                  <a:pt x="12122" y="21544"/>
                  <a:pt x="9961" y="21056"/>
                  <a:pt x="7875" y="21056"/>
                </a:cubicBezTo>
                <a:cubicBezTo>
                  <a:pt x="4545" y="21056"/>
                  <a:pt x="1406" y="22300"/>
                  <a:pt x="1" y="25309"/>
                </a:cubicBezTo>
                <a:lnTo>
                  <a:pt x="1" y="128524"/>
                </a:lnTo>
                <a:lnTo>
                  <a:pt x="160735" y="128524"/>
                </a:lnTo>
                <a:lnTo>
                  <a:pt x="160735" y="21820"/>
                </a:lnTo>
                <a:cubicBezTo>
                  <a:pt x="156865" y="16070"/>
                  <a:pt x="152317" y="10212"/>
                  <a:pt x="146971" y="5878"/>
                </a:cubicBezTo>
                <a:cubicBezTo>
                  <a:pt x="142692" y="2411"/>
                  <a:pt x="137317" y="1"/>
                  <a:pt x="131935"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rot="-5400000">
            <a:off x="5769435" y="1749872"/>
            <a:ext cx="5124461" cy="1624712"/>
          </a:xfrm>
          <a:custGeom>
            <a:rect b="b" l="l" r="r" t="t"/>
            <a:pathLst>
              <a:path extrusionOk="0" h="63921" w="160390">
                <a:moveTo>
                  <a:pt x="25594" y="1"/>
                </a:moveTo>
                <a:cubicBezTo>
                  <a:pt x="24854" y="1"/>
                  <a:pt x="24109" y="50"/>
                  <a:pt x="23360" y="151"/>
                </a:cubicBezTo>
                <a:cubicBezTo>
                  <a:pt x="17014" y="1020"/>
                  <a:pt x="11549" y="5616"/>
                  <a:pt x="7882" y="11176"/>
                </a:cubicBezTo>
                <a:cubicBezTo>
                  <a:pt x="4215" y="16737"/>
                  <a:pt x="2084" y="23249"/>
                  <a:pt x="0" y="29679"/>
                </a:cubicBezTo>
                <a:lnTo>
                  <a:pt x="24" y="63921"/>
                </a:lnTo>
                <a:lnTo>
                  <a:pt x="160294" y="63921"/>
                </a:lnTo>
                <a:lnTo>
                  <a:pt x="160294" y="59647"/>
                </a:lnTo>
                <a:cubicBezTo>
                  <a:pt x="160389" y="56503"/>
                  <a:pt x="158079" y="53789"/>
                  <a:pt x="155460" y="52301"/>
                </a:cubicBezTo>
                <a:cubicBezTo>
                  <a:pt x="152852" y="50812"/>
                  <a:pt x="149888" y="50193"/>
                  <a:pt x="147149" y="48979"/>
                </a:cubicBezTo>
                <a:cubicBezTo>
                  <a:pt x="139410" y="45550"/>
                  <a:pt x="134303" y="37834"/>
                  <a:pt x="128504" y="31405"/>
                </a:cubicBezTo>
                <a:cubicBezTo>
                  <a:pt x="123628" y="25989"/>
                  <a:pt x="117052" y="21086"/>
                  <a:pt x="110283" y="21086"/>
                </a:cubicBezTo>
                <a:cubicBezTo>
                  <a:pt x="109002" y="21086"/>
                  <a:pt x="107714" y="21261"/>
                  <a:pt x="106430" y="21642"/>
                </a:cubicBezTo>
                <a:cubicBezTo>
                  <a:pt x="98441" y="23999"/>
                  <a:pt x="93952" y="33322"/>
                  <a:pt x="86368" y="36906"/>
                </a:cubicBezTo>
                <a:cubicBezTo>
                  <a:pt x="84111" y="37971"/>
                  <a:pt x="81720" y="38448"/>
                  <a:pt x="79303" y="38448"/>
                </a:cubicBezTo>
                <a:cubicBezTo>
                  <a:pt x="73482" y="38448"/>
                  <a:pt x="67511" y="35682"/>
                  <a:pt x="62901" y="31703"/>
                </a:cubicBezTo>
                <a:cubicBezTo>
                  <a:pt x="56245" y="25952"/>
                  <a:pt x="51637" y="17999"/>
                  <a:pt x="45780" y="11331"/>
                </a:cubicBezTo>
                <a:cubicBezTo>
                  <a:pt x="40448" y="5250"/>
                  <a:pt x="33274" y="1"/>
                  <a:pt x="25594" y="1"/>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rot="-5400000">
            <a:off x="5516274" y="1515749"/>
            <a:ext cx="5140436" cy="2115066"/>
          </a:xfrm>
          <a:custGeom>
            <a:rect b="b" l="l" r="r" t="t"/>
            <a:pathLst>
              <a:path extrusionOk="0" h="83213" w="160890">
                <a:moveTo>
                  <a:pt x="86296" y="0"/>
                </a:moveTo>
                <a:cubicBezTo>
                  <a:pt x="78520" y="0"/>
                  <a:pt x="70747" y="4949"/>
                  <a:pt x="65056" y="11061"/>
                </a:cubicBezTo>
                <a:cubicBezTo>
                  <a:pt x="57984" y="18669"/>
                  <a:pt x="52769" y="28159"/>
                  <a:pt x="45233" y="35219"/>
                </a:cubicBezTo>
                <a:cubicBezTo>
                  <a:pt x="41283" y="38911"/>
                  <a:pt x="36209" y="41946"/>
                  <a:pt x="31144" y="41946"/>
                </a:cubicBezTo>
                <a:cubicBezTo>
                  <a:pt x="29889" y="41946"/>
                  <a:pt x="28634" y="41760"/>
                  <a:pt x="27397" y="41351"/>
                </a:cubicBezTo>
                <a:cubicBezTo>
                  <a:pt x="20170" y="38958"/>
                  <a:pt x="16717" y="30349"/>
                  <a:pt x="14002" y="22741"/>
                </a:cubicBezTo>
                <a:cubicBezTo>
                  <a:pt x="11300" y="15145"/>
                  <a:pt x="7383" y="6596"/>
                  <a:pt x="1" y="4882"/>
                </a:cubicBezTo>
                <a:lnTo>
                  <a:pt x="1" y="83213"/>
                </a:lnTo>
                <a:lnTo>
                  <a:pt x="160854" y="83213"/>
                </a:lnTo>
                <a:lnTo>
                  <a:pt x="160890" y="7037"/>
                </a:lnTo>
                <a:lnTo>
                  <a:pt x="160890" y="7037"/>
                </a:lnTo>
                <a:cubicBezTo>
                  <a:pt x="155306" y="13038"/>
                  <a:pt x="149615" y="19122"/>
                  <a:pt x="142650" y="23098"/>
                </a:cubicBezTo>
                <a:cubicBezTo>
                  <a:pt x="138302" y="25573"/>
                  <a:pt x="133332" y="27125"/>
                  <a:pt x="128450" y="27125"/>
                </a:cubicBezTo>
                <a:cubicBezTo>
                  <a:pt x="125512" y="27125"/>
                  <a:pt x="122605" y="26563"/>
                  <a:pt x="119885" y="25301"/>
                </a:cubicBezTo>
                <a:cubicBezTo>
                  <a:pt x="108764" y="20122"/>
                  <a:pt x="103478" y="4894"/>
                  <a:pt x="91929" y="929"/>
                </a:cubicBezTo>
                <a:cubicBezTo>
                  <a:pt x="90071" y="292"/>
                  <a:pt x="88183" y="0"/>
                  <a:pt x="86296" y="0"/>
                </a:cubicBezTo>
                <a:close/>
              </a:path>
            </a:pathLst>
          </a:custGeom>
          <a:solidFill>
            <a:schemeClr val="accent3">
              <a:alpha val="47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sp>
        <p:nvSpPr>
          <p:cNvPr id="106" name="Google Shape;106;p10"/>
          <p:cNvSpPr txBox="1"/>
          <p:nvPr>
            <p:ph type="title"/>
          </p:nvPr>
        </p:nvSpPr>
        <p:spPr>
          <a:xfrm>
            <a:off x="1273000" y="3527125"/>
            <a:ext cx="3047700" cy="95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2400"/>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grpSp>
        <p:nvGrpSpPr>
          <p:cNvPr id="107" name="Google Shape;107;p10"/>
          <p:cNvGrpSpPr/>
          <p:nvPr/>
        </p:nvGrpSpPr>
        <p:grpSpPr>
          <a:xfrm>
            <a:off x="5672394" y="-45"/>
            <a:ext cx="3471909" cy="1128722"/>
            <a:chOff x="5672394" y="-45"/>
            <a:chExt cx="3471909" cy="1128722"/>
          </a:xfrm>
        </p:grpSpPr>
        <p:sp>
          <p:nvSpPr>
            <p:cNvPr id="108" name="Google Shape;108;p10"/>
            <p:cNvSpPr/>
            <p:nvPr/>
          </p:nvSpPr>
          <p:spPr>
            <a:xfrm rot="10800000">
              <a:off x="5672394" y="-28"/>
              <a:ext cx="3471769" cy="1128705"/>
            </a:xfrm>
            <a:custGeom>
              <a:rect b="b" l="l" r="r" t="t"/>
              <a:pathLst>
                <a:path extrusionOk="0" h="27683" w="85155">
                  <a:moveTo>
                    <a:pt x="24" y="1"/>
                  </a:moveTo>
                  <a:lnTo>
                    <a:pt x="1" y="27683"/>
                  </a:lnTo>
                  <a:lnTo>
                    <a:pt x="85154" y="27683"/>
                  </a:lnTo>
                  <a:cubicBezTo>
                    <a:pt x="81689" y="23277"/>
                    <a:pt x="78153" y="18813"/>
                    <a:pt x="73593" y="15562"/>
                  </a:cubicBezTo>
                  <a:cubicBezTo>
                    <a:pt x="70012" y="13016"/>
                    <a:pt x="65664" y="11288"/>
                    <a:pt x="61333" y="11288"/>
                  </a:cubicBezTo>
                  <a:cubicBezTo>
                    <a:pt x="60134" y="11288"/>
                    <a:pt x="58937" y="11421"/>
                    <a:pt x="57758" y="11705"/>
                  </a:cubicBezTo>
                  <a:cubicBezTo>
                    <a:pt x="54422" y="12512"/>
                    <a:pt x="51323" y="14479"/>
                    <a:pt x="47895" y="14479"/>
                  </a:cubicBezTo>
                  <a:cubicBezTo>
                    <a:pt x="47884" y="14479"/>
                    <a:pt x="47874" y="14479"/>
                    <a:pt x="47864" y="14479"/>
                  </a:cubicBezTo>
                  <a:cubicBezTo>
                    <a:pt x="40863" y="14455"/>
                    <a:pt x="36005" y="6418"/>
                    <a:pt x="29028" y="5954"/>
                  </a:cubicBezTo>
                  <a:cubicBezTo>
                    <a:pt x="28807" y="5939"/>
                    <a:pt x="28588" y="5932"/>
                    <a:pt x="28369" y="5932"/>
                  </a:cubicBezTo>
                  <a:cubicBezTo>
                    <a:pt x="24082" y="5932"/>
                    <a:pt x="20179" y="8697"/>
                    <a:pt x="15919" y="9490"/>
                  </a:cubicBezTo>
                  <a:cubicBezTo>
                    <a:pt x="15260" y="9612"/>
                    <a:pt x="14609" y="9670"/>
                    <a:pt x="13967" y="9670"/>
                  </a:cubicBezTo>
                  <a:cubicBezTo>
                    <a:pt x="8159" y="9670"/>
                    <a:pt x="3155" y="4922"/>
                    <a:pt x="2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flipH="1" rot="10800000">
              <a:off x="6194145" y="-45"/>
              <a:ext cx="2950158" cy="741076"/>
            </a:xfrm>
            <a:custGeom>
              <a:rect b="b" l="l" r="r" t="t"/>
              <a:pathLst>
                <a:path extrusionOk="0" h="34317" w="136613">
                  <a:moveTo>
                    <a:pt x="130454" y="1"/>
                  </a:moveTo>
                  <a:cubicBezTo>
                    <a:pt x="123279" y="1"/>
                    <a:pt x="116079" y="2986"/>
                    <a:pt x="111193" y="8278"/>
                  </a:cubicBezTo>
                  <a:cubicBezTo>
                    <a:pt x="106847" y="12993"/>
                    <a:pt x="103478" y="19803"/>
                    <a:pt x="97132" y="20708"/>
                  </a:cubicBezTo>
                  <a:cubicBezTo>
                    <a:pt x="96665" y="20775"/>
                    <a:pt x="96201" y="20806"/>
                    <a:pt x="95741" y="20806"/>
                  </a:cubicBezTo>
                  <a:cubicBezTo>
                    <a:pt x="90211" y="20806"/>
                    <a:pt x="85124" y="16362"/>
                    <a:pt x="79460" y="16362"/>
                  </a:cubicBezTo>
                  <a:cubicBezTo>
                    <a:pt x="79453" y="16362"/>
                    <a:pt x="79446" y="16362"/>
                    <a:pt x="79439" y="16362"/>
                  </a:cubicBezTo>
                  <a:cubicBezTo>
                    <a:pt x="69533" y="16386"/>
                    <a:pt x="63520" y="29543"/>
                    <a:pt x="53614" y="29757"/>
                  </a:cubicBezTo>
                  <a:cubicBezTo>
                    <a:pt x="53538" y="29758"/>
                    <a:pt x="53461" y="29759"/>
                    <a:pt x="53385" y="29759"/>
                  </a:cubicBezTo>
                  <a:cubicBezTo>
                    <a:pt x="47007" y="29759"/>
                    <a:pt x="42046" y="24386"/>
                    <a:pt x="36446" y="21268"/>
                  </a:cubicBezTo>
                  <a:cubicBezTo>
                    <a:pt x="32619" y="19136"/>
                    <a:pt x="28233" y="18045"/>
                    <a:pt x="23849" y="18045"/>
                  </a:cubicBezTo>
                  <a:cubicBezTo>
                    <a:pt x="20936" y="18045"/>
                    <a:pt x="18024" y="18527"/>
                    <a:pt x="15276" y="19506"/>
                  </a:cubicBezTo>
                  <a:cubicBezTo>
                    <a:pt x="8406" y="21958"/>
                    <a:pt x="2691" y="27471"/>
                    <a:pt x="1" y="34257"/>
                  </a:cubicBezTo>
                  <a:lnTo>
                    <a:pt x="136613" y="34317"/>
                  </a:lnTo>
                  <a:lnTo>
                    <a:pt x="136613" y="765"/>
                  </a:lnTo>
                  <a:cubicBezTo>
                    <a:pt x="134600" y="250"/>
                    <a:pt x="132528" y="1"/>
                    <a:pt x="130454" y="1"/>
                  </a:cubicBezTo>
                  <a:close/>
                </a:path>
              </a:pathLst>
            </a:custGeom>
            <a:solidFill>
              <a:schemeClr val="lt2">
                <a:alpha val="506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75" y="445025"/>
            <a:ext cx="7717500" cy="740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1pPr>
            <a:lvl2pPr lvl="1">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2pPr>
            <a:lvl3pPr lvl="2">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3pPr>
            <a:lvl4pPr lvl="3">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4pPr>
            <a:lvl5pPr lvl="4">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5pPr>
            <a:lvl6pPr lvl="5">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6pPr>
            <a:lvl7pPr lvl="6">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7pPr>
            <a:lvl8pPr lvl="7">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8pPr>
            <a:lvl9pPr lvl="8">
              <a:spcBef>
                <a:spcPts val="0"/>
              </a:spcBef>
              <a:spcAft>
                <a:spcPts val="0"/>
              </a:spcAft>
              <a:buClr>
                <a:schemeClr val="dk1"/>
              </a:buClr>
              <a:buSzPts val="3600"/>
              <a:buFont typeface="Baloo 2"/>
              <a:buNone/>
              <a:defRPr b="1" sz="3600">
                <a:solidFill>
                  <a:schemeClr val="dk1"/>
                </a:solidFill>
                <a:latin typeface="Baloo 2"/>
                <a:ea typeface="Baloo 2"/>
                <a:cs typeface="Baloo 2"/>
                <a:sym typeface="Baloo 2"/>
              </a:defRPr>
            </a:lvl9pPr>
          </a:lstStyle>
          <a:p/>
        </p:txBody>
      </p:sp>
      <p:sp>
        <p:nvSpPr>
          <p:cNvPr id="7" name="Google Shape;7;p1"/>
          <p:cNvSpPr txBox="1"/>
          <p:nvPr>
            <p:ph idx="1" type="body"/>
          </p:nvPr>
        </p:nvSpPr>
        <p:spPr>
          <a:xfrm>
            <a:off x="71327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5"/>
          <p:cNvSpPr txBox="1"/>
          <p:nvPr>
            <p:ph type="ctrTitle"/>
          </p:nvPr>
        </p:nvSpPr>
        <p:spPr>
          <a:xfrm>
            <a:off x="1375800" y="1649983"/>
            <a:ext cx="6392400" cy="126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3400"/>
              <a:t>The Message Matters</a:t>
            </a:r>
            <a:endParaRPr sz="3400"/>
          </a:p>
          <a:p>
            <a:pPr indent="0" lvl="0" marL="0" rtl="0" algn="ctr">
              <a:spcBef>
                <a:spcPts val="0"/>
              </a:spcBef>
              <a:spcAft>
                <a:spcPts val="0"/>
              </a:spcAft>
              <a:buNone/>
            </a:pPr>
            <a:r>
              <a:rPr lang="sv" sz="3400"/>
              <a:t>Communication in NA Service</a:t>
            </a:r>
            <a:endParaRPr sz="700">
              <a:latin typeface="Comfortaa"/>
              <a:ea typeface="Comfortaa"/>
              <a:cs typeface="Comfortaa"/>
              <a:sym typeface="Comfortaa"/>
            </a:endParaRPr>
          </a:p>
        </p:txBody>
      </p:sp>
      <p:sp>
        <p:nvSpPr>
          <p:cNvPr id="424" name="Google Shape;424;p35"/>
          <p:cNvSpPr txBox="1"/>
          <p:nvPr>
            <p:ph idx="1" type="subTitle"/>
          </p:nvPr>
        </p:nvSpPr>
        <p:spPr>
          <a:xfrm>
            <a:off x="2184162" y="3163763"/>
            <a:ext cx="4775700" cy="46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latin typeface="Comfortaa"/>
                <a:ea typeface="Comfortaa"/>
                <a:cs typeface="Comfortaa"/>
                <a:sym typeface="Comfortaa"/>
              </a:rPr>
              <a:t>EDM Fellowship Development</a:t>
            </a:r>
            <a:endParaRPr>
              <a:latin typeface="Comfortaa"/>
              <a:ea typeface="Comfortaa"/>
              <a:cs typeface="Comfortaa"/>
              <a:sym typeface="Comfortaa"/>
            </a:endParaRPr>
          </a:p>
        </p:txBody>
      </p:sp>
      <p:pic>
        <p:nvPicPr>
          <p:cNvPr id="425" name="Google Shape;425;p35" title="2.png"/>
          <p:cNvPicPr preferRelativeResize="0"/>
          <p:nvPr/>
        </p:nvPicPr>
        <p:blipFill>
          <a:blip r:embed="rId3">
            <a:alphaModFix/>
          </a:blip>
          <a:stretch>
            <a:fillRect/>
          </a:stretch>
        </p:blipFill>
        <p:spPr>
          <a:xfrm>
            <a:off x="8323425" y="141100"/>
            <a:ext cx="660075" cy="66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4"/>
          <p:cNvSpPr txBox="1"/>
          <p:nvPr>
            <p:ph type="title"/>
          </p:nvPr>
        </p:nvSpPr>
        <p:spPr>
          <a:xfrm>
            <a:off x="729750" y="623975"/>
            <a:ext cx="7316700" cy="62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sz="2400"/>
              <a:t>Scenario 3: When Emotion Overpowers the Message</a:t>
            </a:r>
            <a:endParaRPr sz="2400"/>
          </a:p>
        </p:txBody>
      </p:sp>
      <p:sp>
        <p:nvSpPr>
          <p:cNvPr id="492" name="Google Shape;492;p44"/>
          <p:cNvSpPr txBox="1"/>
          <p:nvPr>
            <p:ph idx="1" type="body"/>
          </p:nvPr>
        </p:nvSpPr>
        <p:spPr>
          <a:xfrm>
            <a:off x="808925" y="1277675"/>
            <a:ext cx="7765200" cy="421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sv" sz="1200">
                <a:latin typeface="Comfortaa"/>
                <a:ea typeface="Comfortaa"/>
                <a:cs typeface="Comfortaa"/>
                <a:sym typeface="Comfortaa"/>
              </a:rPr>
              <a:t>Situation:</a:t>
            </a:r>
            <a:br>
              <a:rPr b="1" lang="sv" sz="1200">
                <a:latin typeface="Comfortaa"/>
                <a:ea typeface="Comfortaa"/>
                <a:cs typeface="Comfortaa"/>
                <a:sym typeface="Comfortaa"/>
              </a:rPr>
            </a:br>
            <a:r>
              <a:rPr lang="sv" sz="1100">
                <a:latin typeface="Comfortaa"/>
                <a:ea typeface="Comfortaa"/>
                <a:cs typeface="Comfortaa"/>
                <a:sym typeface="Comfortaa"/>
              </a:rPr>
              <a:t>At a Regional meeting, a passionate member speaks in a sharp, blaming tone. Their words carry frustration and mistrust, making others feel defensive or shut out. An “us vs. them” atmosphere quickly takes hold, and the meeting loses its positive flow. Concerns may be valid, but the delivery creates tension. How do we bring the group back to respectful, united conversation — without silencing real issues?</a:t>
            </a:r>
            <a:endParaRPr sz="1100">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b="1" lang="sv" sz="1100">
                <a:latin typeface="Comfortaa"/>
                <a:ea typeface="Comfortaa"/>
                <a:cs typeface="Comfortaa"/>
                <a:sym typeface="Comfortaa"/>
              </a:rPr>
              <a:t>Discussion Questions:</a:t>
            </a:r>
            <a:endParaRPr b="1" sz="1100">
              <a:latin typeface="Comfortaa"/>
              <a:ea typeface="Comfortaa"/>
              <a:cs typeface="Comfortaa"/>
              <a:sym typeface="Comfortaa"/>
            </a:endParaRPr>
          </a:p>
          <a:p>
            <a:pPr indent="-298450" lvl="0" marL="457200" rtl="0" algn="l">
              <a:lnSpc>
                <a:spcPct val="115000"/>
              </a:lnSpc>
              <a:spcBef>
                <a:spcPts val="1200"/>
              </a:spcBef>
              <a:spcAft>
                <a:spcPts val="0"/>
              </a:spcAft>
              <a:buSzPts val="1100"/>
              <a:buFont typeface="Comfortaa"/>
              <a:buAutoNum type="arabicPeriod"/>
            </a:pPr>
            <a:r>
              <a:rPr b="1" lang="sv" sz="1100">
                <a:latin typeface="Comfortaa"/>
                <a:ea typeface="Comfortaa"/>
                <a:cs typeface="Comfortaa"/>
                <a:sym typeface="Comfortaa"/>
              </a:rPr>
              <a:t>How can we communicate frustration or disagreement in ways that build connection rather than division?</a:t>
            </a:r>
            <a:br>
              <a:rPr b="1" lang="sv" sz="1100">
                <a:latin typeface="Comfortaa"/>
                <a:ea typeface="Comfortaa"/>
                <a:cs typeface="Comfortaa"/>
                <a:sym typeface="Comfortaa"/>
              </a:rPr>
            </a:br>
            <a:endParaRPr b="1" sz="1100">
              <a:latin typeface="Comfortaa"/>
              <a:ea typeface="Comfortaa"/>
              <a:cs typeface="Comfortaa"/>
              <a:sym typeface="Comfortaa"/>
            </a:endParaRPr>
          </a:p>
          <a:p>
            <a:pPr indent="-298450" lvl="0" marL="457200" rtl="0" algn="l">
              <a:lnSpc>
                <a:spcPct val="115000"/>
              </a:lnSpc>
              <a:spcBef>
                <a:spcPts val="0"/>
              </a:spcBef>
              <a:spcAft>
                <a:spcPts val="0"/>
              </a:spcAft>
              <a:buSzPts val="1100"/>
              <a:buFont typeface="Comfortaa"/>
              <a:buAutoNum type="arabicPeriod"/>
            </a:pPr>
            <a:r>
              <a:rPr b="1" lang="sv" sz="1100">
                <a:latin typeface="Comfortaa"/>
                <a:ea typeface="Comfortaa"/>
                <a:cs typeface="Comfortaa"/>
                <a:sym typeface="Comfortaa"/>
              </a:rPr>
              <a:t>When someone speaks in a blaming or angry tone, what communication tools or phrases can help shift the group toward solutions — without minimizing the concern?</a:t>
            </a:r>
            <a:br>
              <a:rPr b="1" lang="sv" sz="1100">
                <a:latin typeface="Comfortaa"/>
                <a:ea typeface="Comfortaa"/>
                <a:cs typeface="Comfortaa"/>
                <a:sym typeface="Comfortaa"/>
              </a:rPr>
            </a:br>
            <a:endParaRPr b="1" sz="1100">
              <a:latin typeface="Comfortaa"/>
              <a:ea typeface="Comfortaa"/>
              <a:cs typeface="Comfortaa"/>
              <a:sym typeface="Comfortaa"/>
            </a:endParaRPr>
          </a:p>
          <a:p>
            <a:pPr indent="-298450" lvl="0" marL="457200" rtl="0" algn="l">
              <a:lnSpc>
                <a:spcPct val="115000"/>
              </a:lnSpc>
              <a:spcBef>
                <a:spcPts val="0"/>
              </a:spcBef>
              <a:spcAft>
                <a:spcPts val="0"/>
              </a:spcAft>
              <a:buSzPts val="1100"/>
              <a:buFont typeface="Comfortaa"/>
              <a:buAutoNum type="arabicPeriod"/>
            </a:pPr>
            <a:r>
              <a:rPr b="1" lang="sv" sz="1100">
                <a:latin typeface="Comfortaa"/>
                <a:ea typeface="Comfortaa"/>
                <a:cs typeface="Comfortaa"/>
                <a:sym typeface="Comfortaa"/>
              </a:rPr>
              <a:t>If you were chairing the meeting, what could you say or do to restore trust, re-center the group, and maintain a respectful tone?</a:t>
            </a:r>
            <a:endParaRPr sz="1200">
              <a:latin typeface="Comfortaa"/>
              <a:ea typeface="Comfortaa"/>
              <a:cs typeface="Comfortaa"/>
              <a:sym typeface="Comfortaa"/>
            </a:endParaRPr>
          </a:p>
        </p:txBody>
      </p:sp>
      <p:pic>
        <p:nvPicPr>
          <p:cNvPr id="493" name="Google Shape;493;p44" title="2.png"/>
          <p:cNvPicPr preferRelativeResize="0"/>
          <p:nvPr/>
        </p:nvPicPr>
        <p:blipFill>
          <a:blip r:embed="rId3">
            <a:alphaModFix/>
          </a:blip>
          <a:stretch>
            <a:fillRect/>
          </a:stretch>
        </p:blipFill>
        <p:spPr>
          <a:xfrm>
            <a:off x="8323425" y="141100"/>
            <a:ext cx="660075" cy="660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5"/>
          <p:cNvSpPr txBox="1"/>
          <p:nvPr>
            <p:ph type="title"/>
          </p:nvPr>
        </p:nvSpPr>
        <p:spPr>
          <a:xfrm>
            <a:off x="729750" y="623975"/>
            <a:ext cx="5128200" cy="52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sz="2400"/>
              <a:t>Scenario 4: Inspiring Service</a:t>
            </a:r>
            <a:endParaRPr sz="2400"/>
          </a:p>
        </p:txBody>
      </p:sp>
      <p:sp>
        <p:nvSpPr>
          <p:cNvPr id="499" name="Google Shape;499;p45"/>
          <p:cNvSpPr txBox="1"/>
          <p:nvPr>
            <p:ph idx="1" type="body"/>
          </p:nvPr>
        </p:nvSpPr>
        <p:spPr>
          <a:xfrm>
            <a:off x="815325" y="1226425"/>
            <a:ext cx="7613700" cy="421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sv" sz="1200">
                <a:latin typeface="Comfortaa"/>
                <a:ea typeface="Comfortaa"/>
                <a:cs typeface="Comfortaa"/>
                <a:sym typeface="Comfortaa"/>
              </a:rPr>
              <a:t>Situation:</a:t>
            </a:r>
            <a:br>
              <a:rPr b="1" lang="sv" sz="1200">
                <a:latin typeface="Comfortaa"/>
                <a:ea typeface="Comfortaa"/>
                <a:cs typeface="Comfortaa"/>
                <a:sym typeface="Comfortaa"/>
              </a:rPr>
            </a:br>
            <a:r>
              <a:rPr lang="sv" sz="1200">
                <a:latin typeface="Comfortaa"/>
                <a:ea typeface="Comfortaa"/>
                <a:cs typeface="Comfortaa"/>
                <a:sym typeface="Comfortaa"/>
              </a:rPr>
              <a:t>You’re sharing a report or announcement at your homegroup. You have the facts — what’s happening, when, and what’s needed. But people seem distracted or polite but not engaged. Afterwards, no one volunteers or asks questions. How do you make your message feel like an invitation, not just info?</a:t>
            </a:r>
            <a:endParaRPr sz="1200">
              <a:latin typeface="Comfortaa"/>
              <a:ea typeface="Comfortaa"/>
              <a:cs typeface="Comfortaa"/>
              <a:sym typeface="Comfortaa"/>
            </a:endParaRPr>
          </a:p>
          <a:p>
            <a:pPr indent="0" lvl="0" marL="0" rtl="0" algn="l">
              <a:lnSpc>
                <a:spcPct val="115000"/>
              </a:lnSpc>
              <a:spcBef>
                <a:spcPts val="1200"/>
              </a:spcBef>
              <a:spcAft>
                <a:spcPts val="0"/>
              </a:spcAft>
              <a:buNone/>
            </a:pPr>
            <a:r>
              <a:rPr b="1" lang="sv" sz="1200">
                <a:latin typeface="Comfortaa"/>
                <a:ea typeface="Comfortaa"/>
                <a:cs typeface="Comfortaa"/>
                <a:sym typeface="Comfortaa"/>
              </a:rPr>
              <a:t>Discussion Questions:</a:t>
            </a:r>
            <a:endParaRPr b="1" sz="1200">
              <a:latin typeface="Comfortaa"/>
              <a:ea typeface="Comfortaa"/>
              <a:cs typeface="Comfortaa"/>
              <a:sym typeface="Comfortaa"/>
            </a:endParaRPr>
          </a:p>
          <a:p>
            <a:pPr indent="-304800" lvl="0" marL="457200" rtl="0" algn="l">
              <a:lnSpc>
                <a:spcPct val="115000"/>
              </a:lnSpc>
              <a:spcBef>
                <a:spcPts val="1200"/>
              </a:spcBef>
              <a:spcAft>
                <a:spcPts val="0"/>
              </a:spcAft>
              <a:buSzPts val="1200"/>
              <a:buFont typeface="Comfortaa"/>
              <a:buChar char="●"/>
            </a:pPr>
            <a:r>
              <a:rPr b="1" lang="sv" sz="1200">
                <a:latin typeface="Comfortaa"/>
                <a:ea typeface="Comfortaa"/>
                <a:cs typeface="Comfortaa"/>
                <a:sym typeface="Comfortaa"/>
              </a:rPr>
              <a:t>Think back: Have you ever felt truly inspired to get involved in service? What was it that sparked that feeling or interest?</a:t>
            </a:r>
            <a:br>
              <a:rPr b="1" lang="sv" sz="1200">
                <a:latin typeface="Comfortaa"/>
                <a:ea typeface="Comfortaa"/>
                <a:cs typeface="Comfortaa"/>
                <a:sym typeface="Comfortaa"/>
              </a:rPr>
            </a:br>
            <a:endParaRPr b="1" sz="1200">
              <a:latin typeface="Comfortaa"/>
              <a:ea typeface="Comfortaa"/>
              <a:cs typeface="Comfortaa"/>
              <a:sym typeface="Comfortaa"/>
            </a:endParaRPr>
          </a:p>
          <a:p>
            <a:pPr indent="-304800" lvl="0" marL="457200" rtl="0" algn="l">
              <a:lnSpc>
                <a:spcPct val="115000"/>
              </a:lnSpc>
              <a:spcBef>
                <a:spcPts val="0"/>
              </a:spcBef>
              <a:spcAft>
                <a:spcPts val="0"/>
              </a:spcAft>
              <a:buSzPts val="1200"/>
              <a:buFont typeface="Comfortaa"/>
              <a:buChar char="●"/>
            </a:pPr>
            <a:r>
              <a:rPr b="1" lang="sv" sz="1200">
                <a:latin typeface="Comfortaa"/>
                <a:ea typeface="Comfortaa"/>
                <a:cs typeface="Comfortaa"/>
                <a:sym typeface="Comfortaa"/>
              </a:rPr>
              <a:t>What makes an announcement feel like a genuine invitation to grow and connect — rather than just more information to process?</a:t>
            </a:r>
            <a:br>
              <a:rPr b="1" lang="sv" sz="1200">
                <a:latin typeface="Comfortaa"/>
                <a:ea typeface="Comfortaa"/>
                <a:cs typeface="Comfortaa"/>
                <a:sym typeface="Comfortaa"/>
              </a:rPr>
            </a:br>
            <a:endParaRPr b="1" sz="1200">
              <a:latin typeface="Comfortaa"/>
              <a:ea typeface="Comfortaa"/>
              <a:cs typeface="Comfortaa"/>
              <a:sym typeface="Comfortaa"/>
            </a:endParaRPr>
          </a:p>
          <a:p>
            <a:pPr indent="-304800" lvl="0" marL="457200" rtl="0" algn="l">
              <a:lnSpc>
                <a:spcPct val="115000"/>
              </a:lnSpc>
              <a:spcBef>
                <a:spcPts val="0"/>
              </a:spcBef>
              <a:spcAft>
                <a:spcPts val="0"/>
              </a:spcAft>
              <a:buSzPts val="1200"/>
              <a:buFont typeface="Comfortaa"/>
              <a:buChar char="●"/>
            </a:pPr>
            <a:r>
              <a:rPr b="1" lang="sv" sz="1200">
                <a:latin typeface="Comfortaa"/>
                <a:ea typeface="Comfortaa"/>
                <a:cs typeface="Comfortaa"/>
                <a:sym typeface="Comfortaa"/>
              </a:rPr>
              <a:t>If you had to announce, “We need help at the literature table,” how could you share it in a way that makes people want to step up and be part of it?</a:t>
            </a:r>
            <a:endParaRPr b="1" sz="1200">
              <a:latin typeface="Comfortaa"/>
              <a:ea typeface="Comfortaa"/>
              <a:cs typeface="Comfortaa"/>
              <a:sym typeface="Comfortaa"/>
            </a:endParaRPr>
          </a:p>
          <a:p>
            <a:pPr indent="0" lvl="0" marL="457200" rtl="0" algn="l">
              <a:lnSpc>
                <a:spcPct val="115000"/>
              </a:lnSpc>
              <a:spcBef>
                <a:spcPts val="1200"/>
              </a:spcBef>
              <a:spcAft>
                <a:spcPts val="0"/>
              </a:spcAft>
              <a:buNone/>
            </a:pPr>
            <a:r>
              <a:t/>
            </a:r>
            <a:endParaRPr sz="1100">
              <a:latin typeface="Comfortaa"/>
              <a:ea typeface="Comfortaa"/>
              <a:cs typeface="Comfortaa"/>
              <a:sym typeface="Comfortaa"/>
            </a:endParaRPr>
          </a:p>
          <a:p>
            <a:pPr indent="0" lvl="0" marL="457200" rtl="0" algn="l">
              <a:lnSpc>
                <a:spcPct val="115000"/>
              </a:lnSpc>
              <a:spcBef>
                <a:spcPts val="1200"/>
              </a:spcBef>
              <a:spcAft>
                <a:spcPts val="1200"/>
              </a:spcAft>
              <a:buNone/>
            </a:pPr>
            <a:r>
              <a:t/>
            </a:r>
            <a:endParaRPr b="1" sz="1100">
              <a:latin typeface="Comfortaa"/>
              <a:ea typeface="Comfortaa"/>
              <a:cs typeface="Comfortaa"/>
              <a:sym typeface="Comfortaa"/>
            </a:endParaRPr>
          </a:p>
        </p:txBody>
      </p:sp>
      <p:pic>
        <p:nvPicPr>
          <p:cNvPr id="500" name="Google Shape;500;p45" title="2.png"/>
          <p:cNvPicPr preferRelativeResize="0"/>
          <p:nvPr/>
        </p:nvPicPr>
        <p:blipFill>
          <a:blip r:embed="rId3">
            <a:alphaModFix/>
          </a:blip>
          <a:stretch>
            <a:fillRect/>
          </a:stretch>
        </p:blipFill>
        <p:spPr>
          <a:xfrm>
            <a:off x="8323425" y="141100"/>
            <a:ext cx="660075" cy="660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6"/>
          <p:cNvSpPr txBox="1"/>
          <p:nvPr>
            <p:ph type="title"/>
          </p:nvPr>
        </p:nvSpPr>
        <p:spPr>
          <a:xfrm>
            <a:off x="526450" y="979150"/>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Your Communication Toolbox</a:t>
            </a:r>
            <a:endParaRPr/>
          </a:p>
        </p:txBody>
      </p:sp>
      <p:sp>
        <p:nvSpPr>
          <p:cNvPr id="506" name="Google Shape;506;p46"/>
          <p:cNvSpPr txBox="1"/>
          <p:nvPr>
            <p:ph idx="1" type="body"/>
          </p:nvPr>
        </p:nvSpPr>
        <p:spPr>
          <a:xfrm>
            <a:off x="638550" y="2099350"/>
            <a:ext cx="5623800" cy="13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2000"/>
              <a:t>What’s one phrase you’ve heard in NA service that made you feel seen, respected, or encouraged?</a:t>
            </a:r>
            <a:endParaRPr sz="2000"/>
          </a:p>
          <a:p>
            <a:pPr indent="0" lvl="0" marL="0" rtl="0" algn="l">
              <a:spcBef>
                <a:spcPts val="0"/>
              </a:spcBef>
              <a:spcAft>
                <a:spcPts val="0"/>
              </a:spcAft>
              <a:buNone/>
            </a:pPr>
            <a:r>
              <a:t/>
            </a:r>
            <a:endParaRPr sz="1900">
              <a:latin typeface="Baloo 2"/>
              <a:ea typeface="Baloo 2"/>
              <a:cs typeface="Baloo 2"/>
              <a:sym typeface="Baloo 2"/>
            </a:endParaRPr>
          </a:p>
          <a:p>
            <a:pPr indent="0" lvl="0" marL="381000" marR="381000" rtl="0" algn="l">
              <a:lnSpc>
                <a:spcPct val="115000"/>
              </a:lnSpc>
              <a:spcBef>
                <a:spcPts val="1200"/>
              </a:spcBef>
              <a:spcAft>
                <a:spcPts val="1200"/>
              </a:spcAft>
              <a:buClr>
                <a:schemeClr val="dk1"/>
              </a:buClr>
              <a:buSzPts val="1100"/>
              <a:buFont typeface="Arial"/>
              <a:buNone/>
            </a:pPr>
            <a:r>
              <a:t/>
            </a:r>
            <a:endParaRPr sz="1900">
              <a:latin typeface="Baloo 2"/>
              <a:ea typeface="Baloo 2"/>
              <a:cs typeface="Baloo 2"/>
              <a:sym typeface="Baloo 2"/>
            </a:endParaRPr>
          </a:p>
        </p:txBody>
      </p:sp>
      <p:pic>
        <p:nvPicPr>
          <p:cNvPr id="507" name="Google Shape;507;p46" title="Namnlös design (22).png"/>
          <p:cNvPicPr preferRelativeResize="0"/>
          <p:nvPr/>
        </p:nvPicPr>
        <p:blipFill rotWithShape="1">
          <a:blip r:embed="rId3">
            <a:alphaModFix/>
          </a:blip>
          <a:srcRect b="0" l="0" r="52059" t="0"/>
          <a:stretch/>
        </p:blipFill>
        <p:spPr>
          <a:xfrm>
            <a:off x="5632525" y="817225"/>
            <a:ext cx="3511474" cy="4120176"/>
          </a:xfrm>
          <a:prstGeom prst="rect">
            <a:avLst/>
          </a:prstGeom>
          <a:noFill/>
          <a:ln>
            <a:noFill/>
          </a:ln>
        </p:spPr>
      </p:pic>
      <p:pic>
        <p:nvPicPr>
          <p:cNvPr id="508" name="Google Shape;508;p46"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7"/>
          <p:cNvSpPr txBox="1"/>
          <p:nvPr>
            <p:ph type="title"/>
          </p:nvPr>
        </p:nvSpPr>
        <p:spPr>
          <a:xfrm>
            <a:off x="1286775" y="507750"/>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3200">
                <a:solidFill>
                  <a:schemeClr val="lt2"/>
                </a:solidFill>
              </a:rPr>
              <a:t>✔ What Makes a Great Service Report</a:t>
            </a:r>
            <a:endParaRPr sz="3200">
              <a:solidFill>
                <a:schemeClr val="lt2"/>
              </a:solidFill>
            </a:endParaRPr>
          </a:p>
          <a:p>
            <a:pPr indent="0" lvl="0" marL="0" rtl="0" algn="l">
              <a:spcBef>
                <a:spcPts val="0"/>
              </a:spcBef>
              <a:spcAft>
                <a:spcPts val="0"/>
              </a:spcAft>
              <a:buNone/>
            </a:pPr>
            <a:r>
              <a:t/>
            </a:r>
            <a:endParaRPr sz="1300">
              <a:highlight>
                <a:srgbClr val="FFF2CC"/>
              </a:highlight>
              <a:latin typeface="Comfortaa"/>
              <a:ea typeface="Comfortaa"/>
              <a:cs typeface="Comfortaa"/>
              <a:sym typeface="Comfortaa"/>
            </a:endParaRPr>
          </a:p>
        </p:txBody>
      </p:sp>
      <p:sp>
        <p:nvSpPr>
          <p:cNvPr id="514" name="Google Shape;514;p47"/>
          <p:cNvSpPr txBox="1"/>
          <p:nvPr>
            <p:ph idx="1" type="body"/>
          </p:nvPr>
        </p:nvSpPr>
        <p:spPr>
          <a:xfrm>
            <a:off x="592875" y="1291025"/>
            <a:ext cx="4133100" cy="3629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sv" sz="1500">
                <a:latin typeface="Baloo 2"/>
                <a:ea typeface="Baloo 2"/>
                <a:cs typeface="Baloo 2"/>
                <a:sym typeface="Baloo 2"/>
              </a:rPr>
              <a:t>Keep it simple. Keep it clear. Keep it helpful.</a:t>
            </a:r>
            <a:endParaRPr b="1" sz="1200">
              <a:latin typeface="Baloo 2"/>
              <a:ea typeface="Baloo 2"/>
              <a:cs typeface="Baloo 2"/>
              <a:sym typeface="Baloo 2"/>
            </a:endParaRPr>
          </a:p>
          <a:p>
            <a:pPr indent="-304800" lvl="0" marL="457200" rtl="0" algn="l">
              <a:lnSpc>
                <a:spcPct val="115000"/>
              </a:lnSpc>
              <a:spcBef>
                <a:spcPts val="1200"/>
              </a:spcBef>
              <a:spcAft>
                <a:spcPts val="0"/>
              </a:spcAft>
              <a:buSzPts val="1200"/>
              <a:buFont typeface="Comfortaa"/>
              <a:buChar char="❏"/>
            </a:pPr>
            <a:r>
              <a:rPr b="1" lang="sv" sz="1200">
                <a:latin typeface="Baloo 2"/>
                <a:ea typeface="Baloo 2"/>
                <a:cs typeface="Baloo 2"/>
                <a:sym typeface="Baloo 2"/>
              </a:rPr>
              <a:t>Know Your Audience</a:t>
            </a:r>
            <a:br>
              <a:rPr b="1" lang="sv" sz="1200">
                <a:latin typeface="Baloo 2"/>
                <a:ea typeface="Baloo 2"/>
                <a:cs typeface="Baloo 2"/>
                <a:sym typeface="Baloo 2"/>
              </a:rPr>
            </a:br>
            <a:r>
              <a:rPr lang="sv" sz="1200">
                <a:latin typeface="Baloo 2"/>
                <a:ea typeface="Baloo 2"/>
                <a:cs typeface="Baloo 2"/>
                <a:sym typeface="Baloo 2"/>
              </a:rPr>
              <a:t> Who are you talking to? Share what matters to </a:t>
            </a:r>
            <a:r>
              <a:rPr i="1" lang="sv" sz="1200">
                <a:latin typeface="Baloo 2"/>
                <a:ea typeface="Baloo 2"/>
                <a:cs typeface="Baloo 2"/>
                <a:sym typeface="Baloo 2"/>
              </a:rPr>
              <a:t>them</a:t>
            </a:r>
            <a:r>
              <a:rPr lang="sv" sz="1200">
                <a:latin typeface="Baloo 2"/>
                <a:ea typeface="Baloo 2"/>
                <a:cs typeface="Baloo 2"/>
                <a:sym typeface="Baloo 2"/>
              </a:rPr>
              <a:t>.</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Comfortaa"/>
              <a:buChar char="❏"/>
            </a:pPr>
            <a:r>
              <a:rPr b="1" lang="sv" sz="1200">
                <a:latin typeface="Baloo 2"/>
                <a:ea typeface="Baloo 2"/>
                <a:cs typeface="Baloo 2"/>
                <a:sym typeface="Baloo 2"/>
              </a:rPr>
              <a:t>Start with Purpose</a:t>
            </a:r>
            <a:br>
              <a:rPr b="1" lang="sv" sz="1200">
                <a:latin typeface="Baloo 2"/>
                <a:ea typeface="Baloo 2"/>
                <a:cs typeface="Baloo 2"/>
                <a:sym typeface="Baloo 2"/>
              </a:rPr>
            </a:br>
            <a:r>
              <a:rPr lang="sv" sz="1200">
                <a:latin typeface="Baloo 2"/>
                <a:ea typeface="Baloo 2"/>
                <a:cs typeface="Baloo 2"/>
                <a:sym typeface="Baloo 2"/>
              </a:rPr>
              <a:t> Why are you giving this report? What's the goal?</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Comfortaa"/>
              <a:buChar char="❏"/>
            </a:pPr>
            <a:r>
              <a:rPr b="1" lang="sv" sz="1200">
                <a:latin typeface="Baloo 2"/>
                <a:ea typeface="Baloo 2"/>
                <a:cs typeface="Baloo 2"/>
                <a:sym typeface="Baloo 2"/>
              </a:rPr>
              <a:t>Prioritize the Essentials</a:t>
            </a:r>
            <a:br>
              <a:rPr b="1" lang="sv" sz="1200">
                <a:latin typeface="Baloo 2"/>
                <a:ea typeface="Baloo 2"/>
                <a:cs typeface="Baloo 2"/>
                <a:sym typeface="Baloo 2"/>
              </a:rPr>
            </a:br>
            <a:r>
              <a:rPr lang="sv" sz="1200">
                <a:latin typeface="Baloo 2"/>
                <a:ea typeface="Baloo 2"/>
                <a:cs typeface="Baloo 2"/>
                <a:sym typeface="Baloo 2"/>
              </a:rPr>
              <a:t> Lead with what’s urgent or important right now.</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Comfortaa"/>
              <a:buChar char="❏"/>
            </a:pPr>
            <a:r>
              <a:rPr b="1" lang="sv" sz="1200">
                <a:latin typeface="Baloo 2"/>
                <a:ea typeface="Baloo 2"/>
                <a:cs typeface="Baloo 2"/>
                <a:sym typeface="Baloo 2"/>
              </a:rPr>
              <a:t>Keep It Short &amp; Clear</a:t>
            </a:r>
            <a:br>
              <a:rPr b="1" lang="sv" sz="1200">
                <a:latin typeface="Baloo 2"/>
                <a:ea typeface="Baloo 2"/>
                <a:cs typeface="Baloo 2"/>
                <a:sym typeface="Baloo 2"/>
              </a:rPr>
            </a:br>
            <a:r>
              <a:rPr lang="sv" sz="1200">
                <a:latin typeface="Baloo 2"/>
                <a:ea typeface="Baloo 2"/>
                <a:cs typeface="Baloo 2"/>
                <a:sym typeface="Baloo 2"/>
              </a:rPr>
              <a:t> Use short sentences and bullet points. Avoid jargon.</a:t>
            </a:r>
            <a:endParaRPr sz="1200">
              <a:latin typeface="Baloo 2"/>
              <a:ea typeface="Baloo 2"/>
              <a:cs typeface="Baloo 2"/>
              <a:sym typeface="Baloo 2"/>
            </a:endParaRPr>
          </a:p>
          <a:p>
            <a:pPr indent="-304800" lvl="0" marL="457200" rtl="0" algn="l">
              <a:lnSpc>
                <a:spcPct val="115000"/>
              </a:lnSpc>
              <a:spcBef>
                <a:spcPts val="1000"/>
              </a:spcBef>
              <a:spcAft>
                <a:spcPts val="1200"/>
              </a:spcAft>
              <a:buSzPts val="1200"/>
              <a:buFont typeface="Baloo 2"/>
              <a:buChar char="❏"/>
            </a:pPr>
            <a:r>
              <a:rPr b="1" lang="sv" sz="1200">
                <a:latin typeface="Baloo 2"/>
                <a:ea typeface="Baloo 2"/>
                <a:cs typeface="Baloo 2"/>
                <a:sym typeface="Baloo 2"/>
              </a:rPr>
              <a:t>Include Action Steps</a:t>
            </a:r>
            <a:br>
              <a:rPr b="1" lang="sv" sz="1200">
                <a:latin typeface="Baloo 2"/>
                <a:ea typeface="Baloo 2"/>
                <a:cs typeface="Baloo 2"/>
                <a:sym typeface="Baloo 2"/>
              </a:rPr>
            </a:br>
            <a:r>
              <a:rPr lang="sv" sz="1200">
                <a:latin typeface="Baloo 2"/>
                <a:ea typeface="Baloo 2"/>
                <a:cs typeface="Baloo 2"/>
                <a:sym typeface="Baloo 2"/>
              </a:rPr>
              <a:t> What do you need the audience to do, decide, or support?</a:t>
            </a:r>
            <a:br>
              <a:rPr lang="sv" sz="1200">
                <a:latin typeface="Baloo 2"/>
                <a:ea typeface="Baloo 2"/>
                <a:cs typeface="Baloo 2"/>
                <a:sym typeface="Baloo 2"/>
              </a:rPr>
            </a:br>
            <a:endParaRPr sz="1200">
              <a:latin typeface="Baloo 2"/>
              <a:ea typeface="Baloo 2"/>
              <a:cs typeface="Baloo 2"/>
              <a:sym typeface="Baloo 2"/>
            </a:endParaRPr>
          </a:p>
        </p:txBody>
      </p:sp>
      <p:sp>
        <p:nvSpPr>
          <p:cNvPr id="515" name="Google Shape;515;p47"/>
          <p:cNvSpPr txBox="1"/>
          <p:nvPr>
            <p:ph idx="4294967295" type="subTitle"/>
          </p:nvPr>
        </p:nvSpPr>
        <p:spPr>
          <a:xfrm>
            <a:off x="4668075" y="1291025"/>
            <a:ext cx="4133100" cy="3662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1200">
              <a:latin typeface="Baloo 2"/>
              <a:ea typeface="Baloo 2"/>
              <a:cs typeface="Baloo 2"/>
              <a:sym typeface="Baloo 2"/>
            </a:endParaRPr>
          </a:p>
          <a:p>
            <a:pPr indent="-304800" lvl="0" marL="457200" rtl="0" algn="l">
              <a:lnSpc>
                <a:spcPct val="115000"/>
              </a:lnSpc>
              <a:spcBef>
                <a:spcPts val="1200"/>
              </a:spcBef>
              <a:spcAft>
                <a:spcPts val="0"/>
              </a:spcAft>
              <a:buSzPts val="1200"/>
              <a:buFont typeface="Baloo 2"/>
              <a:buChar char="❏"/>
            </a:pPr>
            <a:r>
              <a:rPr b="1" lang="sv" sz="1200">
                <a:latin typeface="Baloo 2"/>
                <a:ea typeface="Baloo 2"/>
                <a:cs typeface="Baloo 2"/>
                <a:sym typeface="Baloo 2"/>
              </a:rPr>
              <a:t>Use Visuals If You Can</a:t>
            </a:r>
            <a:br>
              <a:rPr b="1" lang="sv" sz="1200">
                <a:latin typeface="Baloo 2"/>
                <a:ea typeface="Baloo 2"/>
                <a:cs typeface="Baloo 2"/>
                <a:sym typeface="Baloo 2"/>
              </a:rPr>
            </a:br>
            <a:r>
              <a:rPr lang="sv" sz="1200">
                <a:latin typeface="Baloo 2"/>
                <a:ea typeface="Baloo 2"/>
                <a:cs typeface="Baloo 2"/>
                <a:sym typeface="Baloo 2"/>
              </a:rPr>
              <a:t> A flyer, chart, or slide can help people follow along.</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Baloo 2"/>
              <a:buChar char="❏"/>
            </a:pPr>
            <a:r>
              <a:rPr b="1" lang="sv" sz="1200">
                <a:latin typeface="Baloo 2"/>
                <a:ea typeface="Baloo 2"/>
                <a:cs typeface="Baloo 2"/>
                <a:sym typeface="Baloo 2"/>
              </a:rPr>
              <a:t>Summarize What’s Next</a:t>
            </a:r>
            <a:br>
              <a:rPr b="1" lang="sv" sz="1200">
                <a:latin typeface="Baloo 2"/>
                <a:ea typeface="Baloo 2"/>
                <a:cs typeface="Baloo 2"/>
                <a:sym typeface="Baloo 2"/>
              </a:rPr>
            </a:br>
            <a:r>
              <a:rPr lang="sv" sz="1200">
                <a:latin typeface="Baloo 2"/>
                <a:ea typeface="Baloo 2"/>
                <a:cs typeface="Baloo 2"/>
                <a:sym typeface="Baloo 2"/>
              </a:rPr>
              <a:t> What’s coming up? Deadlines? Next meeting?</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Baloo 2"/>
              <a:buChar char="❏"/>
            </a:pPr>
            <a:r>
              <a:rPr b="1" lang="sv" sz="1200">
                <a:latin typeface="Baloo 2"/>
                <a:ea typeface="Baloo 2"/>
                <a:cs typeface="Baloo 2"/>
                <a:sym typeface="Baloo 2"/>
              </a:rPr>
              <a:t>Invite Questions &amp; Feedback</a:t>
            </a:r>
            <a:br>
              <a:rPr b="1" lang="sv" sz="1200">
                <a:latin typeface="Baloo 2"/>
                <a:ea typeface="Baloo 2"/>
                <a:cs typeface="Baloo 2"/>
                <a:sym typeface="Baloo 2"/>
              </a:rPr>
            </a:br>
            <a:r>
              <a:rPr lang="sv" sz="1200">
                <a:latin typeface="Baloo 2"/>
                <a:ea typeface="Baloo 2"/>
                <a:cs typeface="Baloo 2"/>
                <a:sym typeface="Baloo 2"/>
              </a:rPr>
              <a:t> Let people know it’s okay to ask, clarify, or follow up.</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Baloo 2"/>
              <a:buChar char="❏"/>
            </a:pPr>
            <a:r>
              <a:rPr b="1" lang="sv" sz="1200">
                <a:latin typeface="Baloo 2"/>
                <a:ea typeface="Baloo 2"/>
                <a:cs typeface="Baloo 2"/>
                <a:sym typeface="Baloo 2"/>
              </a:rPr>
              <a:t>Consider a Follow-Up Format</a:t>
            </a:r>
            <a:br>
              <a:rPr b="1" lang="sv" sz="1200">
                <a:latin typeface="Baloo 2"/>
                <a:ea typeface="Baloo 2"/>
                <a:cs typeface="Baloo 2"/>
                <a:sym typeface="Baloo 2"/>
              </a:rPr>
            </a:br>
            <a:r>
              <a:rPr lang="sv" sz="1200">
                <a:latin typeface="Baloo 2"/>
                <a:ea typeface="Baloo 2"/>
                <a:cs typeface="Baloo 2"/>
                <a:sym typeface="Baloo 2"/>
              </a:rPr>
              <a:t> Quick summary in WhatsApp, email, or announcement helps info stick.</a:t>
            </a:r>
            <a:endParaRPr b="1" sz="1200">
              <a:latin typeface="Baloo 2"/>
              <a:ea typeface="Baloo 2"/>
              <a:cs typeface="Baloo 2"/>
              <a:sym typeface="Baloo 2"/>
            </a:endParaRPr>
          </a:p>
        </p:txBody>
      </p:sp>
      <p:sp>
        <p:nvSpPr>
          <p:cNvPr id="516" name="Google Shape;516;p47"/>
          <p:cNvSpPr txBox="1"/>
          <p:nvPr>
            <p:ph type="title"/>
          </p:nvPr>
        </p:nvSpPr>
        <p:spPr>
          <a:xfrm rot="-1522402">
            <a:off x="106568" y="292673"/>
            <a:ext cx="2044969" cy="78141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3200">
                <a:solidFill>
                  <a:schemeClr val="accent2"/>
                </a:solidFill>
              </a:rPr>
              <a:t>Handout</a:t>
            </a:r>
            <a:endParaRPr sz="3200">
              <a:solidFill>
                <a:schemeClr val="accent2"/>
              </a:solidFill>
            </a:endParaRPr>
          </a:p>
          <a:p>
            <a:pPr indent="0" lvl="0" marL="0" rtl="0" algn="l">
              <a:spcBef>
                <a:spcPts val="0"/>
              </a:spcBef>
              <a:spcAft>
                <a:spcPts val="0"/>
              </a:spcAft>
              <a:buNone/>
            </a:pPr>
            <a:r>
              <a:t/>
            </a:r>
            <a:endParaRPr sz="1300">
              <a:highlight>
                <a:srgbClr val="FFF2CC"/>
              </a:highlight>
              <a:latin typeface="Comfortaa"/>
              <a:ea typeface="Comfortaa"/>
              <a:cs typeface="Comfortaa"/>
              <a:sym typeface="Comfortaa"/>
            </a:endParaRPr>
          </a:p>
        </p:txBody>
      </p:sp>
      <p:pic>
        <p:nvPicPr>
          <p:cNvPr id="517" name="Google Shape;517;p47" title="1.png"/>
          <p:cNvPicPr preferRelativeResize="0"/>
          <p:nvPr/>
        </p:nvPicPr>
        <p:blipFill>
          <a:blip r:embed="rId3">
            <a:alphaModFix/>
          </a:blip>
          <a:stretch>
            <a:fillRect/>
          </a:stretch>
        </p:blipFill>
        <p:spPr>
          <a:xfrm>
            <a:off x="8258625" y="186275"/>
            <a:ext cx="665275" cy="66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8"/>
          <p:cNvSpPr txBox="1"/>
          <p:nvPr>
            <p:ph type="title"/>
          </p:nvPr>
        </p:nvSpPr>
        <p:spPr>
          <a:xfrm>
            <a:off x="623650" y="9199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3000">
                <a:solidFill>
                  <a:schemeClr val="lt2"/>
                </a:solidFill>
              </a:rPr>
              <a:t>✔ Group Reset Tools &amp; Quick Self-Check :</a:t>
            </a:r>
            <a:endParaRPr sz="3000">
              <a:solidFill>
                <a:schemeClr val="lt2"/>
              </a:solidFill>
            </a:endParaRPr>
          </a:p>
          <a:p>
            <a:pPr indent="0" lvl="0" marL="0" rtl="0" algn="l">
              <a:spcBef>
                <a:spcPts val="0"/>
              </a:spcBef>
              <a:spcAft>
                <a:spcPts val="0"/>
              </a:spcAft>
              <a:buNone/>
            </a:pPr>
            <a:r>
              <a:t/>
            </a:r>
            <a:endParaRPr sz="1300">
              <a:highlight>
                <a:srgbClr val="FFF2CC"/>
              </a:highlight>
              <a:latin typeface="Comfortaa"/>
              <a:ea typeface="Comfortaa"/>
              <a:cs typeface="Comfortaa"/>
              <a:sym typeface="Comfortaa"/>
            </a:endParaRPr>
          </a:p>
        </p:txBody>
      </p:sp>
      <p:sp>
        <p:nvSpPr>
          <p:cNvPr id="523" name="Google Shape;523;p48"/>
          <p:cNvSpPr txBox="1"/>
          <p:nvPr>
            <p:ph idx="1" type="body"/>
          </p:nvPr>
        </p:nvSpPr>
        <p:spPr>
          <a:xfrm>
            <a:off x="566675" y="1851900"/>
            <a:ext cx="4975500" cy="29115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Arial"/>
              <a:buChar char="❏"/>
            </a:pPr>
            <a:r>
              <a:rPr b="1" lang="sv" sz="1200">
                <a:latin typeface="Baloo 2"/>
                <a:ea typeface="Baloo 2"/>
                <a:cs typeface="Baloo 2"/>
                <a:sym typeface="Baloo 2"/>
              </a:rPr>
              <a:t>Call for a Pause:</a:t>
            </a:r>
            <a:r>
              <a:rPr lang="sv" sz="1200">
                <a:latin typeface="Baloo 2"/>
                <a:ea typeface="Baloo 2"/>
                <a:cs typeface="Baloo 2"/>
                <a:sym typeface="Baloo 2"/>
              </a:rPr>
              <a:t> “Let’s take a moment and breathe and invite a loving power.”</a:t>
            </a:r>
            <a:endParaRPr sz="1200">
              <a:latin typeface="Baloo 2"/>
              <a:ea typeface="Baloo 2"/>
              <a:cs typeface="Baloo 2"/>
              <a:sym typeface="Baloo 2"/>
            </a:endParaRPr>
          </a:p>
          <a:p>
            <a:pPr indent="-304800" lvl="0" marL="457200" rtl="0" algn="l">
              <a:lnSpc>
                <a:spcPct val="115000"/>
              </a:lnSpc>
              <a:spcBef>
                <a:spcPts val="1000"/>
              </a:spcBef>
              <a:spcAft>
                <a:spcPts val="0"/>
              </a:spcAft>
              <a:buSzPts val="1200"/>
              <a:buFont typeface="Arial"/>
              <a:buChar char="❏"/>
            </a:pPr>
            <a:r>
              <a:rPr b="1" lang="sv" sz="1200">
                <a:latin typeface="Baloo 2"/>
                <a:ea typeface="Baloo 2"/>
                <a:cs typeface="Baloo 2"/>
                <a:sym typeface="Baloo 2"/>
              </a:rPr>
              <a:t>Name the Pattern: </a:t>
            </a:r>
            <a:r>
              <a:rPr lang="sv" sz="1200">
                <a:latin typeface="Baloo 2"/>
                <a:ea typeface="Baloo 2"/>
                <a:cs typeface="Baloo 2"/>
                <a:sym typeface="Baloo 2"/>
              </a:rPr>
              <a:t>“It feels like we’re getting tense — can we come back to the issue together?”</a:t>
            </a:r>
            <a:endParaRPr sz="1200">
              <a:latin typeface="Baloo 2"/>
              <a:ea typeface="Baloo 2"/>
              <a:cs typeface="Baloo 2"/>
              <a:sym typeface="Baloo 2"/>
            </a:endParaRPr>
          </a:p>
          <a:p>
            <a:pPr indent="-304800" lvl="0" marL="457200" rtl="0" algn="l">
              <a:lnSpc>
                <a:spcPct val="115000"/>
              </a:lnSpc>
              <a:spcBef>
                <a:spcPts val="1200"/>
              </a:spcBef>
              <a:spcAft>
                <a:spcPts val="0"/>
              </a:spcAft>
              <a:buSzPts val="1200"/>
              <a:buFont typeface="Arial"/>
              <a:buChar char="❏"/>
            </a:pPr>
            <a:r>
              <a:rPr b="1" lang="sv" sz="1200">
                <a:latin typeface="Baloo 2"/>
                <a:ea typeface="Baloo 2"/>
                <a:cs typeface="Baloo 2"/>
                <a:sym typeface="Baloo 2"/>
              </a:rPr>
              <a:t>Refocus on Purpose:</a:t>
            </a:r>
            <a:r>
              <a:rPr lang="sv" sz="1200">
                <a:latin typeface="Baloo 2"/>
                <a:ea typeface="Baloo 2"/>
                <a:cs typeface="Baloo 2"/>
                <a:sym typeface="Baloo 2"/>
              </a:rPr>
              <a:t> “We all care about NA and want to serve. Let’s come back to that.”</a:t>
            </a:r>
            <a:endParaRPr sz="1200">
              <a:latin typeface="Baloo 2"/>
              <a:ea typeface="Baloo 2"/>
              <a:cs typeface="Baloo 2"/>
              <a:sym typeface="Baloo 2"/>
            </a:endParaRPr>
          </a:p>
          <a:p>
            <a:pPr indent="0" lvl="0" marL="0" rtl="0" algn="l">
              <a:lnSpc>
                <a:spcPct val="150000"/>
              </a:lnSpc>
              <a:spcBef>
                <a:spcPts val="1200"/>
              </a:spcBef>
              <a:spcAft>
                <a:spcPts val="1200"/>
              </a:spcAft>
              <a:buNone/>
            </a:pPr>
            <a:r>
              <a:rPr b="1" lang="sv" sz="1200">
                <a:latin typeface="Baloo 2"/>
                <a:ea typeface="Baloo 2"/>
                <a:cs typeface="Baloo 2"/>
                <a:sym typeface="Baloo 2"/>
              </a:rPr>
              <a:t>Practice Phrase: </a:t>
            </a:r>
            <a:r>
              <a:rPr lang="sv" sz="1200">
                <a:latin typeface="Baloo 2"/>
                <a:ea typeface="Baloo 2"/>
                <a:cs typeface="Baloo 2"/>
                <a:sym typeface="Baloo 2"/>
              </a:rPr>
              <a:t>“It’s okay to feel strongly — let’s try to listen with care and keep the space respectful.”</a:t>
            </a:r>
            <a:endParaRPr b="1">
              <a:latin typeface="Baloo 2"/>
              <a:ea typeface="Baloo 2"/>
              <a:cs typeface="Baloo 2"/>
              <a:sym typeface="Baloo 2"/>
            </a:endParaRPr>
          </a:p>
        </p:txBody>
      </p:sp>
      <p:sp>
        <p:nvSpPr>
          <p:cNvPr id="524" name="Google Shape;524;p48"/>
          <p:cNvSpPr txBox="1"/>
          <p:nvPr>
            <p:ph type="title"/>
          </p:nvPr>
        </p:nvSpPr>
        <p:spPr>
          <a:xfrm rot="-1522247">
            <a:off x="14395" y="286052"/>
            <a:ext cx="1860321" cy="740746"/>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3200">
                <a:solidFill>
                  <a:schemeClr val="accent2"/>
                </a:solidFill>
              </a:rPr>
              <a:t>Handout</a:t>
            </a:r>
            <a:endParaRPr sz="3200">
              <a:solidFill>
                <a:schemeClr val="accent2"/>
              </a:solidFill>
            </a:endParaRPr>
          </a:p>
          <a:p>
            <a:pPr indent="0" lvl="0" marL="0" rtl="0" algn="l">
              <a:spcBef>
                <a:spcPts val="0"/>
              </a:spcBef>
              <a:spcAft>
                <a:spcPts val="0"/>
              </a:spcAft>
              <a:buNone/>
            </a:pPr>
            <a:r>
              <a:t/>
            </a:r>
            <a:endParaRPr sz="1300">
              <a:highlight>
                <a:srgbClr val="FFF2CC"/>
              </a:highlight>
              <a:latin typeface="Comfortaa"/>
              <a:ea typeface="Comfortaa"/>
              <a:cs typeface="Comfortaa"/>
              <a:sym typeface="Comfortaa"/>
            </a:endParaRPr>
          </a:p>
        </p:txBody>
      </p:sp>
      <p:sp>
        <p:nvSpPr>
          <p:cNvPr id="525" name="Google Shape;525;p48"/>
          <p:cNvSpPr txBox="1"/>
          <p:nvPr>
            <p:ph idx="4294967295" type="subTitle"/>
          </p:nvPr>
        </p:nvSpPr>
        <p:spPr>
          <a:xfrm>
            <a:off x="5638125" y="1851900"/>
            <a:ext cx="3234900" cy="31011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400"/>
              </a:spcBef>
              <a:spcAft>
                <a:spcPts val="0"/>
              </a:spcAft>
              <a:buNone/>
            </a:pPr>
            <a:r>
              <a:rPr b="1" lang="sv" sz="1200">
                <a:latin typeface="Baloo 2"/>
                <a:ea typeface="Baloo 2"/>
                <a:cs typeface="Baloo 2"/>
                <a:sym typeface="Baloo 2"/>
              </a:rPr>
              <a:t>Quick Self-Check </a:t>
            </a:r>
            <a:endParaRPr b="1" sz="1200">
              <a:latin typeface="Baloo 2"/>
              <a:ea typeface="Baloo 2"/>
              <a:cs typeface="Baloo 2"/>
              <a:sym typeface="Baloo 2"/>
            </a:endParaRPr>
          </a:p>
          <a:p>
            <a:pPr indent="-304800" lvl="0" marL="457200" rtl="0" algn="l">
              <a:lnSpc>
                <a:spcPct val="115000"/>
              </a:lnSpc>
              <a:spcBef>
                <a:spcPts val="1200"/>
              </a:spcBef>
              <a:spcAft>
                <a:spcPts val="0"/>
              </a:spcAft>
              <a:buSzPts val="1200"/>
              <a:buFont typeface="Comfortaa"/>
              <a:buChar char="❏"/>
            </a:pPr>
            <a:r>
              <a:rPr lang="sv" sz="1200">
                <a:latin typeface="Baloo 2"/>
                <a:ea typeface="Baloo 2"/>
                <a:cs typeface="Baloo 2"/>
                <a:sym typeface="Baloo 2"/>
              </a:rPr>
              <a:t>Am I being </a:t>
            </a:r>
            <a:r>
              <a:rPr b="1" lang="sv" sz="1200">
                <a:latin typeface="Baloo 2"/>
                <a:ea typeface="Baloo 2"/>
                <a:cs typeface="Baloo 2"/>
                <a:sym typeface="Baloo 2"/>
              </a:rPr>
              <a:t>clear, kind, and respectful</a:t>
            </a:r>
            <a:r>
              <a:rPr lang="sv" sz="1200">
                <a:latin typeface="Baloo 2"/>
                <a:ea typeface="Baloo 2"/>
                <a:cs typeface="Baloo 2"/>
                <a:sym typeface="Baloo 2"/>
              </a:rPr>
              <a:t>?</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Comfortaa"/>
              <a:buChar char="❏"/>
            </a:pPr>
            <a:r>
              <a:rPr lang="sv" sz="1200">
                <a:latin typeface="Baloo 2"/>
                <a:ea typeface="Baloo 2"/>
                <a:cs typeface="Baloo 2"/>
                <a:sym typeface="Baloo 2"/>
              </a:rPr>
              <a:t>Is this helping our </a:t>
            </a:r>
            <a:r>
              <a:rPr b="1" lang="sv" sz="1200">
                <a:latin typeface="Baloo 2"/>
                <a:ea typeface="Baloo 2"/>
                <a:cs typeface="Baloo 2"/>
                <a:sym typeface="Baloo 2"/>
              </a:rPr>
              <a:t>primary purpose</a:t>
            </a:r>
            <a:r>
              <a:rPr lang="sv" sz="1200">
                <a:latin typeface="Baloo 2"/>
                <a:ea typeface="Baloo 2"/>
                <a:cs typeface="Baloo 2"/>
                <a:sym typeface="Baloo 2"/>
              </a:rPr>
              <a:t>?</a:t>
            </a:r>
            <a:br>
              <a:rPr lang="sv" sz="1200">
                <a:latin typeface="Baloo 2"/>
                <a:ea typeface="Baloo 2"/>
                <a:cs typeface="Baloo 2"/>
                <a:sym typeface="Baloo 2"/>
              </a:rPr>
            </a:br>
            <a:endParaRPr sz="1200">
              <a:latin typeface="Baloo 2"/>
              <a:ea typeface="Baloo 2"/>
              <a:cs typeface="Baloo 2"/>
              <a:sym typeface="Baloo 2"/>
            </a:endParaRPr>
          </a:p>
          <a:p>
            <a:pPr indent="-304800" lvl="0" marL="457200" rtl="0" algn="l">
              <a:lnSpc>
                <a:spcPct val="115000"/>
              </a:lnSpc>
              <a:spcBef>
                <a:spcPts val="0"/>
              </a:spcBef>
              <a:spcAft>
                <a:spcPts val="0"/>
              </a:spcAft>
              <a:buSzPts val="1200"/>
              <a:buFont typeface="Comfortaa"/>
              <a:buChar char="❏"/>
            </a:pPr>
            <a:r>
              <a:rPr lang="sv" sz="1200">
                <a:latin typeface="Baloo 2"/>
                <a:ea typeface="Baloo 2"/>
                <a:cs typeface="Baloo 2"/>
                <a:sym typeface="Baloo 2"/>
              </a:rPr>
              <a:t>Am I open to hearing </a:t>
            </a:r>
            <a:r>
              <a:rPr b="1" lang="sv" sz="1200">
                <a:latin typeface="Baloo 2"/>
                <a:ea typeface="Baloo 2"/>
                <a:cs typeface="Baloo 2"/>
                <a:sym typeface="Baloo 2"/>
              </a:rPr>
              <a:t>other perspectives</a:t>
            </a:r>
            <a:r>
              <a:rPr lang="sv" sz="1200">
                <a:latin typeface="Baloo 2"/>
                <a:ea typeface="Baloo 2"/>
                <a:cs typeface="Baloo 2"/>
                <a:sym typeface="Baloo 2"/>
              </a:rPr>
              <a:t>?</a:t>
            </a:r>
            <a:endParaRPr sz="1200">
              <a:latin typeface="Baloo 2"/>
              <a:ea typeface="Baloo 2"/>
              <a:cs typeface="Baloo 2"/>
              <a:sym typeface="Baloo 2"/>
            </a:endParaRPr>
          </a:p>
          <a:p>
            <a:pPr indent="0" lvl="0" marL="457200" rtl="0" algn="l">
              <a:lnSpc>
                <a:spcPct val="115000"/>
              </a:lnSpc>
              <a:spcBef>
                <a:spcPts val="1200"/>
              </a:spcBef>
              <a:spcAft>
                <a:spcPts val="1200"/>
              </a:spcAft>
              <a:buNone/>
            </a:pPr>
            <a:r>
              <a:t/>
            </a:r>
            <a:endParaRPr b="1" sz="1200">
              <a:latin typeface="Baloo 2"/>
              <a:ea typeface="Baloo 2"/>
              <a:cs typeface="Baloo 2"/>
              <a:sym typeface="Baloo 2"/>
            </a:endParaRPr>
          </a:p>
        </p:txBody>
      </p:sp>
      <p:pic>
        <p:nvPicPr>
          <p:cNvPr id="526" name="Google Shape;526;p48" title="1.png"/>
          <p:cNvPicPr preferRelativeResize="0"/>
          <p:nvPr/>
        </p:nvPicPr>
        <p:blipFill>
          <a:blip r:embed="rId3">
            <a:alphaModFix/>
          </a:blip>
          <a:stretch>
            <a:fillRect/>
          </a:stretch>
        </p:blipFill>
        <p:spPr>
          <a:xfrm>
            <a:off x="8258625" y="186275"/>
            <a:ext cx="665275" cy="66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9"/>
          <p:cNvSpPr txBox="1"/>
          <p:nvPr>
            <p:ph type="title"/>
          </p:nvPr>
        </p:nvSpPr>
        <p:spPr>
          <a:xfrm>
            <a:off x="587950" y="1397025"/>
            <a:ext cx="4950300" cy="174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sv" sz="1800">
                <a:latin typeface="Comfortaa"/>
                <a:ea typeface="Comfortaa"/>
                <a:cs typeface="Comfortaa"/>
                <a:sym typeface="Comfortaa"/>
              </a:rPr>
              <a:t>"Learning to listen to each other may be one of the greatest spiritual lessons we ever get in NA service."</a:t>
            </a:r>
            <a:endParaRPr i="1" sz="1800">
              <a:latin typeface="Comfortaa"/>
              <a:ea typeface="Comfortaa"/>
              <a:cs typeface="Comfortaa"/>
              <a:sym typeface="Comfortaa"/>
            </a:endParaRPr>
          </a:p>
          <a:p>
            <a:pPr indent="0" lvl="0" marL="0" rtl="0" algn="l">
              <a:lnSpc>
                <a:spcPct val="115000"/>
              </a:lnSpc>
              <a:spcBef>
                <a:spcPts val="1200"/>
              </a:spcBef>
              <a:spcAft>
                <a:spcPts val="0"/>
              </a:spcAft>
              <a:buNone/>
            </a:pPr>
            <a:r>
              <a:rPr lang="sv" sz="1000">
                <a:latin typeface="Comfortaa"/>
                <a:ea typeface="Comfortaa"/>
                <a:cs typeface="Comfortaa"/>
                <a:sym typeface="Comfortaa"/>
              </a:rPr>
              <a:t>Living Clean, Chapter 7: "Principles, Practice, and Perspective"</a:t>
            </a:r>
            <a:r>
              <a:rPr b="0" lang="sv" sz="1000">
                <a:latin typeface="Comfortaa"/>
                <a:ea typeface="Comfortaa"/>
                <a:cs typeface="Comfortaa"/>
                <a:sym typeface="Comfortaa"/>
              </a:rPr>
              <a:t>:</a:t>
            </a:r>
            <a:endParaRPr b="0" sz="1000">
              <a:latin typeface="Comfortaa"/>
              <a:ea typeface="Comfortaa"/>
              <a:cs typeface="Comfortaa"/>
              <a:sym typeface="Comfortaa"/>
            </a:endParaRPr>
          </a:p>
          <a:p>
            <a:pPr indent="0" lvl="0" marL="0" rtl="0" algn="l">
              <a:lnSpc>
                <a:spcPct val="115000"/>
              </a:lnSpc>
              <a:spcBef>
                <a:spcPts val="1200"/>
              </a:spcBef>
              <a:spcAft>
                <a:spcPts val="1200"/>
              </a:spcAft>
              <a:buClr>
                <a:schemeClr val="dk1"/>
              </a:buClr>
              <a:buSzPts val="1100"/>
              <a:buFont typeface="Arial"/>
              <a:buNone/>
            </a:pPr>
            <a:r>
              <a:t/>
            </a:r>
            <a:endParaRPr b="0" i="1" sz="1100">
              <a:latin typeface="Arial"/>
              <a:ea typeface="Arial"/>
              <a:cs typeface="Arial"/>
              <a:sym typeface="Arial"/>
            </a:endParaRPr>
          </a:p>
        </p:txBody>
      </p:sp>
      <p:pic>
        <p:nvPicPr>
          <p:cNvPr id="532" name="Google Shape;532;p49" title="Namnlös design (25).png"/>
          <p:cNvPicPr preferRelativeResize="0"/>
          <p:nvPr/>
        </p:nvPicPr>
        <p:blipFill rotWithShape="1">
          <a:blip r:embed="rId3">
            <a:alphaModFix/>
          </a:blip>
          <a:srcRect b="0" l="48974" r="0" t="0"/>
          <a:stretch/>
        </p:blipFill>
        <p:spPr>
          <a:xfrm>
            <a:off x="5239401" y="1397025"/>
            <a:ext cx="3882226" cy="4279676"/>
          </a:xfrm>
          <a:prstGeom prst="rect">
            <a:avLst/>
          </a:prstGeom>
          <a:noFill/>
          <a:ln>
            <a:noFill/>
          </a:ln>
        </p:spPr>
      </p:pic>
      <p:sp>
        <p:nvSpPr>
          <p:cNvPr id="533" name="Google Shape;533;p49"/>
          <p:cNvSpPr txBox="1"/>
          <p:nvPr/>
        </p:nvSpPr>
        <p:spPr>
          <a:xfrm>
            <a:off x="587950" y="3669063"/>
            <a:ext cx="495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3000">
                <a:solidFill>
                  <a:schemeClr val="dk1"/>
                </a:solidFill>
                <a:latin typeface="Baloo 2"/>
                <a:ea typeface="Baloo 2"/>
                <a:cs typeface="Baloo 2"/>
                <a:sym typeface="Baloo 2"/>
              </a:rPr>
              <a:t>Thank you!! </a:t>
            </a:r>
            <a:endParaRPr sz="2400">
              <a:latin typeface="Baloo 2"/>
              <a:ea typeface="Baloo 2"/>
              <a:cs typeface="Baloo 2"/>
              <a:sym typeface="Baloo 2"/>
            </a:endParaRPr>
          </a:p>
        </p:txBody>
      </p:sp>
      <p:sp>
        <p:nvSpPr>
          <p:cNvPr id="534" name="Google Shape;534;p49"/>
          <p:cNvSpPr txBox="1"/>
          <p:nvPr/>
        </p:nvSpPr>
        <p:spPr>
          <a:xfrm>
            <a:off x="676400" y="4114650"/>
            <a:ext cx="1917900" cy="7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2000">
                <a:solidFill>
                  <a:schemeClr val="lt2"/>
                </a:solidFill>
                <a:latin typeface="Baloo 2"/>
                <a:ea typeface="Baloo 2"/>
                <a:cs typeface="Baloo 2"/>
                <a:sym typeface="Baloo 2"/>
              </a:rPr>
              <a:t>fd@edmna.org</a:t>
            </a:r>
            <a:endParaRPr b="1" sz="2000">
              <a:solidFill>
                <a:schemeClr val="lt2"/>
              </a:solidFill>
              <a:latin typeface="Baloo 2"/>
              <a:ea typeface="Baloo 2"/>
              <a:cs typeface="Baloo 2"/>
              <a:sym typeface="Baloo 2"/>
            </a:endParaRPr>
          </a:p>
        </p:txBody>
      </p:sp>
      <p:pic>
        <p:nvPicPr>
          <p:cNvPr id="535" name="Google Shape;535;p49"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6"/>
          <p:cNvSpPr txBox="1"/>
          <p:nvPr>
            <p:ph type="title"/>
          </p:nvPr>
        </p:nvSpPr>
        <p:spPr>
          <a:xfrm>
            <a:off x="514000" y="6069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Why Communication Matters </a:t>
            </a:r>
            <a:endParaRPr/>
          </a:p>
        </p:txBody>
      </p:sp>
      <p:sp>
        <p:nvSpPr>
          <p:cNvPr id="431" name="Google Shape;431;p36"/>
          <p:cNvSpPr txBox="1"/>
          <p:nvPr>
            <p:ph idx="4294967295" type="body"/>
          </p:nvPr>
        </p:nvSpPr>
        <p:spPr>
          <a:xfrm>
            <a:off x="338825" y="1567450"/>
            <a:ext cx="4367400" cy="299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Helps us carry the NA message clearly</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Builds trust, respect, and unity</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Reduces confusion and stress</a:t>
            </a:r>
            <a:endParaRPr>
              <a:latin typeface="Comfortaa"/>
              <a:ea typeface="Comfortaa"/>
              <a:cs typeface="Comfortaa"/>
              <a:sym typeface="Comfortaa"/>
            </a:endParaRPr>
          </a:p>
          <a:p>
            <a:pPr indent="0" lvl="0" marL="0" rtl="0" algn="l">
              <a:spcBef>
                <a:spcPts val="1200"/>
              </a:spcBef>
              <a:spcAft>
                <a:spcPts val="0"/>
              </a:spcAft>
              <a:buNone/>
            </a:pPr>
            <a:r>
              <a:t/>
            </a:r>
            <a:endParaRPr/>
          </a:p>
          <a:p>
            <a:pPr indent="0" lvl="0" marL="0" rtl="0" algn="ctr">
              <a:spcBef>
                <a:spcPts val="1200"/>
              </a:spcBef>
              <a:spcAft>
                <a:spcPts val="0"/>
              </a:spcAft>
              <a:buNone/>
            </a:pPr>
            <a:r>
              <a:rPr b="1" lang="sv" sz="2500">
                <a:latin typeface="Baloo 2"/>
                <a:ea typeface="Baloo 2"/>
                <a:cs typeface="Baloo 2"/>
                <a:sym typeface="Baloo 2"/>
              </a:rPr>
              <a:t>What’s one way service helped you learn to communicate better?</a:t>
            </a:r>
            <a:endParaRPr b="1" sz="2500">
              <a:latin typeface="Baloo 2"/>
              <a:ea typeface="Baloo 2"/>
              <a:cs typeface="Baloo 2"/>
              <a:sym typeface="Baloo 2"/>
            </a:endParaRPr>
          </a:p>
          <a:p>
            <a:pPr indent="0" lvl="0" marL="0" rtl="0" algn="ctr">
              <a:spcBef>
                <a:spcPts val="1200"/>
              </a:spcBef>
              <a:spcAft>
                <a:spcPts val="0"/>
              </a:spcAft>
              <a:buNone/>
            </a:pPr>
            <a:r>
              <a:t/>
            </a:r>
            <a:endParaRPr b="1" sz="1800">
              <a:solidFill>
                <a:schemeClr val="lt2"/>
              </a:solidFill>
            </a:endParaRPr>
          </a:p>
          <a:p>
            <a:pPr indent="0" lvl="0" marL="0" rtl="0" algn="ctr">
              <a:spcBef>
                <a:spcPts val="1200"/>
              </a:spcBef>
              <a:spcAft>
                <a:spcPts val="1200"/>
              </a:spcAft>
              <a:buNone/>
            </a:pPr>
            <a:r>
              <a:t/>
            </a:r>
            <a:endParaRPr b="1" sz="1800"/>
          </a:p>
        </p:txBody>
      </p:sp>
      <p:pic>
        <p:nvPicPr>
          <p:cNvPr id="432" name="Google Shape;432;p36" title="Namnlös design (20).png"/>
          <p:cNvPicPr preferRelativeResize="0"/>
          <p:nvPr/>
        </p:nvPicPr>
        <p:blipFill rotWithShape="1">
          <a:blip r:embed="rId3">
            <a:alphaModFix/>
          </a:blip>
          <a:srcRect b="0" l="47586" r="0" t="0"/>
          <a:stretch/>
        </p:blipFill>
        <p:spPr>
          <a:xfrm>
            <a:off x="4494500" y="968324"/>
            <a:ext cx="4175726" cy="4481425"/>
          </a:xfrm>
          <a:prstGeom prst="rect">
            <a:avLst/>
          </a:prstGeom>
          <a:noFill/>
          <a:ln>
            <a:noFill/>
          </a:ln>
        </p:spPr>
      </p:pic>
      <p:pic>
        <p:nvPicPr>
          <p:cNvPr id="433" name="Google Shape;433;p36" title="2.png"/>
          <p:cNvPicPr preferRelativeResize="0"/>
          <p:nvPr/>
        </p:nvPicPr>
        <p:blipFill>
          <a:blip r:embed="rId4">
            <a:alphaModFix/>
          </a:blip>
          <a:stretch>
            <a:fillRect/>
          </a:stretch>
        </p:blipFill>
        <p:spPr>
          <a:xfrm>
            <a:off x="8323425" y="141100"/>
            <a:ext cx="660075" cy="660075"/>
          </a:xfrm>
          <a:prstGeom prst="rect">
            <a:avLst/>
          </a:prstGeom>
          <a:noFill/>
          <a:ln>
            <a:noFill/>
          </a:ln>
        </p:spPr>
      </p:pic>
      <p:sp>
        <p:nvSpPr>
          <p:cNvPr id="434" name="Google Shape;434;p36"/>
          <p:cNvSpPr txBox="1"/>
          <p:nvPr/>
        </p:nvSpPr>
        <p:spPr>
          <a:xfrm>
            <a:off x="5881950" y="4035100"/>
            <a:ext cx="3000000" cy="908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1200"/>
              </a:spcAft>
              <a:buNone/>
            </a:pPr>
            <a:r>
              <a:rPr b="1" lang="sv" sz="1700">
                <a:latin typeface="Baloo 2"/>
                <a:ea typeface="Baloo 2"/>
                <a:cs typeface="Baloo 2"/>
                <a:sym typeface="Baloo 2"/>
              </a:rPr>
              <a:t>“</a:t>
            </a:r>
            <a:r>
              <a:rPr b="1" lang="sv" sz="1700">
                <a:latin typeface="Baloo 2"/>
                <a:ea typeface="Baloo 2"/>
                <a:cs typeface="Baloo 2"/>
                <a:sym typeface="Baloo 2"/>
              </a:rPr>
              <a:t>When we communicate honestly, we reach others” </a:t>
            </a:r>
            <a:r>
              <a:rPr b="1" lang="sv" sz="1300">
                <a:latin typeface="Baloo 2"/>
                <a:ea typeface="Baloo 2"/>
                <a:cs typeface="Baloo 2"/>
                <a:sym typeface="Baloo 2"/>
              </a:rPr>
              <a:t>Basic Text page 85</a:t>
            </a:r>
            <a:endParaRPr sz="900">
              <a:latin typeface="Baloo 2"/>
              <a:ea typeface="Baloo 2"/>
              <a:cs typeface="Baloo 2"/>
              <a:sym typeface="Baloo 2"/>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7"/>
          <p:cNvSpPr txBox="1"/>
          <p:nvPr>
            <p:ph type="title"/>
          </p:nvPr>
        </p:nvSpPr>
        <p:spPr>
          <a:xfrm>
            <a:off x="713275" y="445025"/>
            <a:ext cx="7717500" cy="11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3100"/>
              <a:t>The Spiritual Principles Behind Communication</a:t>
            </a:r>
            <a:endParaRPr sz="3100"/>
          </a:p>
        </p:txBody>
      </p:sp>
      <p:sp>
        <p:nvSpPr>
          <p:cNvPr id="440" name="Google Shape;440;p37"/>
          <p:cNvSpPr txBox="1"/>
          <p:nvPr>
            <p:ph idx="1" type="body"/>
          </p:nvPr>
        </p:nvSpPr>
        <p:spPr>
          <a:xfrm>
            <a:off x="713275" y="1775375"/>
            <a:ext cx="4944900" cy="27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latin typeface="Comfortaa"/>
                <a:ea typeface="Comfortaa"/>
                <a:cs typeface="Comfortaa"/>
                <a:sym typeface="Comfortaa"/>
              </a:rPr>
              <a:t>Honesty, openness, humility, love and respect</a:t>
            </a:r>
            <a:endParaRPr b="1">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a:latin typeface="Comfortaa"/>
              <a:ea typeface="Comfortaa"/>
              <a:cs typeface="Comfortaa"/>
              <a:sym typeface="Comfortaa"/>
            </a:endParaRPr>
          </a:p>
          <a:p>
            <a:pPr indent="-317500" lvl="0" marL="457200" rtl="0" algn="l">
              <a:spcBef>
                <a:spcPts val="0"/>
              </a:spcBef>
              <a:spcAft>
                <a:spcPts val="0"/>
              </a:spcAft>
              <a:buSzPts val="1400"/>
              <a:buChar char="●"/>
            </a:pPr>
            <a:r>
              <a:rPr b="1" lang="sv">
                <a:latin typeface="Comfortaa"/>
                <a:ea typeface="Comfortaa"/>
                <a:cs typeface="Comfortaa"/>
                <a:sym typeface="Comfortaa"/>
              </a:rPr>
              <a:t>The Concepts </a:t>
            </a:r>
            <a:r>
              <a:rPr lang="sv">
                <a:latin typeface="Comfortaa"/>
                <a:ea typeface="Comfortaa"/>
                <a:cs typeface="Comfortaa"/>
                <a:sym typeface="Comfortaa"/>
              </a:rPr>
              <a:t>talk about how trusted servants need to give clear and honest reports so everyone can understand what’s happening.</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Char char="●"/>
            </a:pPr>
            <a:r>
              <a:rPr b="1" lang="sv">
                <a:latin typeface="Comfortaa"/>
                <a:ea typeface="Comfortaa"/>
                <a:cs typeface="Comfortaa"/>
                <a:sym typeface="Comfortaa"/>
              </a:rPr>
              <a:t>The Traditions </a:t>
            </a:r>
            <a:r>
              <a:rPr lang="sv">
                <a:latin typeface="Comfortaa"/>
                <a:ea typeface="Comfortaa"/>
                <a:cs typeface="Comfortaa"/>
                <a:sym typeface="Comfortaa"/>
              </a:rPr>
              <a:t>remind us to speak with love, stay anonymous (not focus on ego), and work together in unity.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441" name="Google Shape;441;p37" title="Namnlös design (22).png"/>
          <p:cNvPicPr preferRelativeResize="0"/>
          <p:nvPr/>
        </p:nvPicPr>
        <p:blipFill rotWithShape="1">
          <a:blip r:embed="rId3">
            <a:alphaModFix/>
          </a:blip>
          <a:srcRect b="0" l="55389" r="0" t="0"/>
          <a:stretch/>
        </p:blipFill>
        <p:spPr>
          <a:xfrm>
            <a:off x="5602300" y="1078200"/>
            <a:ext cx="3915874" cy="4937501"/>
          </a:xfrm>
          <a:prstGeom prst="rect">
            <a:avLst/>
          </a:prstGeom>
          <a:noFill/>
          <a:ln>
            <a:noFill/>
          </a:ln>
        </p:spPr>
      </p:pic>
      <p:pic>
        <p:nvPicPr>
          <p:cNvPr id="442" name="Google Shape;442;p37"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8"/>
          <p:cNvSpPr txBox="1"/>
          <p:nvPr>
            <p:ph type="title"/>
          </p:nvPr>
        </p:nvSpPr>
        <p:spPr>
          <a:xfrm>
            <a:off x="748400" y="839525"/>
            <a:ext cx="6562500" cy="200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What gets in the way of good communication in NA service?</a:t>
            </a:r>
            <a:endParaRPr/>
          </a:p>
        </p:txBody>
      </p:sp>
      <p:pic>
        <p:nvPicPr>
          <p:cNvPr id="448" name="Google Shape;448;p38" title="Namnlös design (21).png"/>
          <p:cNvPicPr preferRelativeResize="0"/>
          <p:nvPr/>
        </p:nvPicPr>
        <p:blipFill rotWithShape="1">
          <a:blip r:embed="rId3">
            <a:alphaModFix/>
          </a:blip>
          <a:srcRect b="2507" l="43076" r="747" t="50000"/>
          <a:stretch/>
        </p:blipFill>
        <p:spPr>
          <a:xfrm>
            <a:off x="3592511" y="2571750"/>
            <a:ext cx="5551488" cy="2639976"/>
          </a:xfrm>
          <a:prstGeom prst="rect">
            <a:avLst/>
          </a:prstGeom>
          <a:noFill/>
          <a:ln>
            <a:noFill/>
          </a:ln>
        </p:spPr>
      </p:pic>
      <p:pic>
        <p:nvPicPr>
          <p:cNvPr id="449" name="Google Shape;449;p38"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39" title="2.png"/>
          <p:cNvPicPr preferRelativeResize="0"/>
          <p:nvPr/>
        </p:nvPicPr>
        <p:blipFill>
          <a:blip r:embed="rId3">
            <a:alphaModFix/>
          </a:blip>
          <a:stretch>
            <a:fillRect/>
          </a:stretch>
        </p:blipFill>
        <p:spPr>
          <a:xfrm>
            <a:off x="8323425" y="141100"/>
            <a:ext cx="660075" cy="660075"/>
          </a:xfrm>
          <a:prstGeom prst="rect">
            <a:avLst/>
          </a:prstGeom>
          <a:noFill/>
          <a:ln>
            <a:noFill/>
          </a:ln>
        </p:spPr>
      </p:pic>
      <p:sp>
        <p:nvSpPr>
          <p:cNvPr id="455" name="Google Shape;455;p39"/>
          <p:cNvSpPr txBox="1"/>
          <p:nvPr>
            <p:ph idx="1" type="subTitle"/>
          </p:nvPr>
        </p:nvSpPr>
        <p:spPr>
          <a:xfrm>
            <a:off x="922500" y="1078650"/>
            <a:ext cx="5471100" cy="310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sv" sz="1700">
                <a:solidFill>
                  <a:schemeClr val="lt2"/>
                </a:solidFill>
                <a:latin typeface="Comfortaa"/>
                <a:ea typeface="Comfortaa"/>
                <a:cs typeface="Comfortaa"/>
                <a:sym typeface="Comfortaa"/>
              </a:rPr>
              <a:t>Poor Communication </a:t>
            </a:r>
            <a:r>
              <a:rPr b="1" lang="sv" sz="1700">
                <a:latin typeface="Comfortaa"/>
                <a:ea typeface="Comfortaa"/>
                <a:cs typeface="Comfortaa"/>
                <a:sym typeface="Comfortaa"/>
              </a:rPr>
              <a:t>→ Misunderstanding → Resentment → Disengagement → Service Breakdown</a:t>
            </a:r>
            <a:endParaRPr b="1" sz="1700">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t/>
            </a:r>
            <a:endParaRPr b="1" sz="1700">
              <a:latin typeface="Comfortaa"/>
              <a:ea typeface="Comfortaa"/>
              <a:cs typeface="Comfortaa"/>
              <a:sym typeface="Comfortaa"/>
            </a:endParaRPr>
          </a:p>
          <a:p>
            <a:pPr indent="0" lvl="0" marL="0" rtl="0" algn="l">
              <a:lnSpc>
                <a:spcPct val="150000"/>
              </a:lnSpc>
              <a:spcBef>
                <a:spcPts val="0"/>
              </a:spcBef>
              <a:spcAft>
                <a:spcPts val="0"/>
              </a:spcAft>
              <a:buNone/>
            </a:pPr>
            <a:r>
              <a:rPr b="1" lang="sv" sz="1700">
                <a:solidFill>
                  <a:schemeClr val="lt2"/>
                </a:solidFill>
                <a:latin typeface="Comfortaa"/>
                <a:ea typeface="Comfortaa"/>
                <a:cs typeface="Comfortaa"/>
                <a:sym typeface="Comfortaa"/>
              </a:rPr>
              <a:t>Clear, Loving Communication</a:t>
            </a:r>
            <a:r>
              <a:rPr b="1" lang="sv" sz="1700">
                <a:latin typeface="Comfortaa"/>
                <a:ea typeface="Comfortaa"/>
                <a:cs typeface="Comfortaa"/>
                <a:sym typeface="Comfortaa"/>
              </a:rPr>
              <a:t> → Understanding → Trust → Participation → Stronger Service</a:t>
            </a:r>
            <a:endParaRPr sz="2000">
              <a:latin typeface="Comfortaa"/>
              <a:ea typeface="Comfortaa"/>
              <a:cs typeface="Comfortaa"/>
              <a:sym typeface="Comfortaa"/>
            </a:endParaRPr>
          </a:p>
        </p:txBody>
      </p:sp>
      <p:sp>
        <p:nvSpPr>
          <p:cNvPr id="456" name="Google Shape;456;p39"/>
          <p:cNvSpPr txBox="1"/>
          <p:nvPr/>
        </p:nvSpPr>
        <p:spPr>
          <a:xfrm>
            <a:off x="922500" y="351550"/>
            <a:ext cx="5268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700">
                <a:solidFill>
                  <a:schemeClr val="dk1"/>
                </a:solidFill>
                <a:latin typeface="Baloo 2"/>
                <a:ea typeface="Baloo 2"/>
                <a:cs typeface="Baloo 2"/>
                <a:sym typeface="Baloo 2"/>
              </a:rPr>
              <a:t>Communication Breakdown Flow</a:t>
            </a:r>
            <a:endParaRPr b="1" sz="2400">
              <a:latin typeface="Baloo 2"/>
              <a:ea typeface="Baloo 2"/>
              <a:cs typeface="Baloo 2"/>
              <a:sym typeface="Baloo 2"/>
            </a:endParaRPr>
          </a:p>
        </p:txBody>
      </p:sp>
      <p:pic>
        <p:nvPicPr>
          <p:cNvPr id="457" name="Google Shape;457;p39" title="Namnlös design (9).png"/>
          <p:cNvPicPr preferRelativeResize="0"/>
          <p:nvPr/>
        </p:nvPicPr>
        <p:blipFill rotWithShape="1">
          <a:blip r:embed="rId4">
            <a:alphaModFix/>
          </a:blip>
          <a:srcRect b="0" l="60422" r="0" t="0"/>
          <a:stretch/>
        </p:blipFill>
        <p:spPr>
          <a:xfrm>
            <a:off x="5844475" y="801175"/>
            <a:ext cx="3299525" cy="4689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0"/>
          <p:cNvSpPr txBox="1"/>
          <p:nvPr>
            <p:ph type="title"/>
          </p:nvPr>
        </p:nvSpPr>
        <p:spPr>
          <a:xfrm>
            <a:off x="713275" y="445025"/>
            <a:ext cx="7717500" cy="12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Small group discussions:</a:t>
            </a:r>
            <a:endParaRPr/>
          </a:p>
          <a:p>
            <a:pPr indent="0" lvl="0" marL="0" rtl="0" algn="l">
              <a:spcBef>
                <a:spcPts val="0"/>
              </a:spcBef>
              <a:spcAft>
                <a:spcPts val="0"/>
              </a:spcAft>
              <a:buNone/>
            </a:pPr>
            <a:r>
              <a:rPr lang="sv"/>
              <a:t>NA Communication in Action</a:t>
            </a:r>
            <a:endParaRPr/>
          </a:p>
        </p:txBody>
      </p:sp>
      <p:sp>
        <p:nvSpPr>
          <p:cNvPr id="463" name="Google Shape;463;p40"/>
          <p:cNvSpPr txBox="1"/>
          <p:nvPr>
            <p:ph idx="4" type="subTitle"/>
          </p:nvPr>
        </p:nvSpPr>
        <p:spPr>
          <a:xfrm>
            <a:off x="855625" y="1805925"/>
            <a:ext cx="4615800" cy="282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Break into small groups</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Choose one scenario</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Discuss the communication breakdowns and questions</a:t>
            </a:r>
            <a:br>
              <a:rPr lang="sv">
                <a:latin typeface="Comfortaa"/>
                <a:ea typeface="Comfortaa"/>
                <a:cs typeface="Comfortaa"/>
                <a:sym typeface="Comfortaa"/>
              </a:rPr>
            </a:b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sv">
                <a:latin typeface="Comfortaa"/>
                <a:ea typeface="Comfortaa"/>
                <a:cs typeface="Comfortaa"/>
                <a:sym typeface="Comfortaa"/>
              </a:rPr>
              <a:t>Share possible solutions using NA principles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sv" sz="3600">
                <a:latin typeface="Baloo 2"/>
                <a:ea typeface="Baloo 2"/>
                <a:cs typeface="Baloo 2"/>
                <a:sym typeface="Baloo 2"/>
              </a:rPr>
              <a:t>30  minutes</a:t>
            </a:r>
            <a:endParaRPr/>
          </a:p>
          <a:p>
            <a:pPr indent="0" lvl="0" marL="0" rtl="0" algn="ctr">
              <a:spcBef>
                <a:spcPts val="0"/>
              </a:spcBef>
              <a:spcAft>
                <a:spcPts val="0"/>
              </a:spcAft>
              <a:buNone/>
            </a:pPr>
            <a:r>
              <a:t/>
            </a:r>
            <a:endParaRPr/>
          </a:p>
        </p:txBody>
      </p:sp>
      <p:pic>
        <p:nvPicPr>
          <p:cNvPr id="464" name="Google Shape;464;p40" title="Namnlös design (23).png"/>
          <p:cNvPicPr preferRelativeResize="0"/>
          <p:nvPr/>
        </p:nvPicPr>
        <p:blipFill rotWithShape="1">
          <a:blip r:embed="rId3">
            <a:alphaModFix/>
          </a:blip>
          <a:srcRect b="0" l="51368" r="0" t="0"/>
          <a:stretch/>
        </p:blipFill>
        <p:spPr>
          <a:xfrm>
            <a:off x="5522100" y="890700"/>
            <a:ext cx="3854899" cy="4458899"/>
          </a:xfrm>
          <a:prstGeom prst="rect">
            <a:avLst/>
          </a:prstGeom>
          <a:noFill/>
          <a:ln>
            <a:noFill/>
          </a:ln>
        </p:spPr>
      </p:pic>
      <p:pic>
        <p:nvPicPr>
          <p:cNvPr id="465" name="Google Shape;465;p40"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41" title="Namnlös design (24).png"/>
          <p:cNvPicPr preferRelativeResize="0"/>
          <p:nvPr/>
        </p:nvPicPr>
        <p:blipFill>
          <a:blip r:embed="rId3">
            <a:alphaModFix/>
          </a:blip>
          <a:stretch>
            <a:fillRect/>
          </a:stretch>
        </p:blipFill>
        <p:spPr>
          <a:xfrm>
            <a:off x="1389900" y="1614875"/>
            <a:ext cx="7890326" cy="4438325"/>
          </a:xfrm>
          <a:prstGeom prst="rect">
            <a:avLst/>
          </a:prstGeom>
          <a:noFill/>
          <a:ln>
            <a:noFill/>
          </a:ln>
        </p:spPr>
      </p:pic>
      <p:sp>
        <p:nvSpPr>
          <p:cNvPr id="471" name="Google Shape;471;p41"/>
          <p:cNvSpPr txBox="1"/>
          <p:nvPr>
            <p:ph type="title"/>
          </p:nvPr>
        </p:nvSpPr>
        <p:spPr>
          <a:xfrm>
            <a:off x="578850" y="989925"/>
            <a:ext cx="7717500" cy="22314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sv" sz="2700"/>
              <a:t>Let’s Share Back</a:t>
            </a:r>
            <a:endParaRPr sz="2700"/>
          </a:p>
          <a:p>
            <a:pPr indent="0" lvl="0" marL="0" rtl="0" algn="l">
              <a:lnSpc>
                <a:spcPct val="115000"/>
              </a:lnSpc>
              <a:spcBef>
                <a:spcPts val="1800"/>
              </a:spcBef>
              <a:spcAft>
                <a:spcPts val="0"/>
              </a:spcAft>
              <a:buNone/>
            </a:pPr>
            <a:r>
              <a:rPr lang="sv" sz="2800"/>
              <a:t>What Stood Out to You? Share the highlights from your discussions. </a:t>
            </a:r>
            <a:endParaRPr b="0" sz="1800">
              <a:latin typeface="Comfortaa"/>
              <a:ea typeface="Comfortaa"/>
              <a:cs typeface="Comfortaa"/>
              <a:sym typeface="Comfortaa"/>
            </a:endParaRPr>
          </a:p>
          <a:p>
            <a:pPr indent="0" lvl="0" marL="0" rtl="0" algn="l">
              <a:lnSpc>
                <a:spcPct val="115000"/>
              </a:lnSpc>
              <a:spcBef>
                <a:spcPts val="1200"/>
              </a:spcBef>
              <a:spcAft>
                <a:spcPts val="1200"/>
              </a:spcAft>
              <a:buNone/>
            </a:pPr>
            <a:r>
              <a:t/>
            </a:r>
            <a:endParaRPr sz="1600"/>
          </a:p>
        </p:txBody>
      </p:sp>
      <p:pic>
        <p:nvPicPr>
          <p:cNvPr id="472" name="Google Shape;472;p41" title="2.png"/>
          <p:cNvPicPr preferRelativeResize="0"/>
          <p:nvPr/>
        </p:nvPicPr>
        <p:blipFill>
          <a:blip r:embed="rId4">
            <a:alphaModFix/>
          </a:blip>
          <a:stretch>
            <a:fillRect/>
          </a:stretch>
        </p:blipFill>
        <p:spPr>
          <a:xfrm>
            <a:off x="8323425" y="141100"/>
            <a:ext cx="660075" cy="660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2"/>
          <p:cNvSpPr txBox="1"/>
          <p:nvPr>
            <p:ph type="title"/>
          </p:nvPr>
        </p:nvSpPr>
        <p:spPr>
          <a:xfrm>
            <a:off x="729750" y="623975"/>
            <a:ext cx="5519100" cy="78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sz="2400"/>
              <a:t>Scenario 1: Too Much, Too Little – Finding the Right Balance</a:t>
            </a:r>
            <a:endParaRPr sz="2300"/>
          </a:p>
        </p:txBody>
      </p:sp>
      <p:sp>
        <p:nvSpPr>
          <p:cNvPr id="478" name="Google Shape;478;p42"/>
          <p:cNvSpPr txBox="1"/>
          <p:nvPr>
            <p:ph idx="1" type="body"/>
          </p:nvPr>
        </p:nvSpPr>
        <p:spPr>
          <a:xfrm>
            <a:off x="809275" y="1405775"/>
            <a:ext cx="7765200" cy="421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sv" sz="1150">
                <a:latin typeface="Comfortaa"/>
                <a:ea typeface="Comfortaa"/>
                <a:cs typeface="Comfortaa"/>
                <a:sym typeface="Comfortaa"/>
              </a:rPr>
              <a:t>Situation:</a:t>
            </a:r>
            <a:br>
              <a:rPr b="1" lang="sv" sz="1150">
                <a:latin typeface="Comfortaa"/>
                <a:ea typeface="Comfortaa"/>
                <a:cs typeface="Comfortaa"/>
                <a:sym typeface="Comfortaa"/>
              </a:rPr>
            </a:br>
            <a:r>
              <a:rPr lang="sv" sz="1150">
                <a:latin typeface="Comfortaa"/>
                <a:ea typeface="Comfortaa"/>
                <a:cs typeface="Comfortaa"/>
                <a:sym typeface="Comfortaa"/>
              </a:rPr>
              <a:t>A Regional Delegate is preparing a report for the upcoming Regional meeting. A lot has happened — workshops, decisions, and updates from EDM and NA World Services. They want to be open and transparent, but the report is getting very long. They also know the message won’t stop at the region. It needs to make sense to RCMs, then to GSRs — who will carry it back to their groups, and eventually to members. If the message is too detailed or hard to follow, key points may get lost along the way.</a:t>
            </a:r>
            <a:endParaRPr sz="1150">
              <a:latin typeface="Comfortaa"/>
              <a:ea typeface="Comfortaa"/>
              <a:cs typeface="Comfortaa"/>
              <a:sym typeface="Comfortaa"/>
            </a:endParaRPr>
          </a:p>
          <a:p>
            <a:pPr indent="0" lvl="0" marL="0" rtl="0" algn="l">
              <a:lnSpc>
                <a:spcPct val="115000"/>
              </a:lnSpc>
              <a:spcBef>
                <a:spcPts val="1200"/>
              </a:spcBef>
              <a:spcAft>
                <a:spcPts val="0"/>
              </a:spcAft>
              <a:buNone/>
            </a:pPr>
            <a:r>
              <a:rPr b="1" lang="sv" sz="1150">
                <a:latin typeface="Comfortaa"/>
                <a:ea typeface="Comfortaa"/>
                <a:cs typeface="Comfortaa"/>
                <a:sym typeface="Comfortaa"/>
              </a:rPr>
              <a:t>Discussion Questions:</a:t>
            </a:r>
            <a:endParaRPr b="1" sz="1150">
              <a:latin typeface="Comfortaa"/>
              <a:ea typeface="Comfortaa"/>
              <a:cs typeface="Comfortaa"/>
              <a:sym typeface="Comfortaa"/>
            </a:endParaRPr>
          </a:p>
          <a:p>
            <a:pPr indent="-301625" lvl="0" marL="457200" rtl="0" algn="l">
              <a:lnSpc>
                <a:spcPct val="115000"/>
              </a:lnSpc>
              <a:spcBef>
                <a:spcPts val="1200"/>
              </a:spcBef>
              <a:spcAft>
                <a:spcPts val="0"/>
              </a:spcAft>
              <a:buSzPts val="1150"/>
              <a:buFont typeface="Comfortaa"/>
              <a:buChar char="●"/>
            </a:pPr>
            <a:r>
              <a:rPr b="1" lang="sv" sz="1150">
                <a:latin typeface="Comfortaa"/>
                <a:ea typeface="Comfortaa"/>
                <a:cs typeface="Comfortaa"/>
                <a:sym typeface="Comfortaa"/>
              </a:rPr>
              <a:t>How can we prioritize the most important information so the message stays clear and useful at every level, from Region up to individual members?</a:t>
            </a:r>
            <a:br>
              <a:rPr b="1" lang="sv" sz="1150">
                <a:latin typeface="Comfortaa"/>
                <a:ea typeface="Comfortaa"/>
                <a:cs typeface="Comfortaa"/>
                <a:sym typeface="Comfortaa"/>
              </a:rPr>
            </a:br>
            <a:endParaRPr b="1" sz="1150">
              <a:latin typeface="Comfortaa"/>
              <a:ea typeface="Comfortaa"/>
              <a:cs typeface="Comfortaa"/>
              <a:sym typeface="Comfortaa"/>
            </a:endParaRPr>
          </a:p>
          <a:p>
            <a:pPr indent="-301625" lvl="0" marL="457200" rtl="0" algn="l">
              <a:lnSpc>
                <a:spcPct val="115000"/>
              </a:lnSpc>
              <a:spcBef>
                <a:spcPts val="0"/>
              </a:spcBef>
              <a:spcAft>
                <a:spcPts val="0"/>
              </a:spcAft>
              <a:buSzPts val="1150"/>
              <a:buFont typeface="Comfortaa"/>
              <a:buChar char="●"/>
            </a:pPr>
            <a:r>
              <a:rPr b="1" lang="sv" sz="1150">
                <a:latin typeface="Comfortaa"/>
                <a:ea typeface="Comfortaa"/>
                <a:cs typeface="Comfortaa"/>
                <a:sym typeface="Comfortaa"/>
              </a:rPr>
              <a:t>People take in information in different ways, some prefer short texts, others listen better in meetings, some need visuals. How can we adapt our communication to reach more people?</a:t>
            </a:r>
            <a:br>
              <a:rPr b="1" lang="sv" sz="1150">
                <a:latin typeface="Comfortaa"/>
                <a:ea typeface="Comfortaa"/>
                <a:cs typeface="Comfortaa"/>
                <a:sym typeface="Comfortaa"/>
              </a:rPr>
            </a:br>
            <a:endParaRPr b="1" sz="1150">
              <a:latin typeface="Comfortaa"/>
              <a:ea typeface="Comfortaa"/>
              <a:cs typeface="Comfortaa"/>
              <a:sym typeface="Comfortaa"/>
            </a:endParaRPr>
          </a:p>
          <a:p>
            <a:pPr indent="-301625" lvl="0" marL="457200" rtl="0" algn="l">
              <a:lnSpc>
                <a:spcPct val="115000"/>
              </a:lnSpc>
              <a:spcBef>
                <a:spcPts val="0"/>
              </a:spcBef>
              <a:spcAft>
                <a:spcPts val="0"/>
              </a:spcAft>
              <a:buSzPts val="1150"/>
              <a:buFont typeface="Comfortaa"/>
              <a:buChar char="●"/>
            </a:pPr>
            <a:r>
              <a:rPr b="1" lang="sv" sz="1150">
                <a:latin typeface="Comfortaa"/>
                <a:ea typeface="Comfortaa"/>
                <a:cs typeface="Comfortaa"/>
                <a:sym typeface="Comfortaa"/>
              </a:rPr>
              <a:t>What helps </a:t>
            </a:r>
            <a:r>
              <a:rPr b="1" i="1" lang="sv" sz="1150">
                <a:latin typeface="Comfortaa"/>
                <a:ea typeface="Comfortaa"/>
                <a:cs typeface="Comfortaa"/>
                <a:sym typeface="Comfortaa"/>
              </a:rPr>
              <a:t>you</a:t>
            </a:r>
            <a:r>
              <a:rPr b="1" lang="sv" sz="1150">
                <a:latin typeface="Comfortaa"/>
                <a:ea typeface="Comfortaa"/>
                <a:cs typeface="Comfortaa"/>
                <a:sym typeface="Comfortaa"/>
              </a:rPr>
              <a:t> stay engaged and remember important updates in service? </a:t>
            </a:r>
            <a:endParaRPr b="1" sz="1150">
              <a:latin typeface="Comfortaa"/>
              <a:ea typeface="Comfortaa"/>
              <a:cs typeface="Comfortaa"/>
              <a:sym typeface="Comfortaa"/>
            </a:endParaRPr>
          </a:p>
          <a:p>
            <a:pPr indent="0" lvl="0" marL="457200" rtl="0" algn="l">
              <a:lnSpc>
                <a:spcPct val="115000"/>
              </a:lnSpc>
              <a:spcBef>
                <a:spcPts val="1200"/>
              </a:spcBef>
              <a:spcAft>
                <a:spcPts val="0"/>
              </a:spcAft>
              <a:buNone/>
            </a:pPr>
            <a:r>
              <a:t/>
            </a:r>
            <a:endParaRPr b="1" sz="1100">
              <a:latin typeface="Comfortaa"/>
              <a:ea typeface="Comfortaa"/>
              <a:cs typeface="Comfortaa"/>
              <a:sym typeface="Comfortaa"/>
            </a:endParaRPr>
          </a:p>
          <a:p>
            <a:pPr indent="0" lvl="0" marL="0" rtl="0" algn="l">
              <a:lnSpc>
                <a:spcPct val="115000"/>
              </a:lnSpc>
              <a:spcBef>
                <a:spcPts val="1200"/>
              </a:spcBef>
              <a:spcAft>
                <a:spcPts val="1200"/>
              </a:spcAft>
              <a:buNone/>
            </a:pPr>
            <a:r>
              <a:t/>
            </a:r>
            <a:endParaRPr sz="1100">
              <a:latin typeface="Comfortaa"/>
              <a:ea typeface="Comfortaa"/>
              <a:cs typeface="Comfortaa"/>
              <a:sym typeface="Comfortaa"/>
            </a:endParaRPr>
          </a:p>
        </p:txBody>
      </p:sp>
      <p:pic>
        <p:nvPicPr>
          <p:cNvPr id="479" name="Google Shape;479;p42" title="2.png"/>
          <p:cNvPicPr preferRelativeResize="0"/>
          <p:nvPr/>
        </p:nvPicPr>
        <p:blipFill>
          <a:blip r:embed="rId3">
            <a:alphaModFix/>
          </a:blip>
          <a:stretch>
            <a:fillRect/>
          </a:stretch>
        </p:blipFill>
        <p:spPr>
          <a:xfrm>
            <a:off x="8323425" y="141100"/>
            <a:ext cx="660075" cy="66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3"/>
          <p:cNvSpPr txBox="1"/>
          <p:nvPr>
            <p:ph type="title"/>
          </p:nvPr>
        </p:nvSpPr>
        <p:spPr>
          <a:xfrm>
            <a:off x="729750" y="623975"/>
            <a:ext cx="6324000" cy="5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sz="2400"/>
              <a:t>Scenario 2: </a:t>
            </a:r>
            <a:r>
              <a:rPr lang="sv" sz="2400"/>
              <a:t>From Confusion to Connection</a:t>
            </a:r>
            <a:endParaRPr sz="2400"/>
          </a:p>
        </p:txBody>
      </p:sp>
      <p:sp>
        <p:nvSpPr>
          <p:cNvPr id="485" name="Google Shape;485;p43"/>
          <p:cNvSpPr txBox="1"/>
          <p:nvPr>
            <p:ph idx="1" type="body"/>
          </p:nvPr>
        </p:nvSpPr>
        <p:spPr>
          <a:xfrm>
            <a:off x="821725" y="1405775"/>
            <a:ext cx="7765200" cy="421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sv" sz="1200">
                <a:latin typeface="Comfortaa"/>
                <a:ea typeface="Comfortaa"/>
                <a:cs typeface="Comfortaa"/>
                <a:sym typeface="Comfortaa"/>
              </a:rPr>
              <a:t>Situation: </a:t>
            </a:r>
            <a:endParaRPr b="1" sz="1200">
              <a:latin typeface="Comfortaa"/>
              <a:ea typeface="Comfortaa"/>
              <a:cs typeface="Comfortaa"/>
              <a:sym typeface="Comfortaa"/>
            </a:endParaRPr>
          </a:p>
          <a:p>
            <a:pPr indent="0" lvl="0" marL="0" rtl="0" algn="l">
              <a:lnSpc>
                <a:spcPct val="115000"/>
              </a:lnSpc>
              <a:spcBef>
                <a:spcPts val="1200"/>
              </a:spcBef>
              <a:spcAft>
                <a:spcPts val="0"/>
              </a:spcAft>
              <a:buNone/>
            </a:pPr>
            <a:r>
              <a:rPr lang="sv" sz="1200">
                <a:latin typeface="Comfortaa"/>
                <a:ea typeface="Comfortaa"/>
                <a:cs typeface="Comfortaa"/>
                <a:sym typeface="Comfortaa"/>
              </a:rPr>
              <a:t>It’s the newcomer’s first time at the Area meeting. Right away, the room feels like a foreign language — acronyms fly by, decisions are made in rapid-fire, and inside jokes bounce around the table. No one pauses to explain or check in. Feeling lost and out of place, the newcomer quietly slips out early… </a:t>
            </a:r>
            <a:r>
              <a:rPr lang="sv" sz="1200">
                <a:latin typeface="Comfortaa"/>
                <a:ea typeface="Comfortaa"/>
                <a:cs typeface="Comfortaa"/>
                <a:sym typeface="Comfortaa"/>
              </a:rPr>
              <a:t>and don’t return.</a:t>
            </a:r>
            <a:endParaRPr sz="1200">
              <a:latin typeface="Comfortaa"/>
              <a:ea typeface="Comfortaa"/>
              <a:cs typeface="Comfortaa"/>
              <a:sym typeface="Comfortaa"/>
            </a:endParaRPr>
          </a:p>
          <a:p>
            <a:pPr indent="0" lvl="0" marL="0" rtl="0" algn="l">
              <a:lnSpc>
                <a:spcPct val="115000"/>
              </a:lnSpc>
              <a:spcBef>
                <a:spcPts val="1200"/>
              </a:spcBef>
              <a:spcAft>
                <a:spcPts val="0"/>
              </a:spcAft>
              <a:buNone/>
            </a:pPr>
            <a:r>
              <a:rPr b="1" lang="sv" sz="1200">
                <a:latin typeface="Comfortaa"/>
                <a:ea typeface="Comfortaa"/>
                <a:cs typeface="Comfortaa"/>
                <a:sym typeface="Comfortaa"/>
              </a:rPr>
              <a:t>Discussion Questions:</a:t>
            </a:r>
            <a:endParaRPr b="1" sz="1200">
              <a:latin typeface="Comfortaa"/>
              <a:ea typeface="Comfortaa"/>
              <a:cs typeface="Comfortaa"/>
              <a:sym typeface="Comfortaa"/>
            </a:endParaRPr>
          </a:p>
          <a:p>
            <a:pPr indent="-298450" lvl="0" marL="457200" rtl="0" algn="l">
              <a:lnSpc>
                <a:spcPct val="115000"/>
              </a:lnSpc>
              <a:spcBef>
                <a:spcPts val="1200"/>
              </a:spcBef>
              <a:spcAft>
                <a:spcPts val="0"/>
              </a:spcAft>
              <a:buSzPts val="1100"/>
              <a:buFont typeface="Comfortaa"/>
              <a:buChar char="●"/>
            </a:pPr>
            <a:r>
              <a:rPr b="1" lang="sv" sz="1100">
                <a:latin typeface="Comfortaa"/>
                <a:ea typeface="Comfortaa"/>
                <a:cs typeface="Comfortaa"/>
                <a:sym typeface="Comfortaa"/>
              </a:rPr>
              <a:t>How can we actively address accessibility in all its forms — including language, pace, neurodiversity, culture, ability, and newcomer status — when we plan and hold our service meetings?</a:t>
            </a:r>
            <a:br>
              <a:rPr b="1" lang="sv" sz="1100">
                <a:latin typeface="Comfortaa"/>
                <a:ea typeface="Comfortaa"/>
                <a:cs typeface="Comfortaa"/>
                <a:sym typeface="Comfortaa"/>
              </a:rPr>
            </a:br>
            <a:endParaRPr b="1" sz="1100">
              <a:latin typeface="Comfortaa"/>
              <a:ea typeface="Comfortaa"/>
              <a:cs typeface="Comfortaa"/>
              <a:sym typeface="Comfortaa"/>
            </a:endParaRPr>
          </a:p>
          <a:p>
            <a:pPr indent="-298450" lvl="0" marL="457200" rtl="0" algn="l">
              <a:lnSpc>
                <a:spcPct val="115000"/>
              </a:lnSpc>
              <a:spcBef>
                <a:spcPts val="0"/>
              </a:spcBef>
              <a:spcAft>
                <a:spcPts val="0"/>
              </a:spcAft>
              <a:buSzPts val="1100"/>
              <a:buFont typeface="Comfortaa"/>
              <a:buChar char="●"/>
            </a:pPr>
            <a:r>
              <a:rPr b="1" lang="sv" sz="1100">
                <a:latin typeface="Comfortaa"/>
                <a:ea typeface="Comfortaa"/>
                <a:cs typeface="Comfortaa"/>
                <a:sym typeface="Comfortaa"/>
              </a:rPr>
              <a:t>What long-term practices or roles could we introduce to ensure accessibility is not a one-time fix, but a consistent part of how we communicate and include others?</a:t>
            </a:r>
            <a:br>
              <a:rPr b="1" lang="sv" sz="1100">
                <a:latin typeface="Comfortaa"/>
                <a:ea typeface="Comfortaa"/>
                <a:cs typeface="Comfortaa"/>
                <a:sym typeface="Comfortaa"/>
              </a:rPr>
            </a:br>
            <a:endParaRPr b="1" sz="1100">
              <a:latin typeface="Comfortaa"/>
              <a:ea typeface="Comfortaa"/>
              <a:cs typeface="Comfortaa"/>
              <a:sym typeface="Comfortaa"/>
            </a:endParaRPr>
          </a:p>
          <a:p>
            <a:pPr indent="-298450" lvl="0" marL="457200" rtl="0" algn="l">
              <a:lnSpc>
                <a:spcPct val="115000"/>
              </a:lnSpc>
              <a:spcBef>
                <a:spcPts val="0"/>
              </a:spcBef>
              <a:spcAft>
                <a:spcPts val="0"/>
              </a:spcAft>
              <a:buSzPts val="1100"/>
              <a:buFont typeface="Arial"/>
              <a:buChar char="●"/>
            </a:pPr>
            <a:r>
              <a:rPr b="1" lang="sv" sz="1100">
                <a:latin typeface="Comfortaa"/>
                <a:ea typeface="Comfortaa"/>
                <a:cs typeface="Comfortaa"/>
                <a:sym typeface="Comfortaa"/>
              </a:rPr>
              <a:t>How can mentorship transform someone’s experience from feeling lost to feeling empowered and included?</a:t>
            </a:r>
            <a:br>
              <a:rPr b="1" lang="sv" sz="1100">
                <a:latin typeface="Arial"/>
                <a:ea typeface="Arial"/>
                <a:cs typeface="Arial"/>
                <a:sym typeface="Arial"/>
              </a:rPr>
            </a:br>
            <a:endParaRPr b="1" sz="1200">
              <a:latin typeface="Comfortaa"/>
              <a:ea typeface="Comfortaa"/>
              <a:cs typeface="Comfortaa"/>
              <a:sym typeface="Comfortaa"/>
            </a:endParaRPr>
          </a:p>
          <a:p>
            <a:pPr indent="0" lvl="0" marL="457200" rtl="0" algn="l">
              <a:lnSpc>
                <a:spcPct val="115000"/>
              </a:lnSpc>
              <a:spcBef>
                <a:spcPts val="1200"/>
              </a:spcBef>
              <a:spcAft>
                <a:spcPts val="1000"/>
              </a:spcAft>
              <a:buNone/>
            </a:pPr>
            <a:r>
              <a:t/>
            </a:r>
            <a:endParaRPr b="1" sz="1100">
              <a:latin typeface="Comfortaa"/>
              <a:ea typeface="Comfortaa"/>
              <a:cs typeface="Comfortaa"/>
              <a:sym typeface="Comfortaa"/>
            </a:endParaRPr>
          </a:p>
        </p:txBody>
      </p:sp>
      <p:pic>
        <p:nvPicPr>
          <p:cNvPr id="486" name="Google Shape;486;p43" title="2.png"/>
          <p:cNvPicPr preferRelativeResize="0"/>
          <p:nvPr/>
        </p:nvPicPr>
        <p:blipFill>
          <a:blip r:embed="rId3">
            <a:alphaModFix/>
          </a:blip>
          <a:stretch>
            <a:fillRect/>
          </a:stretch>
        </p:blipFill>
        <p:spPr>
          <a:xfrm>
            <a:off x="8323425" y="141100"/>
            <a:ext cx="660075" cy="6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keting Mix Waves Style by Slidesgo">
  <a:themeElements>
    <a:clrScheme name="Simple Light">
      <a:dk1>
        <a:srgbClr val="000000"/>
      </a:dk1>
      <a:lt1>
        <a:srgbClr val="EDF7E5"/>
      </a:lt1>
      <a:dk2>
        <a:srgbClr val="E0F1C9"/>
      </a:dk2>
      <a:lt2>
        <a:srgbClr val="6701FF"/>
      </a:lt2>
      <a:accent1>
        <a:srgbClr val="FE3A02"/>
      </a:accent1>
      <a:accent2>
        <a:srgbClr val="FFC618"/>
      </a:accent2>
      <a:accent3>
        <a:srgbClr val="35D1D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