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Alfa Slab One"/>
      <p:regular r:id="rId21"/>
    </p:embeddedFont>
    <p:embeddedFont>
      <p:font typeface="Comfortaa"/>
      <p:regular r:id="rId22"/>
      <p:bold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8PTaEJ1URJjc2pG3Cf4a0s3D3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mfortaa-regular.fntdata"/><Relationship Id="rId21" Type="http://schemas.openxmlformats.org/officeDocument/2006/relationships/font" Target="fonts/AlfaSlabOne-regular.fntdata"/><Relationship Id="rId24" Type="http://schemas.openxmlformats.org/officeDocument/2006/relationships/font" Target="fonts/CenturyGothic-regular.fntdata"/><Relationship Id="rId23"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e26db9f49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PETRA Welcome! Introduction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5" name="Google Shape;25;g2e26db9f49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SAM:</a:t>
            </a:r>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Is there anyone here who has experience coming into NA on medication to treat addiction and now living drug free? Would you be willing to share a few thoughts on your experience – 5 minutes or less? [Facilitators may want to identify someone who can share their experience before beginning the workshop] </a:t>
            </a:r>
            <a:endParaRPr>
              <a:solidFill>
                <a:schemeClr val="dk1"/>
              </a:solidFill>
            </a:endParaRPr>
          </a:p>
          <a:p>
            <a:pPr indent="0" lvl="0" marL="0" rtl="0" algn="l">
              <a:lnSpc>
                <a:spcPct val="115000"/>
              </a:lnSpc>
              <a:spcBef>
                <a:spcPts val="0"/>
              </a:spcBef>
              <a:spcAft>
                <a:spcPts val="0"/>
              </a:spcAft>
              <a:buNone/>
            </a:pPr>
            <a:r>
              <a:rPr lang="en-US">
                <a:solidFill>
                  <a:schemeClr val="dk1"/>
                </a:solidFill>
              </a:rPr>
              <a:t>(If not, we can read the story “The Only Requirement” pp 184-187 in the Basic Text)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Thank you so much for your share. </a:t>
            </a:r>
            <a:r>
              <a:rPr b="1" lang="en-US">
                <a:solidFill>
                  <a:schemeClr val="dk1"/>
                </a:solidFill>
              </a:rPr>
              <a:t>As we move into discussion, we want to remember the many stories like {name}; we are talking about real people struggling to get clean.</a:t>
            </a:r>
            <a:endParaRPr b="1">
              <a:solidFill>
                <a:schemeClr val="dk1"/>
              </a:solidFill>
            </a:endParaRPr>
          </a:p>
          <a:p>
            <a:pPr indent="0" lvl="0" marL="0" rtl="0" algn="l">
              <a:spcBef>
                <a:spcPts val="0"/>
              </a:spcBef>
              <a:spcAft>
                <a:spcPts val="0"/>
              </a:spcAft>
              <a:buNone/>
            </a:pPr>
            <a:r>
              <a:t/>
            </a:r>
            <a:endParaRPr/>
          </a:p>
        </p:txBody>
      </p:sp>
      <p:sp>
        <p:nvSpPr>
          <p:cNvPr id="96" name="Google Shape;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da1c8b68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As we move into small groups, we are going to talk about……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Each group should select a facilitator who can ensure that everyone gets a chance to share. </a:t>
            </a:r>
            <a:endParaRPr/>
          </a:p>
        </p:txBody>
      </p:sp>
      <p:sp>
        <p:nvSpPr>
          <p:cNvPr id="103" name="Google Shape;103;g2eda1c8b685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da1c8b68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eda1c8b68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da1c8b68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eda1c8b685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eda1c8b68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eda1c8b685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Ask facilitator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da1c8b68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eda1c8b685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2e26db9f49b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2e26db9f49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ALON: We´re here for the addict that isnt born yet, our vision…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Member reads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It is important to remember our primary purpose so that addicts who come to their first meeting can relate and identify with others at the meeting.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Goal and purpose of this workshop: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To consider how to carry our message of hope and freedom in a changing environment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To begin thinking about how people come to identify as members and what helps them stay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To help people “take root” and establish themselves as members of NA.</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Member reads</a:t>
            </a:r>
            <a:endParaRPr/>
          </a:p>
          <a:p>
            <a:pPr indent="0" lvl="0" marL="0" rtl="0" algn="l">
              <a:spcBef>
                <a:spcPts val="0"/>
              </a:spcBef>
              <a:spcAft>
                <a:spcPts val="0"/>
              </a:spcAft>
              <a:buNone/>
            </a:pPr>
            <a:r>
              <a:t/>
            </a:r>
            <a:endParaRPr/>
          </a:p>
        </p:txBody>
      </p:sp>
      <p:sp>
        <p:nvSpPr>
          <p:cNvPr id="40" name="Google Shape;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e25f0a3d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Member reads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SAM: Share a couple of words</a:t>
            </a:r>
            <a:endParaRPr/>
          </a:p>
        </p:txBody>
      </p:sp>
      <p:sp>
        <p:nvSpPr>
          <p:cNvPr id="47" name="Google Shape;47;g2e25f0a3d1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e26db9f49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Member reads</a:t>
            </a:r>
            <a:endParaRPr/>
          </a:p>
          <a:p>
            <a:pPr indent="0" lvl="0" marL="0" rtl="0" algn="l">
              <a:spcBef>
                <a:spcPts val="0"/>
              </a:spcBef>
              <a:spcAft>
                <a:spcPts val="0"/>
              </a:spcAft>
              <a:buNone/>
            </a:pPr>
            <a:r>
              <a:t/>
            </a:r>
            <a:endParaRPr/>
          </a:p>
        </p:txBody>
      </p:sp>
      <p:sp>
        <p:nvSpPr>
          <p:cNvPr id="55" name="Google Shape;55;g2e26db9f49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PETRA:</a:t>
            </a:r>
            <a:endParaRPr/>
          </a:p>
          <a:p>
            <a:pPr indent="0" lvl="0" marL="0" rtl="0" algn="l">
              <a:lnSpc>
                <a:spcPct val="115000"/>
              </a:lnSpc>
              <a:spcBef>
                <a:spcPts val="0"/>
              </a:spcBef>
              <a:spcAft>
                <a:spcPts val="0"/>
              </a:spcAft>
              <a:buNone/>
            </a:pPr>
            <a:r>
              <a:rPr lang="en-US">
                <a:solidFill>
                  <a:schemeClr val="dk1"/>
                </a:solidFill>
              </a:rPr>
              <a:t>We’ve been having conversations around drug replacement therapy or medication assisted treatment (DRT/MAT) for decades. It’s written about the issues in In Times of Illness, NA Groups and Medication, and the PR pamphlet NA Persons Receiving Medication Assisted Treatment. </a:t>
            </a:r>
            <a:endParaRPr>
              <a:solidFill>
                <a:schemeClr val="dk1"/>
              </a:solidFill>
            </a:endParaRPr>
          </a:p>
          <a:p>
            <a:pPr indent="0" lvl="0" marL="0" rtl="0" algn="l">
              <a:lnSpc>
                <a:spcPct val="115000"/>
              </a:lnSpc>
              <a:spcBef>
                <a:spcPts val="0"/>
              </a:spcBef>
              <a:spcAft>
                <a:spcPts val="0"/>
              </a:spcAft>
              <a:buNone/>
            </a:pPr>
            <a:r>
              <a:rPr lang="en-US">
                <a:solidFill>
                  <a:schemeClr val="dk1"/>
                </a:solidFill>
              </a:rPr>
              <a:t>The Fellowship has been surveyed on what to say in a piece of recovery literature about the topic, and that survey made it clear that we don't have a unified Fellowship position on this issue. </a:t>
            </a:r>
            <a:endParaRPr>
              <a:solidFill>
                <a:schemeClr val="dk1"/>
              </a:solidFill>
            </a:endParaRPr>
          </a:p>
          <a:p>
            <a:pPr indent="0" lvl="0" marL="0" rtl="0" algn="l">
              <a:lnSpc>
                <a:spcPct val="115000"/>
              </a:lnSpc>
              <a:spcBef>
                <a:spcPts val="0"/>
              </a:spcBef>
              <a:spcAft>
                <a:spcPts val="0"/>
              </a:spcAft>
              <a:buNone/>
            </a:pPr>
            <a:r>
              <a:rPr lang="en-US">
                <a:solidFill>
                  <a:schemeClr val="dk1"/>
                </a:solidFill>
              </a:rPr>
              <a:t>Three previous Issue Discussion Topics have been at least partially devoted to the topic. Many groups still struggle with how to respond to addicts who arrive at our doors on medication assisted treatment. And so the discussion continues.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63" name="Google Shape;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PETRA</a:t>
            </a:r>
            <a:endParaRPr baseline="30000"/>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It’s important that we have these conversations because: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It’s not going away.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Medication is part of treatment in and out of corrections, more and more of the time. </a:t>
            </a:r>
            <a:endParaRPr>
              <a:solidFill>
                <a:schemeClr val="dk1"/>
              </a:solidFill>
            </a:endParaRPr>
          </a:p>
          <a:p>
            <a:pPr indent="0" lvl="0" marL="0" rtl="0" algn="l">
              <a:lnSpc>
                <a:spcPct val="115000"/>
              </a:lnSpc>
              <a:spcBef>
                <a:spcPts val="0"/>
              </a:spcBef>
              <a:spcAft>
                <a:spcPts val="0"/>
              </a:spcAft>
              <a:buNone/>
            </a:pPr>
            <a:r>
              <a:rPr lang="en-US">
                <a:solidFill>
                  <a:schemeClr val="dk1"/>
                </a:solidFill>
              </a:rPr>
              <a:t>• </a:t>
            </a:r>
            <a:r>
              <a:rPr lang="en-US"/>
              <a:t>Many people who come to the DRT/MAT program are sent here because they have to, and they might also have to take medicine as part of their agreement. </a:t>
            </a:r>
            <a:endParaRPr/>
          </a:p>
          <a:p>
            <a:pPr indent="0" lvl="0" marL="0" rtl="0" algn="l">
              <a:lnSpc>
                <a:spcPct val="115000"/>
              </a:lnSpc>
              <a:spcBef>
                <a:spcPts val="0"/>
              </a:spcBef>
              <a:spcAft>
                <a:spcPts val="0"/>
              </a:spcAft>
              <a:buNone/>
            </a:pPr>
            <a:r>
              <a:rPr lang="en-US">
                <a:solidFill>
                  <a:schemeClr val="dk1"/>
                </a:solidFill>
              </a:rPr>
              <a:t>• Whatever our individual feelings are about this subject, we exist in a larger world and its approach to addiction has changed. We need to consider how we carry the message in the world we live in, not the world we might wish for.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And professionals choose not to refer addicts on DRT/MAT to NA.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aseline="30000"/>
          </a:p>
        </p:txBody>
      </p:sp>
      <p:sp>
        <p:nvSpPr>
          <p:cNvPr id="69" name="Google Shape;6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LENA:</a:t>
            </a:r>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How do we build a common bond when almost every door to NA has medication built into its frame? For many people outside NA, the lie is not dead: there is a prevailing belief that the only hope for the addict is long term treatment with medication. As an organization we don’t endorse or oppose other approaches to recovery – even when it’s tempting. That means we set aside any feelings we may have about the treatment industry when welcoming the newcomer. This workshop isn’t about focusing on entities outside of NA; it’s about actively encouraging a dialogue about how we can further our primary purpose. It is our job to make sure that recovery is available to anyone who wants it, and that it is attractive to those who need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reality is NA’s reputation affects our ability to carry the message. Most of our members first find NA through treatment or drug courts. If professionals are unwilling to refer people to NA, some addicts may never find us. No matter how people find NA, what makes them stay seems clear. Our most recent membership survey said that 82% stayed in NA because of identification with other members, and 68% said their first meeting was important or very important. This session is about building on those strengths and helping people to find a sense of belonging and take root in NA.</a:t>
            </a:r>
            <a:endParaRPr/>
          </a:p>
        </p:txBody>
      </p:sp>
      <p:sp>
        <p:nvSpPr>
          <p:cNvPr id="77" name="Google Shape;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ALON:</a:t>
            </a:r>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Where we have consensus as a Fellowship: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Our message is hope and the promise of freedom. We are a program of complete abstinence.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It doesn’t matter what or how much you used.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What we care about is what you want to do about your problem and how we can help. • The only requirement for membership is a desire to stop using.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We want people to be able to choose NA membership no matter how they get here.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We want NA to be a safe place to recover. </a:t>
            </a:r>
            <a:endParaRPr>
              <a:solidFill>
                <a:schemeClr val="dk1"/>
              </a:solidFill>
            </a:endParaRPr>
          </a:p>
          <a:p>
            <a:pPr indent="0" lvl="0" marL="0" rtl="0" algn="l">
              <a:spcBef>
                <a:spcPts val="0"/>
              </a:spcBef>
              <a:spcAft>
                <a:spcPts val="0"/>
              </a:spcAft>
              <a:buNone/>
            </a:pPr>
            <a:r>
              <a:t/>
            </a:r>
            <a:endParaRPr/>
          </a:p>
        </p:txBody>
      </p:sp>
      <p:sp>
        <p:nvSpPr>
          <p:cNvPr id="89" name="Google Shape;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type="blank">
  <p:cSld name="BLANK">
    <p:spTree>
      <p:nvGrpSpPr>
        <p:cNvPr id="11" name="Shape 11"/>
        <p:cNvGrpSpPr/>
        <p:nvPr/>
      </p:nvGrpSpPr>
      <p:grpSpPr>
        <a:xfrm>
          <a:off x="0" y="0"/>
          <a:ext cx="0" cy="0"/>
          <a:chOff x="0" y="0"/>
          <a:chExt cx="0" cy="0"/>
        </a:xfrm>
      </p:grpSpPr>
      <p:pic>
        <p:nvPicPr>
          <p:cNvPr descr="A tree with a blue background&#10;&#10;Description automatically generated" id="12" name="Google Shape;12;p14"/>
          <p:cNvPicPr preferRelativeResize="0"/>
          <p:nvPr/>
        </p:nvPicPr>
        <p:blipFill rotWithShape="1">
          <a:blip r:embed="rId2">
            <a:alphaModFix/>
          </a:blip>
          <a:srcRect b="0" l="0" r="0" t="0"/>
          <a:stretch/>
        </p:blipFill>
        <p:spPr>
          <a:xfrm>
            <a:off x="-29817" y="-59634"/>
            <a:ext cx="12245010" cy="69971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4" name="Shape 14"/>
        <p:cNvGrpSpPr/>
        <p:nvPr/>
      </p:nvGrpSpPr>
      <p:grpSpPr>
        <a:xfrm>
          <a:off x="0" y="0"/>
          <a:ext cx="0" cy="0"/>
          <a:chOff x="0" y="0"/>
          <a:chExt cx="0" cy="0"/>
        </a:xfrm>
      </p:grpSpPr>
      <p:pic>
        <p:nvPicPr>
          <p:cNvPr descr="A blue and white gradient&#10;&#10;Description automatically generated" id="15" name="Google Shape;15;p16"/>
          <p:cNvPicPr preferRelativeResize="0"/>
          <p:nvPr/>
        </p:nvPicPr>
        <p:blipFill rotWithShape="1">
          <a:blip r:embed="rId2">
            <a:alphaModFix/>
          </a:blip>
          <a:srcRect b="0" l="0" r="0" t="0"/>
          <a:stretch/>
        </p:blipFill>
        <p:spPr>
          <a:xfrm>
            <a:off x="-1" y="0"/>
            <a:ext cx="12192001"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ue rectangle with black lines&#10;&#10;Description automatically generated" id="19" name="Google Shape;19;p17"/>
          <p:cNvPicPr preferRelativeResize="0"/>
          <p:nvPr/>
        </p:nvPicPr>
        <p:blipFill rotWithShape="1">
          <a:blip r:embed="rId2">
            <a:alphaModFix/>
          </a:blip>
          <a:srcRect b="0" l="0" r="0" t="0"/>
          <a:stretch/>
        </p:blipFill>
        <p:spPr>
          <a:xfrm>
            <a:off x="-29818" y="-29794"/>
            <a:ext cx="12264887" cy="69573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1"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378"/>
        </a:solidFill>
      </p:bgPr>
    </p:bg>
    <p:spTree>
      <p:nvGrpSpPr>
        <p:cNvPr id="26" name="Shape 26"/>
        <p:cNvGrpSpPr/>
        <p:nvPr/>
      </p:nvGrpSpPr>
      <p:grpSpPr>
        <a:xfrm>
          <a:off x="0" y="0"/>
          <a:ext cx="0" cy="0"/>
          <a:chOff x="0" y="0"/>
          <a:chExt cx="0" cy="0"/>
        </a:xfrm>
      </p:grpSpPr>
      <p:sp>
        <p:nvSpPr>
          <p:cNvPr id="27" name="Google Shape;27;g2e26db9f49b_0_7"/>
          <p:cNvSpPr txBox="1"/>
          <p:nvPr/>
        </p:nvSpPr>
        <p:spPr>
          <a:xfrm>
            <a:off x="427382" y="402842"/>
            <a:ext cx="6952200" cy="2181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8200"/>
              <a:buFont typeface="Century Gothic"/>
              <a:buNone/>
            </a:pPr>
            <a:r>
              <a:rPr b="1" i="0" lang="en-US" sz="8200" u="none" cap="none" strike="noStrike">
                <a:solidFill>
                  <a:srgbClr val="FFFFFF"/>
                </a:solidFill>
                <a:latin typeface="Century Gothic"/>
                <a:ea typeface="Century Gothic"/>
                <a:cs typeface="Century Gothic"/>
                <a:sym typeface="Century Gothic"/>
              </a:rPr>
              <a:t>DRT/MAT* as it Relates </a:t>
            </a:r>
            <a:endParaRPr b="1" i="0" sz="8200" u="none" cap="none" strike="noStrike">
              <a:solidFill>
                <a:srgbClr val="FFFFFF"/>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FFFFFF"/>
              </a:buClr>
              <a:buSzPts val="8200"/>
              <a:buFont typeface="Century Gothic"/>
              <a:buNone/>
            </a:pPr>
            <a:r>
              <a:rPr b="1" i="0" lang="en-US" sz="8200" u="none" cap="none" strike="noStrike">
                <a:solidFill>
                  <a:srgbClr val="FFFFFF"/>
                </a:solidFill>
                <a:latin typeface="Century Gothic"/>
                <a:ea typeface="Century Gothic"/>
                <a:cs typeface="Century Gothic"/>
                <a:sym typeface="Century Gothic"/>
              </a:rPr>
              <a:t>to NA</a:t>
            </a:r>
            <a:endParaRPr b="1" i="0" sz="8200" u="none" cap="none" strike="noStrike">
              <a:solidFill>
                <a:schemeClr val="dk1"/>
              </a:solidFill>
              <a:latin typeface="Century Gothic"/>
              <a:ea typeface="Century Gothic"/>
              <a:cs typeface="Century Gothic"/>
              <a:sym typeface="Century Gothic"/>
            </a:endParaRPr>
          </a:p>
        </p:txBody>
      </p:sp>
      <p:sp>
        <p:nvSpPr>
          <p:cNvPr id="28" name="Google Shape;28;g2e26db9f49b_0_7"/>
          <p:cNvSpPr txBox="1"/>
          <p:nvPr/>
        </p:nvSpPr>
        <p:spPr>
          <a:xfrm>
            <a:off x="514208" y="3741985"/>
            <a:ext cx="7305300" cy="1658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6500"/>
              <a:buFont typeface="Arial"/>
              <a:buNone/>
            </a:pPr>
            <a:r>
              <a:rPr b="0" i="0" lang="en-US" sz="6500" u="none" cap="none" strike="noStrike">
                <a:solidFill>
                  <a:srgbClr val="FFFFFF"/>
                </a:solidFill>
                <a:latin typeface="Century Gothic"/>
                <a:ea typeface="Century Gothic"/>
                <a:cs typeface="Century Gothic"/>
                <a:sym typeface="Century Gothic"/>
              </a:rPr>
              <a:t>Helping Members Take Root</a:t>
            </a:r>
            <a:endParaRPr b="0" i="0" sz="6500" u="none" cap="none" strike="noStrike">
              <a:solidFill>
                <a:schemeClr val="dk1"/>
              </a:solidFill>
              <a:latin typeface="Century Gothic"/>
              <a:ea typeface="Century Gothic"/>
              <a:cs typeface="Century Gothic"/>
              <a:sym typeface="Century Gothic"/>
            </a:endParaRPr>
          </a:p>
        </p:txBody>
      </p:sp>
      <p:sp>
        <p:nvSpPr>
          <p:cNvPr id="29" name="Google Shape;29;g2e26db9f49b_0_7"/>
          <p:cNvSpPr txBox="1"/>
          <p:nvPr/>
        </p:nvSpPr>
        <p:spPr>
          <a:xfrm>
            <a:off x="514200" y="6131250"/>
            <a:ext cx="7019100" cy="12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lt1"/>
                </a:solidFill>
                <a:latin typeface="Century Gothic"/>
                <a:ea typeface="Century Gothic"/>
                <a:cs typeface="Century Gothic"/>
                <a:sym typeface="Century Gothic"/>
              </a:rPr>
              <a:t>*Drug Replacement Therapy/ Medication-Assisted Treatment</a:t>
            </a:r>
            <a:endParaRPr b="1" sz="1800">
              <a:solidFill>
                <a:schemeClr val="lt1"/>
              </a:solidFill>
              <a:latin typeface="Century Gothic"/>
              <a:ea typeface="Century Gothic"/>
              <a:cs typeface="Century Gothic"/>
              <a:sym typeface="Century Gothic"/>
            </a:endParaRPr>
          </a:p>
        </p:txBody>
      </p:sp>
      <p:pic>
        <p:nvPicPr>
          <p:cNvPr id="30" name="Google Shape;30;g2e26db9f49b_0_7"/>
          <p:cNvPicPr preferRelativeResize="0"/>
          <p:nvPr/>
        </p:nvPicPr>
        <p:blipFill>
          <a:blip r:embed="rId3">
            <a:alphaModFix/>
          </a:blip>
          <a:stretch>
            <a:fillRect/>
          </a:stretch>
        </p:blipFill>
        <p:spPr>
          <a:xfrm>
            <a:off x="9314125" y="-81848"/>
            <a:ext cx="2812301" cy="1874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blue circle on a white background&#10;&#10;Description automatically generated" id="98" name="Google Shape;98;p6"/>
          <p:cNvPicPr preferRelativeResize="0"/>
          <p:nvPr/>
        </p:nvPicPr>
        <p:blipFill rotWithShape="1">
          <a:blip r:embed="rId3">
            <a:alphaModFix/>
          </a:blip>
          <a:srcRect b="0" l="0" r="0" t="0"/>
          <a:stretch/>
        </p:blipFill>
        <p:spPr>
          <a:xfrm>
            <a:off x="275900" y="844572"/>
            <a:ext cx="3234812" cy="5168870"/>
          </a:xfrm>
          <a:prstGeom prst="rect">
            <a:avLst/>
          </a:prstGeom>
          <a:noFill/>
          <a:ln>
            <a:noFill/>
          </a:ln>
        </p:spPr>
      </p:pic>
      <p:sp>
        <p:nvSpPr>
          <p:cNvPr id="99" name="Google Shape;99;p6"/>
          <p:cNvSpPr txBox="1"/>
          <p:nvPr/>
        </p:nvSpPr>
        <p:spPr>
          <a:xfrm>
            <a:off x="3741176" y="584905"/>
            <a:ext cx="831809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200">
                <a:solidFill>
                  <a:srgbClr val="0070C0"/>
                </a:solidFill>
                <a:latin typeface="Century Gothic"/>
                <a:ea typeface="Century Gothic"/>
                <a:cs typeface="Century Gothic"/>
                <a:sym typeface="Century Gothic"/>
              </a:rPr>
              <a:t>Is there anyone here who has experience coming into NA on medication to treat addiction and now living drug free? </a:t>
            </a:r>
            <a:endParaRPr/>
          </a:p>
          <a:p>
            <a:pPr indent="0" lvl="0" marL="0" marR="0" rtl="0" algn="l">
              <a:spcBef>
                <a:spcPts val="0"/>
              </a:spcBef>
              <a:spcAft>
                <a:spcPts val="0"/>
              </a:spcAft>
              <a:buNone/>
            </a:pPr>
            <a:r>
              <a:t/>
            </a:r>
            <a:endParaRPr sz="4200">
              <a:solidFill>
                <a:srgbClr val="0070C0"/>
              </a:solidFill>
              <a:latin typeface="Century Gothic"/>
              <a:ea typeface="Century Gothic"/>
              <a:cs typeface="Century Gothic"/>
              <a:sym typeface="Century Gothic"/>
            </a:endParaRPr>
          </a:p>
          <a:p>
            <a:pPr indent="0" lvl="0" marL="640080" marR="0" rtl="0" algn="l">
              <a:spcBef>
                <a:spcPts val="0"/>
              </a:spcBef>
              <a:spcAft>
                <a:spcPts val="0"/>
              </a:spcAft>
              <a:buNone/>
            </a:pPr>
            <a:r>
              <a:rPr lang="en-US" sz="4200">
                <a:solidFill>
                  <a:srgbClr val="0070C0"/>
                </a:solidFill>
                <a:latin typeface="Century Gothic"/>
                <a:ea typeface="Century Gothic"/>
                <a:cs typeface="Century Gothic"/>
                <a:sym typeface="Century Gothic"/>
              </a:rPr>
              <a:t>Would you be willing to share a few thoughts </a:t>
            </a:r>
            <a:br>
              <a:rPr lang="en-US" sz="4200">
                <a:solidFill>
                  <a:srgbClr val="0070C0"/>
                </a:solidFill>
                <a:latin typeface="Century Gothic"/>
                <a:ea typeface="Century Gothic"/>
                <a:cs typeface="Century Gothic"/>
                <a:sym typeface="Century Gothic"/>
              </a:rPr>
            </a:br>
            <a:r>
              <a:rPr lang="en-US" sz="4200">
                <a:solidFill>
                  <a:srgbClr val="0070C0"/>
                </a:solidFill>
                <a:latin typeface="Century Gothic"/>
                <a:ea typeface="Century Gothic"/>
                <a:cs typeface="Century Gothic"/>
                <a:sym typeface="Century Gothic"/>
              </a:rPr>
              <a:t>on your experience?</a:t>
            </a:r>
            <a:endParaRPr sz="4200">
              <a:solidFill>
                <a:srgbClr val="0070C0"/>
              </a:solidFill>
              <a:latin typeface="Century Gothic"/>
              <a:ea typeface="Century Gothic"/>
              <a:cs typeface="Century Gothic"/>
              <a:sym typeface="Century Gothic"/>
            </a:endParaRPr>
          </a:p>
        </p:txBody>
      </p:sp>
      <p:pic>
        <p:nvPicPr>
          <p:cNvPr id="100" name="Google Shape;100;p6"/>
          <p:cNvPicPr preferRelativeResize="0"/>
          <p:nvPr/>
        </p:nvPicPr>
        <p:blipFill rotWithShape="1">
          <a:blip r:embed="rId4">
            <a:alphaModFix/>
          </a:blip>
          <a:srcRect b="0" l="0" r="0" t="0"/>
          <a:stretch/>
        </p:blipFill>
        <p:spPr>
          <a:xfrm>
            <a:off x="960634" y="1452631"/>
            <a:ext cx="1989392" cy="5168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eda1c8b685_0_18"/>
          <p:cNvSpPr txBox="1"/>
          <p:nvPr/>
        </p:nvSpPr>
        <p:spPr>
          <a:xfrm>
            <a:off x="915625" y="1338000"/>
            <a:ext cx="8299200" cy="489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5500"/>
              <a:buFont typeface="Century Gothic"/>
              <a:buNone/>
            </a:pPr>
            <a:r>
              <a:rPr b="1" i="0" lang="en-US" sz="5500">
                <a:solidFill>
                  <a:schemeClr val="lt1"/>
                </a:solidFill>
                <a:latin typeface="Century Gothic"/>
                <a:ea typeface="Century Gothic"/>
                <a:cs typeface="Century Gothic"/>
                <a:sym typeface="Century Gothic"/>
              </a:rPr>
              <a:t>Small Group Discussion</a:t>
            </a:r>
            <a:endParaRPr b="1" i="0" sz="55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2600">
              <a:latin typeface="Century Gothic"/>
              <a:ea typeface="Century Gothic"/>
              <a:cs typeface="Century Gothic"/>
              <a:sym typeface="Century Gothic"/>
            </a:endParaRPr>
          </a:p>
          <a:p>
            <a:pPr indent="0" lvl="0" marL="0" rtl="0" algn="l">
              <a:spcBef>
                <a:spcPts val="0"/>
              </a:spcBef>
              <a:spcAft>
                <a:spcPts val="0"/>
              </a:spcAft>
              <a:buNone/>
            </a:pPr>
            <a:r>
              <a:rPr lang="en-US" sz="2600">
                <a:solidFill>
                  <a:schemeClr val="lt1"/>
                </a:solidFill>
                <a:latin typeface="Century Gothic"/>
                <a:ea typeface="Century Gothic"/>
                <a:cs typeface="Century Gothic"/>
                <a:sym typeface="Century Gothic"/>
              </a:rPr>
              <a:t>Facilitators Guidelines:​</a:t>
            </a:r>
            <a:endParaRPr sz="26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2600">
                <a:solidFill>
                  <a:schemeClr val="lt1"/>
                </a:solidFill>
                <a:latin typeface="Century Gothic"/>
                <a:ea typeface="Century Gothic"/>
                <a:cs typeface="Century Gothic"/>
                <a:sym typeface="Century Gothic"/>
              </a:rPr>
              <a:t>​</a:t>
            </a:r>
            <a:endParaRPr sz="2600">
              <a:solidFill>
                <a:schemeClr val="lt1"/>
              </a:solidFill>
              <a:latin typeface="Century Gothic"/>
              <a:ea typeface="Century Gothic"/>
              <a:cs typeface="Century Gothic"/>
              <a:sym typeface="Century Gothic"/>
            </a:endParaRPr>
          </a:p>
          <a:p>
            <a:pPr indent="-393700" lvl="0" marL="457200" rtl="0" algn="l">
              <a:spcBef>
                <a:spcPts val="0"/>
              </a:spcBef>
              <a:spcAft>
                <a:spcPts val="0"/>
              </a:spcAft>
              <a:buClr>
                <a:schemeClr val="lt1"/>
              </a:buClr>
              <a:buSzPts val="2600"/>
              <a:buFont typeface="Century Gothic"/>
              <a:buAutoNum type="arabicPeriod"/>
            </a:pPr>
            <a:r>
              <a:rPr lang="en-US" sz="2600">
                <a:solidFill>
                  <a:schemeClr val="lt1"/>
                </a:solidFill>
                <a:latin typeface="Century Gothic"/>
                <a:ea typeface="Century Gothic"/>
                <a:cs typeface="Century Gothic"/>
                <a:sym typeface="Century Gothic"/>
              </a:rPr>
              <a:t>Choose someone to take notes.​</a:t>
            </a:r>
            <a:endParaRPr sz="2600">
              <a:solidFill>
                <a:schemeClr val="lt1"/>
              </a:solidFill>
              <a:latin typeface="Century Gothic"/>
              <a:ea typeface="Century Gothic"/>
              <a:cs typeface="Century Gothic"/>
              <a:sym typeface="Century Gothic"/>
            </a:endParaRPr>
          </a:p>
          <a:p>
            <a:pPr indent="-393700" lvl="0" marL="457200" rtl="0" algn="l">
              <a:spcBef>
                <a:spcPts val="0"/>
              </a:spcBef>
              <a:spcAft>
                <a:spcPts val="0"/>
              </a:spcAft>
              <a:buClr>
                <a:schemeClr val="lt1"/>
              </a:buClr>
              <a:buSzPts val="2600"/>
              <a:buFont typeface="Century Gothic"/>
              <a:buAutoNum type="arabicPeriod"/>
            </a:pPr>
            <a:r>
              <a:rPr lang="en-US" sz="2600">
                <a:solidFill>
                  <a:schemeClr val="lt1"/>
                </a:solidFill>
                <a:latin typeface="Century Gothic"/>
                <a:ea typeface="Century Gothic"/>
                <a:cs typeface="Century Gothic"/>
                <a:sym typeface="Century Gothic"/>
              </a:rPr>
              <a:t>Remind the group of their task and time limit.​</a:t>
            </a:r>
            <a:endParaRPr sz="2600">
              <a:solidFill>
                <a:schemeClr val="lt1"/>
              </a:solidFill>
              <a:latin typeface="Century Gothic"/>
              <a:ea typeface="Century Gothic"/>
              <a:cs typeface="Century Gothic"/>
              <a:sym typeface="Century Gothic"/>
            </a:endParaRPr>
          </a:p>
          <a:p>
            <a:pPr indent="-393700" lvl="0" marL="457200" rtl="0" algn="l">
              <a:spcBef>
                <a:spcPts val="0"/>
              </a:spcBef>
              <a:spcAft>
                <a:spcPts val="0"/>
              </a:spcAft>
              <a:buClr>
                <a:schemeClr val="lt1"/>
              </a:buClr>
              <a:buSzPts val="2600"/>
              <a:buFont typeface="Century Gothic"/>
              <a:buAutoNum type="arabicPeriod"/>
            </a:pPr>
            <a:r>
              <a:rPr lang="en-US" sz="2600">
                <a:solidFill>
                  <a:schemeClr val="lt1"/>
                </a:solidFill>
                <a:latin typeface="Century Gothic"/>
                <a:ea typeface="Century Gothic"/>
                <a:cs typeface="Century Gothic"/>
                <a:sym typeface="Century Gothic"/>
              </a:rPr>
              <a:t>Make sure everyone gets to share their thoughts.​</a:t>
            </a:r>
            <a:endParaRPr sz="2600">
              <a:solidFill>
                <a:schemeClr val="lt1"/>
              </a:solidFill>
              <a:latin typeface="Century Gothic"/>
              <a:ea typeface="Century Gothic"/>
              <a:cs typeface="Century Gothic"/>
              <a:sym typeface="Century Gothic"/>
            </a:endParaRPr>
          </a:p>
          <a:p>
            <a:pPr indent="-393700" lvl="0" marL="457200" rtl="0" algn="l">
              <a:spcBef>
                <a:spcPts val="0"/>
              </a:spcBef>
              <a:spcAft>
                <a:spcPts val="0"/>
              </a:spcAft>
              <a:buClr>
                <a:schemeClr val="lt1"/>
              </a:buClr>
              <a:buSzPts val="2600"/>
              <a:buFont typeface="Century Gothic"/>
              <a:buAutoNum type="arabicPeriod"/>
            </a:pPr>
            <a:r>
              <a:rPr lang="en-US" sz="2600">
                <a:solidFill>
                  <a:schemeClr val="lt1"/>
                </a:solidFill>
                <a:latin typeface="Century Gothic"/>
                <a:ea typeface="Century Gothic"/>
                <a:cs typeface="Century Gothic"/>
                <a:sym typeface="Century Gothic"/>
              </a:rPr>
              <a:t>Help the group summarize the main points to share with everyone.​</a:t>
            </a:r>
            <a:endParaRPr sz="26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4300">
              <a:solidFill>
                <a:schemeClr val="lt1"/>
              </a:solidFill>
              <a:latin typeface="Century Gothic"/>
              <a:ea typeface="Century Gothic"/>
              <a:cs typeface="Century Gothic"/>
              <a:sym typeface="Century Gothic"/>
            </a:endParaRPr>
          </a:p>
        </p:txBody>
      </p:sp>
      <p:pic>
        <p:nvPicPr>
          <p:cNvPr descr="A logo with a tree and a squirrel on it&#10;&#10;Description automatically generated" id="106" name="Google Shape;106;g2eda1c8b685_0_18"/>
          <p:cNvPicPr preferRelativeResize="0"/>
          <p:nvPr/>
        </p:nvPicPr>
        <p:blipFill rotWithShape="1">
          <a:blip r:embed="rId3">
            <a:alphaModFix/>
          </a:blip>
          <a:srcRect b="0" l="0" r="0" t="0"/>
          <a:stretch/>
        </p:blipFill>
        <p:spPr>
          <a:xfrm>
            <a:off x="9483007" y="3429000"/>
            <a:ext cx="2462311" cy="34896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eda1c8b685_0_8"/>
          <p:cNvSpPr txBox="1"/>
          <p:nvPr/>
        </p:nvSpPr>
        <p:spPr>
          <a:xfrm>
            <a:off x="445400" y="640475"/>
            <a:ext cx="11107500" cy="210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5500"/>
              <a:buFont typeface="Century Gothic"/>
              <a:buNone/>
            </a:pPr>
            <a:r>
              <a:rPr b="1" i="0" lang="en-US" sz="5500">
                <a:solidFill>
                  <a:schemeClr val="lt1"/>
                </a:solidFill>
                <a:latin typeface="Century Gothic"/>
                <a:ea typeface="Century Gothic"/>
                <a:cs typeface="Century Gothic"/>
                <a:sym typeface="Century Gothic"/>
              </a:rPr>
              <a:t>Small Group Discussion</a:t>
            </a:r>
            <a:endParaRPr>
              <a:solidFill>
                <a:schemeClr val="lt1"/>
              </a:solidFill>
            </a:endParaRPr>
          </a:p>
          <a:p>
            <a:pPr indent="0" lvl="0" marL="0" rtl="0" algn="l">
              <a:lnSpc>
                <a:spcPct val="90000"/>
              </a:lnSpc>
              <a:spcBef>
                <a:spcPts val="0"/>
              </a:spcBef>
              <a:spcAft>
                <a:spcPts val="0"/>
              </a:spcAft>
              <a:buClr>
                <a:srgbClr val="00B0F0"/>
              </a:buClr>
              <a:buSzPts val="5500"/>
              <a:buFont typeface="Century Gothic"/>
              <a:buNone/>
            </a:pPr>
            <a:r>
              <a:rPr b="1" lang="en-US" sz="3400">
                <a:solidFill>
                  <a:schemeClr val="lt1"/>
                </a:solidFill>
                <a:latin typeface="Century Gothic"/>
                <a:ea typeface="Century Gothic"/>
                <a:cs typeface="Century Gothic"/>
                <a:sym typeface="Century Gothic"/>
              </a:rPr>
              <a:t>QUESTIONS # 1</a:t>
            </a:r>
            <a:endParaRPr/>
          </a:p>
        </p:txBody>
      </p:sp>
      <p:pic>
        <p:nvPicPr>
          <p:cNvPr descr="A logo with a tree and a squirrel on it&#10;&#10;Description automatically generated" id="112" name="Google Shape;112;g2eda1c8b685_0_8"/>
          <p:cNvPicPr preferRelativeResize="0"/>
          <p:nvPr/>
        </p:nvPicPr>
        <p:blipFill rotWithShape="1">
          <a:blip r:embed="rId3">
            <a:alphaModFix/>
          </a:blip>
          <a:srcRect b="0" l="0" r="0" t="0"/>
          <a:stretch/>
        </p:blipFill>
        <p:spPr>
          <a:xfrm>
            <a:off x="9483007" y="3429000"/>
            <a:ext cx="2462311" cy="3489632"/>
          </a:xfrm>
          <a:prstGeom prst="rect">
            <a:avLst/>
          </a:prstGeom>
          <a:noFill/>
          <a:ln>
            <a:noFill/>
          </a:ln>
        </p:spPr>
      </p:pic>
      <p:sp>
        <p:nvSpPr>
          <p:cNvPr id="113" name="Google Shape;113;g2eda1c8b685_0_8"/>
          <p:cNvSpPr txBox="1"/>
          <p:nvPr/>
        </p:nvSpPr>
        <p:spPr>
          <a:xfrm>
            <a:off x="784275" y="2394325"/>
            <a:ext cx="8831400" cy="38328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lt1"/>
              </a:buClr>
              <a:buSzPts val="3000"/>
              <a:buFont typeface="Comfortaa"/>
              <a:buChar char="●"/>
            </a:pPr>
            <a:r>
              <a:rPr lang="en-US" sz="3000">
                <a:solidFill>
                  <a:schemeClr val="lt1"/>
                </a:solidFill>
                <a:latin typeface="Comfortaa"/>
                <a:ea typeface="Comfortaa"/>
                <a:cs typeface="Comfortaa"/>
                <a:sym typeface="Comfortaa"/>
              </a:rPr>
              <a:t>As a program of complete abstinence, how do we help people feel included enough to be able to choose whether to be an NA member?</a:t>
            </a:r>
            <a:endParaRPr sz="3000">
              <a:solidFill>
                <a:schemeClr val="lt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sz="3000">
              <a:solidFill>
                <a:schemeClr val="lt1"/>
              </a:solidFill>
              <a:latin typeface="Comfortaa"/>
              <a:ea typeface="Comfortaa"/>
              <a:cs typeface="Comfortaa"/>
              <a:sym typeface="Comfortaa"/>
            </a:endParaRPr>
          </a:p>
          <a:p>
            <a:pPr indent="-419100" lvl="0" marL="457200" rtl="0" algn="l">
              <a:lnSpc>
                <a:spcPct val="115000"/>
              </a:lnSpc>
              <a:spcBef>
                <a:spcPts val="0"/>
              </a:spcBef>
              <a:spcAft>
                <a:spcPts val="0"/>
              </a:spcAft>
              <a:buClr>
                <a:schemeClr val="lt1"/>
              </a:buClr>
              <a:buSzPts val="3000"/>
              <a:buFont typeface="Comfortaa"/>
              <a:buChar char="●"/>
            </a:pPr>
            <a:r>
              <a:rPr lang="en-US" sz="3000">
                <a:solidFill>
                  <a:schemeClr val="lt1"/>
                </a:solidFill>
                <a:latin typeface="Comfortaa"/>
                <a:ea typeface="Comfortaa"/>
                <a:cs typeface="Comfortaa"/>
                <a:sym typeface="Comfortaa"/>
              </a:rPr>
              <a:t>How can people who are taking drt/mat take part in NA service?</a:t>
            </a:r>
            <a:endParaRPr sz="3000">
              <a:solidFill>
                <a:schemeClr val="lt1"/>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eda1c8b685_0_31"/>
          <p:cNvSpPr txBox="1"/>
          <p:nvPr/>
        </p:nvSpPr>
        <p:spPr>
          <a:xfrm>
            <a:off x="445400" y="640475"/>
            <a:ext cx="11107500" cy="210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5500"/>
              <a:buFont typeface="Century Gothic"/>
              <a:buNone/>
            </a:pPr>
            <a:r>
              <a:rPr b="1" i="0" lang="en-US" sz="5500">
                <a:solidFill>
                  <a:schemeClr val="lt1"/>
                </a:solidFill>
                <a:latin typeface="Century Gothic"/>
                <a:ea typeface="Century Gothic"/>
                <a:cs typeface="Century Gothic"/>
                <a:sym typeface="Century Gothic"/>
              </a:rPr>
              <a:t>Small Group Discussion</a:t>
            </a:r>
            <a:endParaRPr>
              <a:solidFill>
                <a:schemeClr val="lt1"/>
              </a:solidFill>
            </a:endParaRPr>
          </a:p>
          <a:p>
            <a:pPr indent="0" lvl="0" marL="0" rtl="0" algn="l">
              <a:lnSpc>
                <a:spcPct val="90000"/>
              </a:lnSpc>
              <a:spcBef>
                <a:spcPts val="0"/>
              </a:spcBef>
              <a:spcAft>
                <a:spcPts val="0"/>
              </a:spcAft>
              <a:buClr>
                <a:srgbClr val="00B0F0"/>
              </a:buClr>
              <a:buSzPts val="5500"/>
              <a:buFont typeface="Century Gothic"/>
              <a:buNone/>
            </a:pPr>
            <a:r>
              <a:rPr b="1" lang="en-US" sz="3400">
                <a:solidFill>
                  <a:schemeClr val="lt1"/>
                </a:solidFill>
                <a:latin typeface="Century Gothic"/>
                <a:ea typeface="Century Gothic"/>
                <a:cs typeface="Century Gothic"/>
                <a:sym typeface="Century Gothic"/>
              </a:rPr>
              <a:t>QUESTIONS # 2</a:t>
            </a:r>
            <a:endParaRPr/>
          </a:p>
        </p:txBody>
      </p:sp>
      <p:pic>
        <p:nvPicPr>
          <p:cNvPr descr="A logo with a tree and a squirrel on it&#10;&#10;Description automatically generated" id="119" name="Google Shape;119;g2eda1c8b685_0_31"/>
          <p:cNvPicPr preferRelativeResize="0"/>
          <p:nvPr/>
        </p:nvPicPr>
        <p:blipFill rotWithShape="1">
          <a:blip r:embed="rId3">
            <a:alphaModFix/>
          </a:blip>
          <a:srcRect b="0" l="0" r="0" t="0"/>
          <a:stretch/>
        </p:blipFill>
        <p:spPr>
          <a:xfrm>
            <a:off x="9483007" y="3429000"/>
            <a:ext cx="2462311" cy="3489632"/>
          </a:xfrm>
          <a:prstGeom prst="rect">
            <a:avLst/>
          </a:prstGeom>
          <a:noFill/>
          <a:ln>
            <a:noFill/>
          </a:ln>
        </p:spPr>
      </p:pic>
      <p:sp>
        <p:nvSpPr>
          <p:cNvPr id="120" name="Google Shape;120;g2eda1c8b685_0_31"/>
          <p:cNvSpPr txBox="1"/>
          <p:nvPr/>
        </p:nvSpPr>
        <p:spPr>
          <a:xfrm>
            <a:off x="802525" y="2667900"/>
            <a:ext cx="8393700" cy="33015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lt1"/>
              </a:buClr>
              <a:buSzPts val="3000"/>
              <a:buFont typeface="Comfortaa"/>
              <a:buChar char="●"/>
            </a:pPr>
            <a:r>
              <a:rPr lang="en-US" sz="3000">
                <a:solidFill>
                  <a:schemeClr val="lt1"/>
                </a:solidFill>
                <a:latin typeface="Comfortaa"/>
                <a:ea typeface="Comfortaa"/>
                <a:cs typeface="Comfortaa"/>
                <a:sym typeface="Comfortaa"/>
              </a:rPr>
              <a:t>What does it mean to move from being “someone who goes to some meetings sometimes” to being a member of NA?</a:t>
            </a:r>
            <a:endParaRPr sz="3000">
              <a:solidFill>
                <a:schemeClr val="lt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sz="3000">
              <a:solidFill>
                <a:schemeClr val="lt1"/>
              </a:solidFill>
              <a:latin typeface="Comfortaa"/>
              <a:ea typeface="Comfortaa"/>
              <a:cs typeface="Comfortaa"/>
              <a:sym typeface="Comfortaa"/>
            </a:endParaRPr>
          </a:p>
          <a:p>
            <a:pPr indent="-419100" lvl="0" marL="457200" rtl="0" algn="l">
              <a:lnSpc>
                <a:spcPct val="115000"/>
              </a:lnSpc>
              <a:spcBef>
                <a:spcPts val="0"/>
              </a:spcBef>
              <a:spcAft>
                <a:spcPts val="0"/>
              </a:spcAft>
              <a:buClr>
                <a:schemeClr val="lt1"/>
              </a:buClr>
              <a:buSzPts val="3000"/>
              <a:buFont typeface="Comfortaa"/>
              <a:buChar char="●"/>
            </a:pPr>
            <a:r>
              <a:rPr lang="en-US" sz="3000">
                <a:solidFill>
                  <a:schemeClr val="lt1"/>
                </a:solidFill>
                <a:latin typeface="Comfortaa"/>
                <a:ea typeface="Comfortaa"/>
                <a:cs typeface="Comfortaa"/>
                <a:sym typeface="Comfortaa"/>
              </a:rPr>
              <a:t>How can we help people that are on drt/mat to keep coming back?</a:t>
            </a:r>
            <a:endParaRPr sz="3000">
              <a:solidFill>
                <a:schemeClr val="lt1"/>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eda1c8b685_0_13"/>
          <p:cNvSpPr txBox="1"/>
          <p:nvPr/>
        </p:nvSpPr>
        <p:spPr>
          <a:xfrm>
            <a:off x="445400" y="640475"/>
            <a:ext cx="11107500" cy="210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5500"/>
              <a:buFont typeface="Century Gothic"/>
              <a:buNone/>
            </a:pPr>
            <a:r>
              <a:rPr b="1" i="0" lang="en-US" sz="5500">
                <a:solidFill>
                  <a:schemeClr val="lt1"/>
                </a:solidFill>
                <a:latin typeface="Century Gothic"/>
                <a:ea typeface="Century Gothic"/>
                <a:cs typeface="Century Gothic"/>
                <a:sym typeface="Century Gothic"/>
              </a:rPr>
              <a:t>Small Group Discussion</a:t>
            </a:r>
            <a:endParaRPr>
              <a:solidFill>
                <a:schemeClr val="lt1"/>
              </a:solidFill>
            </a:endParaRPr>
          </a:p>
          <a:p>
            <a:pPr indent="0" lvl="0" marL="0" rtl="0" algn="l">
              <a:lnSpc>
                <a:spcPct val="90000"/>
              </a:lnSpc>
              <a:spcBef>
                <a:spcPts val="0"/>
              </a:spcBef>
              <a:spcAft>
                <a:spcPts val="0"/>
              </a:spcAft>
              <a:buClr>
                <a:srgbClr val="00B0F0"/>
              </a:buClr>
              <a:buSzPts val="5500"/>
              <a:buFont typeface="Century Gothic"/>
              <a:buNone/>
            </a:pPr>
            <a:r>
              <a:rPr b="1" lang="en-US" sz="3400">
                <a:solidFill>
                  <a:schemeClr val="lt1"/>
                </a:solidFill>
                <a:latin typeface="Century Gothic"/>
                <a:ea typeface="Century Gothic"/>
                <a:cs typeface="Century Gothic"/>
                <a:sym typeface="Century Gothic"/>
              </a:rPr>
              <a:t>QUESTIONS # 3</a:t>
            </a:r>
            <a:endParaRPr/>
          </a:p>
        </p:txBody>
      </p:sp>
      <p:pic>
        <p:nvPicPr>
          <p:cNvPr descr="A logo with a tree and a squirrel on it&#10;&#10;Description automatically generated" id="126" name="Google Shape;126;g2eda1c8b685_0_13"/>
          <p:cNvPicPr preferRelativeResize="0"/>
          <p:nvPr/>
        </p:nvPicPr>
        <p:blipFill rotWithShape="1">
          <a:blip r:embed="rId3">
            <a:alphaModFix/>
          </a:blip>
          <a:srcRect b="0" l="0" r="0" t="0"/>
          <a:stretch/>
        </p:blipFill>
        <p:spPr>
          <a:xfrm>
            <a:off x="9483007" y="3429000"/>
            <a:ext cx="2462311" cy="3489632"/>
          </a:xfrm>
          <a:prstGeom prst="rect">
            <a:avLst/>
          </a:prstGeom>
          <a:noFill/>
          <a:ln>
            <a:noFill/>
          </a:ln>
        </p:spPr>
      </p:pic>
      <p:sp>
        <p:nvSpPr>
          <p:cNvPr id="127" name="Google Shape;127;g2eda1c8b685_0_13"/>
          <p:cNvSpPr txBox="1"/>
          <p:nvPr/>
        </p:nvSpPr>
        <p:spPr>
          <a:xfrm>
            <a:off x="802525" y="2667900"/>
            <a:ext cx="8393700" cy="38328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lt1"/>
              </a:buClr>
              <a:buSzPts val="3000"/>
              <a:buFont typeface="Comfortaa"/>
              <a:buChar char="●"/>
            </a:pPr>
            <a:r>
              <a:rPr lang="en-US" sz="3000">
                <a:solidFill>
                  <a:schemeClr val="lt1"/>
                </a:solidFill>
                <a:latin typeface="Comfortaa"/>
                <a:ea typeface="Comfortaa"/>
                <a:cs typeface="Comfortaa"/>
                <a:sym typeface="Comfortaa"/>
              </a:rPr>
              <a:t>What to answer if a person coming to meetings on drt/mat asks: am I clean?</a:t>
            </a:r>
            <a:endParaRPr sz="3000">
              <a:solidFill>
                <a:schemeClr val="lt1"/>
              </a:solidFill>
              <a:latin typeface="Comfortaa"/>
              <a:ea typeface="Comfortaa"/>
              <a:cs typeface="Comfortaa"/>
              <a:sym typeface="Comfortaa"/>
            </a:endParaRPr>
          </a:p>
          <a:p>
            <a:pPr indent="0" lvl="0" marL="457200" rtl="0" algn="l">
              <a:lnSpc>
                <a:spcPct val="115000"/>
              </a:lnSpc>
              <a:spcBef>
                <a:spcPts val="0"/>
              </a:spcBef>
              <a:spcAft>
                <a:spcPts val="0"/>
              </a:spcAft>
              <a:buNone/>
            </a:pPr>
            <a:r>
              <a:t/>
            </a:r>
            <a:endParaRPr sz="3000">
              <a:solidFill>
                <a:schemeClr val="lt1"/>
              </a:solidFill>
              <a:latin typeface="Comfortaa"/>
              <a:ea typeface="Comfortaa"/>
              <a:cs typeface="Comfortaa"/>
              <a:sym typeface="Comfortaa"/>
            </a:endParaRPr>
          </a:p>
          <a:p>
            <a:pPr indent="-419100" lvl="0" marL="457200" rtl="0" algn="l">
              <a:lnSpc>
                <a:spcPct val="115000"/>
              </a:lnSpc>
              <a:spcBef>
                <a:spcPts val="0"/>
              </a:spcBef>
              <a:spcAft>
                <a:spcPts val="0"/>
              </a:spcAft>
              <a:buClr>
                <a:schemeClr val="lt1"/>
              </a:buClr>
              <a:buSzPts val="3000"/>
              <a:buFont typeface="Comfortaa"/>
              <a:buChar char="●"/>
            </a:pPr>
            <a:r>
              <a:rPr lang="en-US" sz="3000">
                <a:solidFill>
                  <a:schemeClr val="lt1"/>
                </a:solidFill>
                <a:latin typeface="Comfortaa"/>
                <a:ea typeface="Comfortaa"/>
                <a:cs typeface="Comfortaa"/>
                <a:sym typeface="Comfortaa"/>
              </a:rPr>
              <a:t>How can we set aside some of our own fear and judgment about members who come in on DRT/MAT to focus on helping addicts find a home in NA?</a:t>
            </a:r>
            <a:endParaRPr sz="3000">
              <a:solidFill>
                <a:schemeClr val="lt1"/>
              </a:solidFill>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nvSpPr>
        <p:spPr>
          <a:xfrm>
            <a:off x="556803" y="765522"/>
            <a:ext cx="11761500" cy="112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5500"/>
              <a:buFont typeface="Century Gothic"/>
              <a:buNone/>
            </a:pPr>
            <a:r>
              <a:rPr b="1" i="0" lang="en-US" sz="5500">
                <a:solidFill>
                  <a:schemeClr val="lt1"/>
                </a:solidFill>
                <a:latin typeface="Century Gothic"/>
                <a:ea typeface="Century Gothic"/>
                <a:cs typeface="Century Gothic"/>
                <a:sym typeface="Century Gothic"/>
              </a:rPr>
              <a:t>Large Group Discussion</a:t>
            </a:r>
            <a:endParaRPr b="1" i="0" sz="5500">
              <a:solidFill>
                <a:schemeClr val="lt1"/>
              </a:solidFill>
              <a:latin typeface="Century Gothic"/>
              <a:ea typeface="Century Gothic"/>
              <a:cs typeface="Century Gothic"/>
              <a:sym typeface="Century Gothic"/>
            </a:endParaRPr>
          </a:p>
        </p:txBody>
      </p:sp>
      <p:pic>
        <p:nvPicPr>
          <p:cNvPr descr="A light shining on a black background&#10;&#10;Description automatically generated" id="133" name="Google Shape;133;p8"/>
          <p:cNvPicPr preferRelativeResize="0"/>
          <p:nvPr/>
        </p:nvPicPr>
        <p:blipFill rotWithShape="1">
          <a:blip r:embed="rId3">
            <a:alphaModFix amt="64000"/>
          </a:blip>
          <a:srcRect b="0" l="0" r="0" t="0"/>
          <a:stretch/>
        </p:blipFill>
        <p:spPr>
          <a:xfrm flipH="1">
            <a:off x="5233961" y="434161"/>
            <a:ext cx="6774424" cy="5553595"/>
          </a:xfrm>
          <a:prstGeom prst="rect">
            <a:avLst/>
          </a:prstGeom>
          <a:noFill/>
          <a:ln>
            <a:noFill/>
          </a:ln>
        </p:spPr>
      </p:pic>
      <p:sp>
        <p:nvSpPr>
          <p:cNvPr id="134" name="Google Shape;134;p8"/>
          <p:cNvSpPr txBox="1"/>
          <p:nvPr/>
        </p:nvSpPr>
        <p:spPr>
          <a:xfrm>
            <a:off x="1067371" y="1984506"/>
            <a:ext cx="9129252" cy="3758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6600"/>
              <a:buFont typeface="Arial"/>
              <a:buNone/>
            </a:pPr>
            <a:r>
              <a:rPr b="0" i="0" lang="en-US" sz="5500">
                <a:solidFill>
                  <a:srgbClr val="002060"/>
                </a:solidFill>
                <a:latin typeface="Century Gothic"/>
                <a:ea typeface="Century Gothic"/>
                <a:cs typeface="Century Gothic"/>
                <a:sym typeface="Century Gothic"/>
              </a:rPr>
              <a:t>What is one thing that was shared that stood out for you in the small group discussion?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eda1c8b685_0_23"/>
          <p:cNvSpPr txBox="1"/>
          <p:nvPr/>
        </p:nvSpPr>
        <p:spPr>
          <a:xfrm>
            <a:off x="2046448" y="5930625"/>
            <a:ext cx="95241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2777"/>
              </a:lnSpc>
              <a:spcBef>
                <a:spcPts val="0"/>
              </a:spcBef>
              <a:spcAft>
                <a:spcPts val="0"/>
              </a:spcAft>
              <a:buNone/>
            </a:pPr>
            <a:r>
              <a:rPr b="1" lang="en-US" sz="3000">
                <a:solidFill>
                  <a:schemeClr val="lt1"/>
                </a:solidFill>
                <a:latin typeface="Century Gothic"/>
                <a:ea typeface="Century Gothic"/>
                <a:cs typeface="Century Gothic"/>
                <a:sym typeface="Century Gothic"/>
              </a:rPr>
              <a:t>All workshop material is available at edmna.org</a:t>
            </a:r>
            <a:endParaRPr sz="3000">
              <a:solidFill>
                <a:schemeClr val="lt1"/>
              </a:solidFill>
            </a:endParaRPr>
          </a:p>
        </p:txBody>
      </p:sp>
      <p:pic>
        <p:nvPicPr>
          <p:cNvPr descr="A cartoon of a squirrel&#10;&#10;Description automatically generated" id="140" name="Google Shape;140;g2eda1c8b685_0_23"/>
          <p:cNvPicPr preferRelativeResize="0"/>
          <p:nvPr/>
        </p:nvPicPr>
        <p:blipFill rotWithShape="1">
          <a:blip r:embed="rId3">
            <a:alphaModFix/>
          </a:blip>
          <a:srcRect b="0" l="0" r="0" t="0"/>
          <a:stretch/>
        </p:blipFill>
        <p:spPr>
          <a:xfrm flipH="1">
            <a:off x="78850" y="5309219"/>
            <a:ext cx="1449373" cy="1377622"/>
          </a:xfrm>
          <a:prstGeom prst="rect">
            <a:avLst/>
          </a:prstGeom>
          <a:noFill/>
          <a:ln>
            <a:noFill/>
          </a:ln>
        </p:spPr>
      </p:pic>
      <p:sp>
        <p:nvSpPr>
          <p:cNvPr id="141" name="Google Shape;141;g2eda1c8b685_0_23"/>
          <p:cNvSpPr txBox="1"/>
          <p:nvPr/>
        </p:nvSpPr>
        <p:spPr>
          <a:xfrm>
            <a:off x="2347800" y="1641950"/>
            <a:ext cx="7496400" cy="96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700">
                <a:solidFill>
                  <a:schemeClr val="lt1"/>
                </a:solidFill>
                <a:latin typeface="Century Gothic"/>
                <a:ea typeface="Century Gothic"/>
                <a:cs typeface="Century Gothic"/>
                <a:sym typeface="Century Gothic"/>
              </a:rPr>
              <a:t>Thank you for your participation!​</a:t>
            </a:r>
            <a:endParaRPr b="1" sz="65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t/>
            </a:r>
            <a:endParaRPr b="1" sz="52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3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300">
              <a:solidFill>
                <a:schemeClr val="dk1"/>
              </a:solidFill>
              <a:latin typeface="Century Gothic"/>
              <a:ea typeface="Century Gothic"/>
              <a:cs typeface="Century Gothic"/>
              <a:sym typeface="Century Gothic"/>
            </a:endParaRPr>
          </a:p>
        </p:txBody>
      </p:sp>
      <p:sp>
        <p:nvSpPr>
          <p:cNvPr id="142" name="Google Shape;142;g2eda1c8b685_0_23"/>
          <p:cNvSpPr txBox="1"/>
          <p:nvPr/>
        </p:nvSpPr>
        <p:spPr>
          <a:xfrm>
            <a:off x="1825500" y="3266550"/>
            <a:ext cx="7961700" cy="17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900">
                <a:solidFill>
                  <a:schemeClr val="lt1"/>
                </a:solidFill>
                <a:latin typeface="Century Gothic"/>
                <a:ea typeface="Century Gothic"/>
                <a:cs typeface="Century Gothic"/>
                <a:sym typeface="Century Gothic"/>
              </a:rPr>
              <a:t>​</a:t>
            </a:r>
            <a:r>
              <a:rPr b="1" lang="en-US" sz="2800">
                <a:solidFill>
                  <a:schemeClr val="lt1"/>
                </a:solidFill>
                <a:latin typeface="Century Gothic"/>
                <a:ea typeface="Century Gothic"/>
                <a:cs typeface="Century Gothic"/>
                <a:sym typeface="Century Gothic"/>
              </a:rPr>
              <a:t>EDM FD ​</a:t>
            </a:r>
            <a:endParaRPr b="1" sz="28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2800">
                <a:solidFill>
                  <a:schemeClr val="lt1"/>
                </a:solidFill>
                <a:latin typeface="Century Gothic"/>
                <a:ea typeface="Century Gothic"/>
                <a:cs typeface="Century Gothic"/>
                <a:sym typeface="Century Gothic"/>
              </a:rPr>
              <a:t>fd@edmna.org​</a:t>
            </a:r>
            <a:endParaRPr b="1" sz="28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1900">
                <a:solidFill>
                  <a:schemeClr val="lt1"/>
                </a:solidFill>
                <a:latin typeface="Century Gothic"/>
                <a:ea typeface="Century Gothic"/>
                <a:cs typeface="Century Gothic"/>
                <a:sym typeface="Century Gothic"/>
              </a:rPr>
              <a:t>​</a:t>
            </a:r>
            <a:endParaRPr b="1" sz="19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1900">
                <a:solidFill>
                  <a:schemeClr val="lt1"/>
                </a:solidFill>
                <a:latin typeface="Century Gothic"/>
                <a:ea typeface="Century Gothic"/>
                <a:cs typeface="Century Gothic"/>
                <a:sym typeface="Century Gothic"/>
              </a:rPr>
              <a:t>​</a:t>
            </a:r>
            <a:endParaRPr b="1" sz="19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1900">
                <a:solidFill>
                  <a:schemeClr val="lt1"/>
                </a:solidFill>
                <a:latin typeface="Century Gothic"/>
                <a:ea typeface="Century Gothic"/>
                <a:cs typeface="Century Gothic"/>
                <a:sym typeface="Century Gothic"/>
              </a:rPr>
              <a:t>If you want to join to the EDM FD​</a:t>
            </a:r>
            <a:endParaRPr b="1" sz="19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1900">
                <a:solidFill>
                  <a:schemeClr val="lt1"/>
                </a:solidFill>
                <a:latin typeface="Century Gothic"/>
                <a:ea typeface="Century Gothic"/>
                <a:cs typeface="Century Gothic"/>
                <a:sym typeface="Century Gothic"/>
              </a:rPr>
              <a:t>WhatsApp Group, please use the QR code!​</a:t>
            </a:r>
            <a:endParaRPr b="1" sz="19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700">
              <a:solidFill>
                <a:schemeClr val="lt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2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800">
              <a:solidFill>
                <a:schemeClr val="dk1"/>
              </a:solidFill>
              <a:latin typeface="Century Gothic"/>
              <a:ea typeface="Century Gothic"/>
              <a:cs typeface="Century Gothic"/>
              <a:sym typeface="Century Gothic"/>
            </a:endParaRPr>
          </a:p>
        </p:txBody>
      </p:sp>
      <p:pic>
        <p:nvPicPr>
          <p:cNvPr id="143" name="Google Shape;143;g2eda1c8b685_0_23"/>
          <p:cNvPicPr preferRelativeResize="0"/>
          <p:nvPr/>
        </p:nvPicPr>
        <p:blipFill>
          <a:blip r:embed="rId4">
            <a:alphaModFix/>
          </a:blip>
          <a:stretch>
            <a:fillRect/>
          </a:stretch>
        </p:blipFill>
        <p:spPr>
          <a:xfrm>
            <a:off x="8558100" y="2161575"/>
            <a:ext cx="3012450" cy="314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g2e26db9f49b_1_1"/>
          <p:cNvSpPr txBox="1"/>
          <p:nvPr/>
        </p:nvSpPr>
        <p:spPr>
          <a:xfrm>
            <a:off x="8378800" y="703875"/>
            <a:ext cx="3281100" cy="47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0">
                <a:solidFill>
                  <a:srgbClr val="00B0F0"/>
                </a:solidFill>
                <a:latin typeface="Alfa Slab One"/>
                <a:ea typeface="Alfa Slab One"/>
                <a:cs typeface="Alfa Slab One"/>
                <a:sym typeface="Alfa Slab One"/>
              </a:rPr>
              <a:t>3</a:t>
            </a:r>
            <a:endParaRPr sz="40000">
              <a:solidFill>
                <a:srgbClr val="00B0F0"/>
              </a:solidFill>
              <a:latin typeface="Alfa Slab One"/>
              <a:ea typeface="Alfa Slab One"/>
              <a:cs typeface="Alfa Slab One"/>
              <a:sym typeface="Alfa Slab One"/>
            </a:endParaRPr>
          </a:p>
        </p:txBody>
      </p:sp>
      <p:sp>
        <p:nvSpPr>
          <p:cNvPr id="36" name="Google Shape;36;g2e26db9f49b_1_1"/>
          <p:cNvSpPr txBox="1"/>
          <p:nvPr/>
        </p:nvSpPr>
        <p:spPr>
          <a:xfrm>
            <a:off x="792450" y="1906600"/>
            <a:ext cx="8586300" cy="3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solidFill>
                  <a:schemeClr val="lt1"/>
                </a:solidFill>
                <a:latin typeface="Century Gothic"/>
                <a:ea typeface="Century Gothic"/>
                <a:cs typeface="Century Gothic"/>
                <a:sym typeface="Century Gothic"/>
              </a:rPr>
              <a:t>TRADITION THREE</a:t>
            </a:r>
            <a:endParaRPr b="1" sz="3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b="1" sz="3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3100">
                <a:solidFill>
                  <a:schemeClr val="lt1"/>
                </a:solidFill>
                <a:latin typeface="Century Gothic"/>
                <a:ea typeface="Century Gothic"/>
                <a:cs typeface="Century Gothic"/>
                <a:sym typeface="Century Gothic"/>
              </a:rPr>
              <a:t>The only requirement for membership is a desire to stop using.</a:t>
            </a:r>
            <a:endParaRPr sz="3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800">
              <a:solidFill>
                <a:schemeClr val="lt1"/>
              </a:solidFill>
              <a:latin typeface="Century Gothic"/>
              <a:ea typeface="Century Gothic"/>
              <a:cs typeface="Century Gothic"/>
              <a:sym typeface="Century Gothic"/>
            </a:endParaRPr>
          </a:p>
        </p:txBody>
      </p:sp>
      <p:sp>
        <p:nvSpPr>
          <p:cNvPr id="37" name="Google Shape;37;g2e26db9f49b_1_1"/>
          <p:cNvSpPr txBox="1"/>
          <p:nvPr/>
        </p:nvSpPr>
        <p:spPr>
          <a:xfrm rot="5400000">
            <a:off x="8262175" y="3985800"/>
            <a:ext cx="4808400" cy="9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0070C0"/>
                </a:solidFill>
                <a:latin typeface="Century Gothic"/>
                <a:ea typeface="Century Gothic"/>
                <a:cs typeface="Century Gothic"/>
                <a:sym typeface="Century Gothic"/>
              </a:rPr>
              <a:t>TRADITION</a:t>
            </a:r>
            <a:endParaRPr sz="4800">
              <a:solidFill>
                <a:srgbClr val="0070C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descr="A blue circle on a white background&#10;&#10;Description automatically generated" id="42" name="Google Shape;42;p9"/>
          <p:cNvPicPr preferRelativeResize="0"/>
          <p:nvPr/>
        </p:nvPicPr>
        <p:blipFill rotWithShape="1">
          <a:blip r:embed="rId3">
            <a:alphaModFix/>
          </a:blip>
          <a:srcRect b="0" l="0" r="0" t="3169"/>
          <a:stretch/>
        </p:blipFill>
        <p:spPr>
          <a:xfrm>
            <a:off x="0" y="0"/>
            <a:ext cx="3792279" cy="5867579"/>
          </a:xfrm>
          <a:prstGeom prst="rect">
            <a:avLst/>
          </a:prstGeom>
          <a:noFill/>
          <a:ln>
            <a:noFill/>
          </a:ln>
        </p:spPr>
      </p:pic>
      <p:sp>
        <p:nvSpPr>
          <p:cNvPr id="43" name="Google Shape;43;p9"/>
          <p:cNvSpPr txBox="1"/>
          <p:nvPr/>
        </p:nvSpPr>
        <p:spPr>
          <a:xfrm>
            <a:off x="4635797" y="452409"/>
            <a:ext cx="7107120" cy="57819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6000"/>
              <a:buFont typeface="Century Gothic"/>
              <a:buNone/>
            </a:pPr>
            <a:r>
              <a:rPr b="1" i="0" lang="en-US" sz="6000">
                <a:solidFill>
                  <a:srgbClr val="00B0F0"/>
                </a:solidFill>
                <a:latin typeface="Century Gothic"/>
                <a:ea typeface="Century Gothic"/>
                <a:cs typeface="Century Gothic"/>
                <a:sym typeface="Century Gothic"/>
              </a:rPr>
              <a:t>Our Third Tradition offers relief from reservations we </a:t>
            </a:r>
            <a:br>
              <a:rPr b="1" i="0" lang="en-US" sz="6000">
                <a:solidFill>
                  <a:srgbClr val="00B0F0"/>
                </a:solidFill>
                <a:latin typeface="Century Gothic"/>
                <a:ea typeface="Century Gothic"/>
                <a:cs typeface="Century Gothic"/>
                <a:sym typeface="Century Gothic"/>
              </a:rPr>
            </a:br>
            <a:r>
              <a:rPr b="1" i="0" lang="en-US" sz="6000">
                <a:solidFill>
                  <a:srgbClr val="00B0F0"/>
                </a:solidFill>
                <a:latin typeface="Century Gothic"/>
                <a:ea typeface="Century Gothic"/>
                <a:cs typeface="Century Gothic"/>
                <a:sym typeface="Century Gothic"/>
              </a:rPr>
              <a:t>might have about membership and </a:t>
            </a:r>
            <a:br>
              <a:rPr b="1" i="0" lang="en-US" sz="6000">
                <a:solidFill>
                  <a:srgbClr val="00B0F0"/>
                </a:solidFill>
                <a:latin typeface="Century Gothic"/>
                <a:ea typeface="Century Gothic"/>
                <a:cs typeface="Century Gothic"/>
                <a:sym typeface="Century Gothic"/>
              </a:rPr>
            </a:br>
            <a:r>
              <a:rPr b="1" i="0" lang="en-US" sz="6000">
                <a:solidFill>
                  <a:srgbClr val="00B0F0"/>
                </a:solidFill>
                <a:latin typeface="Century Gothic"/>
                <a:ea typeface="Century Gothic"/>
                <a:cs typeface="Century Gothic"/>
                <a:sym typeface="Century Gothic"/>
              </a:rPr>
              <a:t>about each other.  </a:t>
            </a:r>
            <a:endParaRPr/>
          </a:p>
          <a:p>
            <a:pPr indent="0" lvl="0" marL="0" marR="0" rtl="0" algn="r">
              <a:lnSpc>
                <a:spcPct val="90000"/>
              </a:lnSpc>
              <a:spcBef>
                <a:spcPts val="1800"/>
              </a:spcBef>
              <a:spcAft>
                <a:spcPts val="0"/>
              </a:spcAft>
              <a:buClr>
                <a:srgbClr val="00B0F0"/>
              </a:buClr>
              <a:buSzPts val="4000"/>
              <a:buFont typeface="Century Gothic"/>
              <a:buNone/>
            </a:pPr>
            <a:r>
              <a:rPr b="1" i="1" lang="en-US" sz="4000">
                <a:solidFill>
                  <a:srgbClr val="00B0F0"/>
                </a:solidFill>
                <a:latin typeface="Century Gothic"/>
                <a:ea typeface="Century Gothic"/>
                <a:cs typeface="Century Gothic"/>
                <a:sym typeface="Century Gothic"/>
              </a:rPr>
              <a:t>Guiding Principles</a:t>
            </a:r>
            <a:r>
              <a:rPr b="1" i="0" lang="en-US" sz="4000">
                <a:solidFill>
                  <a:srgbClr val="00B0F0"/>
                </a:solidFill>
                <a:latin typeface="Century Gothic"/>
                <a:ea typeface="Century Gothic"/>
                <a:cs typeface="Century Gothic"/>
                <a:sym typeface="Century Gothic"/>
              </a:rPr>
              <a:t>, </a:t>
            </a:r>
            <a:br>
              <a:rPr b="1" i="0" lang="en-US" sz="4000">
                <a:solidFill>
                  <a:srgbClr val="00B0F0"/>
                </a:solidFill>
                <a:latin typeface="Century Gothic"/>
                <a:ea typeface="Century Gothic"/>
                <a:cs typeface="Century Gothic"/>
                <a:sym typeface="Century Gothic"/>
              </a:rPr>
            </a:br>
            <a:r>
              <a:rPr b="1" i="0" lang="en-US" sz="4000">
                <a:solidFill>
                  <a:srgbClr val="00B0F0"/>
                </a:solidFill>
                <a:latin typeface="Century Gothic"/>
                <a:ea typeface="Century Gothic"/>
                <a:cs typeface="Century Gothic"/>
                <a:sym typeface="Century Gothic"/>
              </a:rPr>
              <a:t>“Tradition Three”</a:t>
            </a:r>
            <a:endParaRPr b="1" i="0" sz="4000">
              <a:solidFill>
                <a:srgbClr val="00B0F0"/>
              </a:solidFill>
              <a:latin typeface="Century Gothic"/>
              <a:ea typeface="Century Gothic"/>
              <a:cs typeface="Century Gothic"/>
              <a:sym typeface="Century Gothic"/>
            </a:endParaRPr>
          </a:p>
        </p:txBody>
      </p:sp>
      <p:pic>
        <p:nvPicPr>
          <p:cNvPr descr="Cartoon of a hand with a blue sleeve&#10;&#10;Description automatically generated" id="44" name="Google Shape;44;p9"/>
          <p:cNvPicPr preferRelativeResize="0"/>
          <p:nvPr/>
        </p:nvPicPr>
        <p:blipFill rotWithShape="1">
          <a:blip r:embed="rId4">
            <a:alphaModFix/>
          </a:blip>
          <a:srcRect b="4670" l="0" r="0" t="0"/>
          <a:stretch/>
        </p:blipFill>
        <p:spPr>
          <a:xfrm>
            <a:off x="1012610" y="782063"/>
            <a:ext cx="1915485" cy="60759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378"/>
        </a:solidFill>
      </p:bgPr>
    </p:bg>
    <p:spTree>
      <p:nvGrpSpPr>
        <p:cNvPr id="48" name="Shape 48"/>
        <p:cNvGrpSpPr/>
        <p:nvPr/>
      </p:nvGrpSpPr>
      <p:grpSpPr>
        <a:xfrm>
          <a:off x="0" y="0"/>
          <a:ext cx="0" cy="0"/>
          <a:chOff x="0" y="0"/>
          <a:chExt cx="0" cy="0"/>
        </a:xfrm>
      </p:grpSpPr>
      <p:sp>
        <p:nvSpPr>
          <p:cNvPr id="49" name="Google Shape;49;g2e25f0a3d18_0_0"/>
          <p:cNvSpPr txBox="1"/>
          <p:nvPr/>
        </p:nvSpPr>
        <p:spPr>
          <a:xfrm>
            <a:off x="8378800" y="703875"/>
            <a:ext cx="3281100" cy="47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0">
                <a:solidFill>
                  <a:srgbClr val="0070C0"/>
                </a:solidFill>
                <a:latin typeface="Alfa Slab One"/>
                <a:ea typeface="Alfa Slab One"/>
                <a:cs typeface="Alfa Slab One"/>
                <a:sym typeface="Alfa Slab One"/>
              </a:rPr>
              <a:t>3</a:t>
            </a:r>
            <a:endParaRPr sz="40000">
              <a:solidFill>
                <a:srgbClr val="0070C0"/>
              </a:solidFill>
              <a:latin typeface="Alfa Slab One"/>
              <a:ea typeface="Alfa Slab One"/>
              <a:cs typeface="Alfa Slab One"/>
              <a:sym typeface="Alfa Slab One"/>
            </a:endParaRPr>
          </a:p>
        </p:txBody>
      </p:sp>
      <p:sp>
        <p:nvSpPr>
          <p:cNvPr id="50" name="Google Shape;50;g2e25f0a3d18_0_0"/>
          <p:cNvSpPr txBox="1"/>
          <p:nvPr/>
        </p:nvSpPr>
        <p:spPr>
          <a:xfrm rot="5400000">
            <a:off x="8262175" y="3985800"/>
            <a:ext cx="4808400" cy="9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36C4F3"/>
                </a:solidFill>
                <a:latin typeface="Century Gothic"/>
                <a:ea typeface="Century Gothic"/>
                <a:cs typeface="Century Gothic"/>
                <a:sym typeface="Century Gothic"/>
              </a:rPr>
              <a:t>TRADITION</a:t>
            </a:r>
            <a:endParaRPr sz="4800">
              <a:solidFill>
                <a:srgbClr val="36C4F3"/>
              </a:solidFill>
              <a:latin typeface="Century Gothic"/>
              <a:ea typeface="Century Gothic"/>
              <a:cs typeface="Century Gothic"/>
              <a:sym typeface="Century Gothic"/>
            </a:endParaRPr>
          </a:p>
        </p:txBody>
      </p:sp>
      <p:sp>
        <p:nvSpPr>
          <p:cNvPr id="51" name="Google Shape;51;g2e25f0a3d18_0_0"/>
          <p:cNvSpPr txBox="1"/>
          <p:nvPr/>
        </p:nvSpPr>
        <p:spPr>
          <a:xfrm>
            <a:off x="427383" y="2749860"/>
            <a:ext cx="7305300" cy="1658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6500"/>
              <a:buFont typeface="Arial"/>
              <a:buNone/>
            </a:pPr>
            <a:r>
              <a:t/>
            </a:r>
            <a:endParaRPr b="0" i="0" sz="6500" u="none" cap="none" strike="noStrike">
              <a:solidFill>
                <a:schemeClr val="dk1"/>
              </a:solidFill>
              <a:latin typeface="Century Gothic"/>
              <a:ea typeface="Century Gothic"/>
              <a:cs typeface="Century Gothic"/>
              <a:sym typeface="Century Gothic"/>
            </a:endParaRPr>
          </a:p>
        </p:txBody>
      </p:sp>
      <p:sp>
        <p:nvSpPr>
          <p:cNvPr id="52" name="Google Shape;52;g2e25f0a3d18_0_0"/>
          <p:cNvSpPr txBox="1"/>
          <p:nvPr/>
        </p:nvSpPr>
        <p:spPr>
          <a:xfrm>
            <a:off x="670050" y="601075"/>
            <a:ext cx="9426600" cy="11200200"/>
          </a:xfrm>
          <a:prstGeom prst="rect">
            <a:avLst/>
          </a:prstGeom>
          <a:noFill/>
          <a:ln>
            <a:noFill/>
          </a:ln>
        </p:spPr>
        <p:txBody>
          <a:bodyPr anchorCtr="0" anchor="t" bIns="91425" lIns="91425" spcFirstLastPara="1" rIns="91425" wrap="square" tIns="91425">
            <a:spAutoFit/>
          </a:bodyPr>
          <a:lstStyle/>
          <a:p>
            <a:pPr indent="0" lvl="0" marL="0" rtl="0" algn="l">
              <a:lnSpc>
                <a:spcPct val="145098"/>
              </a:lnSpc>
              <a:spcBef>
                <a:spcPts val="0"/>
              </a:spcBef>
              <a:spcAft>
                <a:spcPts val="0"/>
              </a:spcAft>
              <a:buNone/>
            </a:pPr>
            <a:r>
              <a:rPr b="1" lang="en-US" sz="2800">
                <a:solidFill>
                  <a:schemeClr val="lt1"/>
                </a:solidFill>
                <a:latin typeface="Century Gothic"/>
                <a:ea typeface="Century Gothic"/>
                <a:cs typeface="Century Gothic"/>
                <a:sym typeface="Century Gothic"/>
              </a:rPr>
              <a:t>“The group is not the jury of desire…. No addict should be denied an opportunity to stay long enough to develop that desire. We can nurture that desire with loving acceptance.”</a:t>
            </a:r>
            <a:endParaRPr b="1" sz="280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rPr b="1" lang="en-US" sz="2800">
                <a:solidFill>
                  <a:schemeClr val="lt1"/>
                </a:solidFill>
                <a:latin typeface="Century Gothic"/>
                <a:ea typeface="Century Gothic"/>
                <a:cs typeface="Century Gothic"/>
                <a:sym typeface="Century Gothic"/>
              </a:rPr>
              <a:t>“…we are encouraged to open wide the doors of our meetings to any addict who wishes to join. We are asked to extend to others the care and concern that helped each of us find a sense of belonging.”</a:t>
            </a:r>
            <a:endParaRPr b="1" sz="2800">
              <a:solidFill>
                <a:schemeClr val="lt1"/>
              </a:solidFill>
              <a:latin typeface="Century Gothic"/>
              <a:ea typeface="Century Gothic"/>
              <a:cs typeface="Century Gothic"/>
              <a:sym typeface="Century Gothic"/>
            </a:endParaRPr>
          </a:p>
          <a:p>
            <a:pPr indent="0" lvl="0" marL="0" rtl="0" algn="l">
              <a:lnSpc>
                <a:spcPct val="145098"/>
              </a:lnSpc>
              <a:spcBef>
                <a:spcPts val="0"/>
              </a:spcBef>
              <a:spcAft>
                <a:spcPts val="0"/>
              </a:spcAft>
              <a:buClr>
                <a:schemeClr val="dk1"/>
              </a:buClr>
              <a:buSzPts val="1100"/>
              <a:buFont typeface="Arial"/>
              <a:buNone/>
            </a:pPr>
            <a:r>
              <a:rPr lang="en-US" sz="1800">
                <a:solidFill>
                  <a:schemeClr val="lt1"/>
                </a:solidFill>
                <a:latin typeface="Century Gothic"/>
                <a:ea typeface="Century Gothic"/>
                <a:cs typeface="Century Gothic"/>
                <a:sym typeface="Century Gothic"/>
              </a:rPr>
              <a:t>It Works: How and Why, Tradition Three </a:t>
            </a:r>
            <a:endParaRPr sz="180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1200"/>
              </a:spcBef>
              <a:spcAft>
                <a:spcPts val="0"/>
              </a:spcAft>
              <a:buNone/>
            </a:pPr>
            <a:r>
              <a:t/>
            </a:r>
            <a:endParaRPr b="1" sz="2550">
              <a:solidFill>
                <a:schemeClr val="lt1"/>
              </a:solidFill>
              <a:latin typeface="Century Gothic"/>
              <a:ea typeface="Century Gothic"/>
              <a:cs typeface="Century Gothic"/>
              <a:sym typeface="Century Gothic"/>
            </a:endParaRPr>
          </a:p>
          <a:p>
            <a:pPr indent="0" lvl="0" marL="0" rtl="0" algn="l">
              <a:lnSpc>
                <a:spcPct val="145098"/>
              </a:lnSpc>
              <a:spcBef>
                <a:spcPts val="0"/>
              </a:spcBef>
              <a:spcAft>
                <a:spcPts val="0"/>
              </a:spcAft>
              <a:buClr>
                <a:schemeClr val="dk1"/>
              </a:buClr>
              <a:buSzPts val="1100"/>
              <a:buFont typeface="Arial"/>
              <a:buNone/>
            </a:pPr>
            <a:r>
              <a:rPr b="1" lang="en-US" sz="2550">
                <a:solidFill>
                  <a:schemeClr val="lt1"/>
                </a:solidFill>
                <a:latin typeface="Century Gothic"/>
                <a:ea typeface="Century Gothic"/>
                <a:cs typeface="Century Gothic"/>
                <a:sym typeface="Century Gothic"/>
              </a:rPr>
              <a:t>It Works: How and Why, Traditio</a:t>
            </a:r>
            <a:endParaRPr b="1" sz="255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378"/>
        </a:solidFill>
      </p:bgPr>
    </p:bg>
    <p:spTree>
      <p:nvGrpSpPr>
        <p:cNvPr id="56" name="Shape 56"/>
        <p:cNvGrpSpPr/>
        <p:nvPr/>
      </p:nvGrpSpPr>
      <p:grpSpPr>
        <a:xfrm>
          <a:off x="0" y="0"/>
          <a:ext cx="0" cy="0"/>
          <a:chOff x="0" y="0"/>
          <a:chExt cx="0" cy="0"/>
        </a:xfrm>
      </p:grpSpPr>
      <p:sp>
        <p:nvSpPr>
          <p:cNvPr id="57" name="Google Shape;57;g2e26db9f49b_0_1"/>
          <p:cNvSpPr txBox="1"/>
          <p:nvPr/>
        </p:nvSpPr>
        <p:spPr>
          <a:xfrm>
            <a:off x="8378800" y="703875"/>
            <a:ext cx="3281100" cy="47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0">
                <a:solidFill>
                  <a:srgbClr val="0070C0"/>
                </a:solidFill>
                <a:latin typeface="Alfa Slab One"/>
                <a:ea typeface="Alfa Slab One"/>
                <a:cs typeface="Alfa Slab One"/>
                <a:sym typeface="Alfa Slab One"/>
              </a:rPr>
              <a:t>3</a:t>
            </a:r>
            <a:endParaRPr sz="40000">
              <a:solidFill>
                <a:srgbClr val="0070C0"/>
              </a:solidFill>
              <a:latin typeface="Alfa Slab One"/>
              <a:ea typeface="Alfa Slab One"/>
              <a:cs typeface="Alfa Slab One"/>
              <a:sym typeface="Alfa Slab One"/>
            </a:endParaRPr>
          </a:p>
        </p:txBody>
      </p:sp>
      <p:sp>
        <p:nvSpPr>
          <p:cNvPr id="58" name="Google Shape;58;g2e26db9f49b_0_1"/>
          <p:cNvSpPr txBox="1"/>
          <p:nvPr/>
        </p:nvSpPr>
        <p:spPr>
          <a:xfrm>
            <a:off x="427383" y="2749860"/>
            <a:ext cx="7305300" cy="1658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6500"/>
              <a:buFont typeface="Arial"/>
              <a:buNone/>
            </a:pPr>
            <a:r>
              <a:t/>
            </a:r>
            <a:endParaRPr b="0" i="0" sz="6500" u="none" cap="none" strike="noStrike">
              <a:solidFill>
                <a:schemeClr val="dk1"/>
              </a:solidFill>
              <a:latin typeface="Century Gothic"/>
              <a:ea typeface="Century Gothic"/>
              <a:cs typeface="Century Gothic"/>
              <a:sym typeface="Century Gothic"/>
            </a:endParaRPr>
          </a:p>
        </p:txBody>
      </p:sp>
      <p:sp>
        <p:nvSpPr>
          <p:cNvPr id="59" name="Google Shape;59;g2e26db9f49b_0_1"/>
          <p:cNvSpPr txBox="1"/>
          <p:nvPr/>
        </p:nvSpPr>
        <p:spPr>
          <a:xfrm>
            <a:off x="729150" y="985350"/>
            <a:ext cx="9426600" cy="4987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2800">
                <a:solidFill>
                  <a:schemeClr val="lt1"/>
                </a:solidFill>
                <a:latin typeface="Century Gothic"/>
                <a:ea typeface="Century Gothic"/>
                <a:cs typeface="Century Gothic"/>
                <a:sym typeface="Century Gothic"/>
              </a:rPr>
              <a:t>“Tradition Three swings the door to Narcotics Anonymous wide open and invites an opening in our own hearts. As long as we have a desire to stop using drugs, our right to membership in NA is unconditional. We may attend meetings for a long time before deciding to be members. When we make that decision, our lives begin to change.”</a:t>
            </a:r>
            <a:endParaRPr b="1" sz="2800">
              <a:solidFill>
                <a:schemeClr val="lt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US" sz="1800">
                <a:solidFill>
                  <a:schemeClr val="lt1"/>
                </a:solidFill>
                <a:latin typeface="Century Gothic"/>
                <a:ea typeface="Century Gothic"/>
                <a:cs typeface="Century Gothic"/>
                <a:sym typeface="Century Gothic"/>
              </a:rPr>
              <a:t>Guiding Principles, Tradition Three</a:t>
            </a:r>
            <a:endParaRPr sz="1800">
              <a:solidFill>
                <a:schemeClr val="lt1"/>
              </a:solidFill>
              <a:latin typeface="Century Gothic"/>
              <a:ea typeface="Century Gothic"/>
              <a:cs typeface="Century Gothic"/>
              <a:sym typeface="Century Gothic"/>
            </a:endParaRPr>
          </a:p>
        </p:txBody>
      </p:sp>
      <p:sp>
        <p:nvSpPr>
          <p:cNvPr id="60" name="Google Shape;60;g2e26db9f49b_0_1"/>
          <p:cNvSpPr txBox="1"/>
          <p:nvPr/>
        </p:nvSpPr>
        <p:spPr>
          <a:xfrm rot="5400000">
            <a:off x="8262175" y="3985800"/>
            <a:ext cx="4808400" cy="9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36C4F3"/>
                </a:solidFill>
                <a:latin typeface="Century Gothic"/>
                <a:ea typeface="Century Gothic"/>
                <a:cs typeface="Century Gothic"/>
                <a:sym typeface="Century Gothic"/>
              </a:rPr>
              <a:t>TRADITION</a:t>
            </a:r>
            <a:endParaRPr sz="4800">
              <a:solidFill>
                <a:srgbClr val="36C4F3"/>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2"/>
          <p:cNvPicPr preferRelativeResize="0"/>
          <p:nvPr/>
        </p:nvPicPr>
        <p:blipFill rotWithShape="1">
          <a:blip r:embed="rId3">
            <a:alphaModFix/>
          </a:blip>
          <a:srcRect b="10232" l="0" r="11646" t="0"/>
          <a:stretch/>
        </p:blipFill>
        <p:spPr>
          <a:xfrm>
            <a:off x="5652311" y="168234"/>
            <a:ext cx="6539689" cy="6689766"/>
          </a:xfrm>
          <a:prstGeom prst="rect">
            <a:avLst/>
          </a:prstGeom>
          <a:noFill/>
          <a:ln>
            <a:noFill/>
          </a:ln>
        </p:spPr>
      </p:pic>
      <p:sp>
        <p:nvSpPr>
          <p:cNvPr id="66" name="Google Shape;66;p2"/>
          <p:cNvSpPr txBox="1"/>
          <p:nvPr/>
        </p:nvSpPr>
        <p:spPr>
          <a:xfrm>
            <a:off x="173836" y="290428"/>
            <a:ext cx="6148305" cy="5940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800" u="none" cap="none" strike="noStrike">
                <a:solidFill>
                  <a:srgbClr val="0070C0"/>
                </a:solidFill>
                <a:latin typeface="Century Gothic"/>
                <a:ea typeface="Century Gothic"/>
                <a:cs typeface="Century Gothic"/>
                <a:sym typeface="Century Gothic"/>
              </a:rPr>
              <a:t>We’ve been having conversations around drug replacement therapy, or medication-assisted treatment (DRT/MAT) for decades.</a:t>
            </a:r>
            <a:endParaRPr/>
          </a:p>
          <a:p>
            <a:pPr indent="0" lvl="0" marL="0" marR="0" rtl="0" algn="l">
              <a:spcBef>
                <a:spcPts val="0"/>
              </a:spcBef>
              <a:spcAft>
                <a:spcPts val="0"/>
              </a:spcAft>
              <a:buNone/>
            </a:pPr>
            <a:r>
              <a:t/>
            </a:r>
            <a:endParaRPr b="1" sz="3800">
              <a:solidFill>
                <a:srgbClr val="0070C0"/>
              </a:solidFill>
              <a:latin typeface="Century Gothic"/>
              <a:ea typeface="Century Gothic"/>
              <a:cs typeface="Century Gothic"/>
              <a:sym typeface="Century Gothic"/>
            </a:endParaRPr>
          </a:p>
          <a:p>
            <a:pPr indent="0" lvl="0" marL="457200" marR="0" rtl="0" algn="l">
              <a:spcBef>
                <a:spcPts val="0"/>
              </a:spcBef>
              <a:spcAft>
                <a:spcPts val="0"/>
              </a:spcAft>
              <a:buNone/>
            </a:pPr>
            <a:r>
              <a:rPr b="1" lang="en-US" sz="3800">
                <a:solidFill>
                  <a:srgbClr val="0070C0"/>
                </a:solidFill>
                <a:latin typeface="Century Gothic"/>
                <a:ea typeface="Century Gothic"/>
                <a:cs typeface="Century Gothic"/>
                <a:sym typeface="Century Gothic"/>
              </a:rPr>
              <a:t>It’s clear we don't have a unified Fellowship position on this issue.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371E"/>
        </a:solidFill>
      </p:bgPr>
    </p:bg>
    <p:spTree>
      <p:nvGrpSpPr>
        <p:cNvPr id="70" name="Shape 70"/>
        <p:cNvGrpSpPr/>
        <p:nvPr/>
      </p:nvGrpSpPr>
      <p:grpSpPr>
        <a:xfrm>
          <a:off x="0" y="0"/>
          <a:ext cx="0" cy="0"/>
          <a:chOff x="0" y="0"/>
          <a:chExt cx="0" cy="0"/>
        </a:xfrm>
      </p:grpSpPr>
      <p:sp>
        <p:nvSpPr>
          <p:cNvPr id="71" name="Google Shape;71;p3"/>
          <p:cNvSpPr txBox="1"/>
          <p:nvPr/>
        </p:nvSpPr>
        <p:spPr>
          <a:xfrm>
            <a:off x="664129" y="955105"/>
            <a:ext cx="8175900" cy="18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6300"/>
              <a:buFont typeface="Century Gothic"/>
              <a:buNone/>
            </a:pPr>
            <a:r>
              <a:rPr b="1" i="0" lang="en-US" sz="6000">
                <a:solidFill>
                  <a:srgbClr val="00B0F0"/>
                </a:solidFill>
                <a:latin typeface="Century Gothic"/>
                <a:ea typeface="Century Gothic"/>
                <a:cs typeface="Century Gothic"/>
                <a:sym typeface="Century Gothic"/>
              </a:rPr>
              <a:t>It’s important to talk about because…</a:t>
            </a:r>
            <a:endParaRPr b="1" i="0" sz="6000">
              <a:solidFill>
                <a:srgbClr val="00B0F0"/>
              </a:solidFill>
              <a:latin typeface="Century Gothic"/>
              <a:ea typeface="Century Gothic"/>
              <a:cs typeface="Century Gothic"/>
              <a:sym typeface="Century Gothic"/>
            </a:endParaRPr>
          </a:p>
        </p:txBody>
      </p:sp>
      <p:sp>
        <p:nvSpPr>
          <p:cNvPr id="72" name="Google Shape;72;p3"/>
          <p:cNvSpPr txBox="1"/>
          <p:nvPr/>
        </p:nvSpPr>
        <p:spPr>
          <a:xfrm>
            <a:off x="664125" y="3122149"/>
            <a:ext cx="10180200" cy="3585600"/>
          </a:xfrm>
          <a:prstGeom prst="rect">
            <a:avLst/>
          </a:prstGeom>
          <a:noFill/>
          <a:ln>
            <a:noFill/>
          </a:ln>
        </p:spPr>
        <p:txBody>
          <a:bodyPr anchorCtr="0" anchor="t" bIns="45700" lIns="91425" spcFirstLastPara="1" rIns="91425" wrap="square" tIns="45700">
            <a:noAutofit/>
          </a:bodyPr>
          <a:lstStyle/>
          <a:p>
            <a:pPr indent="-228600" lvl="0" marL="320040" marR="0" rtl="0" algn="l">
              <a:lnSpc>
                <a:spcPct val="90000"/>
              </a:lnSpc>
              <a:spcBef>
                <a:spcPts val="0"/>
              </a:spcBef>
              <a:spcAft>
                <a:spcPts val="0"/>
              </a:spcAft>
              <a:buClr>
                <a:schemeClr val="lt1"/>
              </a:buClr>
              <a:buSzPts val="3600"/>
              <a:buFont typeface="Century Gothic"/>
              <a:buChar char="•"/>
            </a:pPr>
            <a:r>
              <a:rPr i="0" lang="en-US" sz="3600">
                <a:solidFill>
                  <a:schemeClr val="lt1"/>
                </a:solidFill>
                <a:latin typeface="Century Gothic"/>
                <a:ea typeface="Century Gothic"/>
                <a:cs typeface="Century Gothic"/>
                <a:sym typeface="Century Gothic"/>
              </a:rPr>
              <a:t>It is not going away</a:t>
            </a:r>
            <a:endParaRPr sz="3600">
              <a:latin typeface="Century Gothic"/>
              <a:ea typeface="Century Gothic"/>
              <a:cs typeface="Century Gothic"/>
              <a:sym typeface="Century Gothic"/>
            </a:endParaRPr>
          </a:p>
          <a:p>
            <a:pPr indent="-228600" lvl="0" marL="320040" marR="0" rtl="0" algn="l">
              <a:lnSpc>
                <a:spcPct val="90000"/>
              </a:lnSpc>
              <a:spcBef>
                <a:spcPts val="1600"/>
              </a:spcBef>
              <a:spcAft>
                <a:spcPts val="0"/>
              </a:spcAft>
              <a:buClr>
                <a:schemeClr val="lt1"/>
              </a:buClr>
              <a:buSzPts val="3600"/>
              <a:buFont typeface="Century Gothic"/>
              <a:buChar char="•"/>
            </a:pPr>
            <a:r>
              <a:rPr i="0" lang="en-US" sz="3600">
                <a:solidFill>
                  <a:schemeClr val="lt1"/>
                </a:solidFill>
                <a:latin typeface="Century Gothic"/>
                <a:ea typeface="Century Gothic"/>
                <a:cs typeface="Century Gothic"/>
                <a:sym typeface="Century Gothic"/>
              </a:rPr>
              <a:t>Medication is frequently part of treatment and may be mandated for compliance</a:t>
            </a:r>
            <a:endParaRPr sz="3600">
              <a:latin typeface="Century Gothic"/>
              <a:ea typeface="Century Gothic"/>
              <a:cs typeface="Century Gothic"/>
              <a:sym typeface="Century Gothic"/>
            </a:endParaRPr>
          </a:p>
          <a:p>
            <a:pPr indent="-228600" lvl="0" marL="320040" marR="0" rtl="0" algn="l">
              <a:lnSpc>
                <a:spcPct val="90000"/>
              </a:lnSpc>
              <a:spcBef>
                <a:spcPts val="1600"/>
              </a:spcBef>
              <a:spcAft>
                <a:spcPts val="0"/>
              </a:spcAft>
              <a:buClr>
                <a:schemeClr val="lt1"/>
              </a:buClr>
              <a:buSzPts val="3600"/>
              <a:buFont typeface="Century Gothic"/>
              <a:buChar char="•"/>
            </a:pPr>
            <a:r>
              <a:rPr i="0" lang="en-US" sz="3600">
                <a:solidFill>
                  <a:schemeClr val="lt1"/>
                </a:solidFill>
                <a:latin typeface="Century Gothic"/>
                <a:ea typeface="Century Gothic"/>
                <a:cs typeface="Century Gothic"/>
                <a:sym typeface="Century Gothic"/>
              </a:rPr>
              <a:t>We need to consider how to carry the message in the world we live in</a:t>
            </a:r>
            <a:endParaRPr sz="3600">
              <a:latin typeface="Century Gothic"/>
              <a:ea typeface="Century Gothic"/>
              <a:cs typeface="Century Gothic"/>
              <a:sym typeface="Century Gothic"/>
            </a:endParaRPr>
          </a:p>
        </p:txBody>
      </p:sp>
      <p:sp>
        <p:nvSpPr>
          <p:cNvPr id="73" name="Google Shape;73;p3"/>
          <p:cNvSpPr/>
          <p:nvPr/>
        </p:nvSpPr>
        <p:spPr>
          <a:xfrm>
            <a:off x="8397930" y="750503"/>
            <a:ext cx="2521688" cy="1471702"/>
          </a:xfrm>
          <a:prstGeom prst="wedgeRoundRectCallout">
            <a:avLst>
              <a:gd fmla="val -20833" name="adj1"/>
              <a:gd fmla="val 62500" name="adj2"/>
              <a:gd fmla="val 0" name="adj3"/>
            </a:avLst>
          </a:prstGeom>
          <a:solidFill>
            <a:srgbClr val="36C4F3">
              <a:alpha val="5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3"/>
          <p:cNvSpPr/>
          <p:nvPr/>
        </p:nvSpPr>
        <p:spPr>
          <a:xfrm flipH="1">
            <a:off x="9503740" y="1650352"/>
            <a:ext cx="2521800" cy="1471800"/>
          </a:xfrm>
          <a:prstGeom prst="wedgeRoundRectCallout">
            <a:avLst>
              <a:gd fmla="val -20833" name="adj1"/>
              <a:gd fmla="val 62500" name="adj2"/>
              <a:gd fmla="val 0" name="adj3"/>
            </a:avLst>
          </a:prstGeom>
          <a:solidFill>
            <a:srgbClr val="36C4F3">
              <a:alpha val="5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A person waving at a blue door&#10;&#10;Description automatically generated" id="79" name="Google Shape;79;p4"/>
          <p:cNvPicPr preferRelativeResize="0"/>
          <p:nvPr/>
        </p:nvPicPr>
        <p:blipFill rotWithShape="1">
          <a:blip r:embed="rId3">
            <a:alphaModFix/>
          </a:blip>
          <a:srcRect b="0" l="10609" r="17163" t="6052"/>
          <a:stretch/>
        </p:blipFill>
        <p:spPr>
          <a:xfrm>
            <a:off x="6395657" y="0"/>
            <a:ext cx="5796343" cy="6282811"/>
          </a:xfrm>
          <a:prstGeom prst="rect">
            <a:avLst/>
          </a:prstGeom>
          <a:noFill/>
          <a:ln>
            <a:noFill/>
          </a:ln>
        </p:spPr>
      </p:pic>
      <p:pic>
        <p:nvPicPr>
          <p:cNvPr descr="A black background with a black square&#10;&#10;Description automatically generated with medium confidence" id="80" name="Google Shape;80;p4"/>
          <p:cNvPicPr preferRelativeResize="0"/>
          <p:nvPr/>
        </p:nvPicPr>
        <p:blipFill rotWithShape="1">
          <a:blip r:embed="rId4">
            <a:alphaModFix/>
          </a:blip>
          <a:srcRect b="0" l="0" r="50575" t="0"/>
          <a:stretch/>
        </p:blipFill>
        <p:spPr>
          <a:xfrm>
            <a:off x="3066435" y="4925765"/>
            <a:ext cx="2197738" cy="1228120"/>
          </a:xfrm>
          <a:prstGeom prst="rect">
            <a:avLst/>
          </a:prstGeom>
          <a:noFill/>
          <a:ln>
            <a:noFill/>
          </a:ln>
        </p:spPr>
      </p:pic>
      <p:sp>
        <p:nvSpPr>
          <p:cNvPr id="81" name="Google Shape;81;p4"/>
          <p:cNvSpPr txBox="1"/>
          <p:nvPr/>
        </p:nvSpPr>
        <p:spPr>
          <a:xfrm>
            <a:off x="357647" y="349663"/>
            <a:ext cx="5535600" cy="406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7030A0"/>
                </a:solidFill>
                <a:latin typeface="Century Gothic"/>
                <a:ea typeface="Century Gothic"/>
                <a:cs typeface="Century Gothic"/>
                <a:sym typeface="Century Gothic"/>
              </a:rPr>
              <a:t>It is our job to make sure that recovery is available to anyone who wants it, and that it is attractive to those who need it.</a:t>
            </a:r>
            <a:endParaRPr/>
          </a:p>
          <a:p>
            <a:pPr indent="0" lvl="0" marL="0" marR="0" rtl="0" algn="l">
              <a:spcBef>
                <a:spcPts val="2200"/>
              </a:spcBef>
              <a:spcAft>
                <a:spcPts val="0"/>
              </a:spcAft>
              <a:buNone/>
            </a:pPr>
            <a:r>
              <a:rPr lang="en-US" sz="3000">
                <a:solidFill>
                  <a:srgbClr val="0070C0"/>
                </a:solidFill>
                <a:latin typeface="Century Gothic"/>
                <a:ea typeface="Century Gothic"/>
                <a:cs typeface="Century Gothic"/>
                <a:sym typeface="Century Gothic"/>
              </a:rPr>
              <a:t>If professionals are unwilling to refer people to NA, some addicts may never find us.</a:t>
            </a:r>
            <a:endParaRPr sz="3000">
              <a:solidFill>
                <a:srgbClr val="0070C0"/>
              </a:solidFill>
              <a:latin typeface="Century Gothic"/>
              <a:ea typeface="Century Gothic"/>
              <a:cs typeface="Century Gothic"/>
              <a:sym typeface="Century Gothic"/>
            </a:endParaRPr>
          </a:p>
        </p:txBody>
      </p:sp>
      <p:sp>
        <p:nvSpPr>
          <p:cNvPr id="82" name="Google Shape;82;p4"/>
          <p:cNvSpPr txBox="1"/>
          <p:nvPr/>
        </p:nvSpPr>
        <p:spPr>
          <a:xfrm>
            <a:off x="191502" y="5351794"/>
            <a:ext cx="2197738"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2060"/>
                </a:solidFill>
                <a:latin typeface="Century Gothic"/>
                <a:ea typeface="Century Gothic"/>
                <a:cs typeface="Century Gothic"/>
                <a:sym typeface="Century Gothic"/>
              </a:rPr>
              <a:t>Most recent membership survey</a:t>
            </a:r>
            <a:endParaRPr/>
          </a:p>
        </p:txBody>
      </p:sp>
      <p:sp>
        <p:nvSpPr>
          <p:cNvPr id="83" name="Google Shape;83;p4"/>
          <p:cNvSpPr txBox="1"/>
          <p:nvPr/>
        </p:nvSpPr>
        <p:spPr>
          <a:xfrm>
            <a:off x="1656736" y="5708532"/>
            <a:ext cx="4139380"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lt1"/>
                </a:solidFill>
                <a:latin typeface="Century Gothic"/>
                <a:ea typeface="Century Gothic"/>
                <a:cs typeface="Century Gothic"/>
                <a:sym typeface="Century Gothic"/>
              </a:rPr>
              <a:t>82% </a:t>
            </a:r>
            <a:endParaRPr/>
          </a:p>
          <a:p>
            <a:pPr indent="0" lvl="0" marL="0" marR="0" rtl="0" algn="ctr">
              <a:spcBef>
                <a:spcPts val="600"/>
              </a:spcBef>
              <a:spcAft>
                <a:spcPts val="0"/>
              </a:spcAft>
              <a:buNone/>
            </a:pPr>
            <a:r>
              <a:rPr lang="en-US" sz="1800">
                <a:solidFill>
                  <a:srgbClr val="232323"/>
                </a:solidFill>
                <a:latin typeface="Century Gothic"/>
                <a:ea typeface="Century Gothic"/>
                <a:cs typeface="Century Gothic"/>
                <a:sym typeface="Century Gothic"/>
              </a:rPr>
              <a:t>stayed in NA because of identification with other members</a:t>
            </a:r>
            <a:endParaRPr sz="1800">
              <a:solidFill>
                <a:srgbClr val="232323"/>
              </a:solidFill>
              <a:latin typeface="Century Gothic"/>
              <a:ea typeface="Century Gothic"/>
              <a:cs typeface="Century Gothic"/>
              <a:sym typeface="Century Gothic"/>
            </a:endParaRPr>
          </a:p>
        </p:txBody>
      </p:sp>
      <p:sp>
        <p:nvSpPr>
          <p:cNvPr id="84" name="Google Shape;84;p4"/>
          <p:cNvSpPr/>
          <p:nvPr/>
        </p:nvSpPr>
        <p:spPr>
          <a:xfrm>
            <a:off x="6559961" y="4906295"/>
            <a:ext cx="1338417" cy="137651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ack background with a black square&#10;&#10;Description automatically generated with medium confidence" id="85" name="Google Shape;85;p4"/>
          <p:cNvPicPr preferRelativeResize="0"/>
          <p:nvPr/>
        </p:nvPicPr>
        <p:blipFill rotWithShape="1">
          <a:blip r:embed="rId4">
            <a:alphaModFix/>
          </a:blip>
          <a:srcRect b="0" l="55882" r="0" t="0"/>
          <a:stretch/>
        </p:blipFill>
        <p:spPr>
          <a:xfrm>
            <a:off x="5885612" y="4925765"/>
            <a:ext cx="1961760" cy="1228120"/>
          </a:xfrm>
          <a:prstGeom prst="rect">
            <a:avLst/>
          </a:prstGeom>
          <a:noFill/>
          <a:ln>
            <a:noFill/>
          </a:ln>
        </p:spPr>
      </p:pic>
      <p:sp>
        <p:nvSpPr>
          <p:cNvPr id="86" name="Google Shape;86;p4"/>
          <p:cNvSpPr txBox="1"/>
          <p:nvPr/>
        </p:nvSpPr>
        <p:spPr>
          <a:xfrm>
            <a:off x="5240595" y="5708532"/>
            <a:ext cx="4139380"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lt1"/>
                </a:solidFill>
                <a:latin typeface="Century Gothic"/>
                <a:ea typeface="Century Gothic"/>
                <a:cs typeface="Century Gothic"/>
                <a:sym typeface="Century Gothic"/>
              </a:rPr>
              <a:t>68% </a:t>
            </a:r>
            <a:endParaRPr/>
          </a:p>
          <a:p>
            <a:pPr indent="0" lvl="0" marL="0" marR="0" rtl="0" algn="ctr">
              <a:spcBef>
                <a:spcPts val="600"/>
              </a:spcBef>
              <a:spcAft>
                <a:spcPts val="0"/>
              </a:spcAft>
              <a:buNone/>
            </a:pPr>
            <a:r>
              <a:rPr lang="en-US" sz="1800">
                <a:solidFill>
                  <a:srgbClr val="232323"/>
                </a:solidFill>
                <a:latin typeface="Century Gothic"/>
                <a:ea typeface="Century Gothic"/>
                <a:cs typeface="Century Gothic"/>
                <a:sym typeface="Century Gothic"/>
              </a:rPr>
              <a:t>said their first meeting was important or very important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nvSpPr>
        <p:spPr>
          <a:xfrm>
            <a:off x="216310" y="274671"/>
            <a:ext cx="11975690" cy="11265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500"/>
              <a:buFont typeface="Century Gothic"/>
              <a:buNone/>
            </a:pPr>
            <a:r>
              <a:rPr b="1" i="0" lang="en-US" sz="4500">
                <a:solidFill>
                  <a:schemeClr val="lt1"/>
                </a:solidFill>
                <a:latin typeface="Century Gothic"/>
                <a:ea typeface="Century Gothic"/>
                <a:cs typeface="Century Gothic"/>
                <a:sym typeface="Century Gothic"/>
              </a:rPr>
              <a:t>Where we have consensus as a Fellowship</a:t>
            </a:r>
            <a:endParaRPr b="1" i="0" sz="4500">
              <a:solidFill>
                <a:schemeClr val="lt1"/>
              </a:solidFill>
              <a:latin typeface="Century Gothic"/>
              <a:ea typeface="Century Gothic"/>
              <a:cs typeface="Century Gothic"/>
              <a:sym typeface="Century Gothic"/>
            </a:endParaRPr>
          </a:p>
        </p:txBody>
      </p:sp>
      <p:sp>
        <p:nvSpPr>
          <p:cNvPr id="92" name="Google Shape;92;p5"/>
          <p:cNvSpPr txBox="1"/>
          <p:nvPr/>
        </p:nvSpPr>
        <p:spPr>
          <a:xfrm>
            <a:off x="430575" y="1118100"/>
            <a:ext cx="11068500" cy="5286600"/>
          </a:xfrm>
          <a:prstGeom prst="rect">
            <a:avLst/>
          </a:prstGeom>
          <a:noFill/>
          <a:ln>
            <a:noFill/>
          </a:ln>
        </p:spPr>
        <p:txBody>
          <a:bodyPr anchorCtr="0" anchor="t" bIns="45700" lIns="91425" spcFirstLastPara="1" rIns="91425" wrap="square" tIns="45700">
            <a:noAutofit/>
          </a:bodyPr>
          <a:lstStyle/>
          <a:p>
            <a:pPr indent="-266700" lvl="0" marL="320040" marR="0" rtl="0" algn="l">
              <a:lnSpc>
                <a:spcPct val="90000"/>
              </a:lnSpc>
              <a:spcBef>
                <a:spcPts val="0"/>
              </a:spcBef>
              <a:spcAft>
                <a:spcPts val="0"/>
              </a:spcAft>
              <a:buClr>
                <a:srgbClr val="002060"/>
              </a:buClr>
              <a:buSzPts val="3000"/>
              <a:buFont typeface="Arial"/>
              <a:buChar char="•"/>
            </a:pPr>
            <a:r>
              <a:rPr b="0" i="0" lang="en-US" sz="3000">
                <a:solidFill>
                  <a:srgbClr val="002060"/>
                </a:solidFill>
                <a:latin typeface="Century Gothic"/>
                <a:ea typeface="Century Gothic"/>
                <a:cs typeface="Century Gothic"/>
                <a:sym typeface="Century Gothic"/>
              </a:rPr>
              <a:t>Our message is hope and the promise of freedom. </a:t>
            </a:r>
            <a:br>
              <a:rPr b="0" i="0" lang="en-US" sz="3000">
                <a:solidFill>
                  <a:srgbClr val="002060"/>
                </a:solidFill>
                <a:latin typeface="Century Gothic"/>
                <a:ea typeface="Century Gothic"/>
                <a:cs typeface="Century Gothic"/>
                <a:sym typeface="Century Gothic"/>
              </a:rPr>
            </a:br>
            <a:r>
              <a:rPr b="0" i="0" lang="en-US" sz="3000">
                <a:solidFill>
                  <a:srgbClr val="002060"/>
                </a:solidFill>
                <a:latin typeface="Century Gothic"/>
                <a:ea typeface="Century Gothic"/>
                <a:cs typeface="Century Gothic"/>
                <a:sym typeface="Century Gothic"/>
              </a:rPr>
              <a:t>We are a program of complete abstinence.</a:t>
            </a:r>
            <a:endParaRPr sz="3000"/>
          </a:p>
          <a:p>
            <a:pPr indent="-266700" lvl="0" marL="320040" marR="0" rtl="0" algn="l">
              <a:lnSpc>
                <a:spcPct val="90000"/>
              </a:lnSpc>
              <a:spcBef>
                <a:spcPts val="1600"/>
              </a:spcBef>
              <a:spcAft>
                <a:spcPts val="0"/>
              </a:spcAft>
              <a:buClr>
                <a:srgbClr val="002060"/>
              </a:buClr>
              <a:buSzPts val="3000"/>
              <a:buFont typeface="Arial"/>
              <a:buChar char="•"/>
            </a:pPr>
            <a:r>
              <a:rPr b="0" i="0" lang="en-US" sz="3000">
                <a:solidFill>
                  <a:srgbClr val="002060"/>
                </a:solidFill>
                <a:latin typeface="Century Gothic"/>
                <a:ea typeface="Century Gothic"/>
                <a:cs typeface="Century Gothic"/>
                <a:sym typeface="Century Gothic"/>
              </a:rPr>
              <a:t>It doesn’t matter what or how much you used.</a:t>
            </a:r>
            <a:endParaRPr sz="3000"/>
          </a:p>
          <a:p>
            <a:pPr indent="-266700" lvl="0" marL="320040" marR="0" rtl="0" algn="l">
              <a:lnSpc>
                <a:spcPct val="90000"/>
              </a:lnSpc>
              <a:spcBef>
                <a:spcPts val="1600"/>
              </a:spcBef>
              <a:spcAft>
                <a:spcPts val="0"/>
              </a:spcAft>
              <a:buClr>
                <a:srgbClr val="002060"/>
              </a:buClr>
              <a:buSzPts val="3000"/>
              <a:buFont typeface="Arial"/>
              <a:buChar char="•"/>
            </a:pPr>
            <a:r>
              <a:rPr b="0" i="0" lang="en-US" sz="3000">
                <a:solidFill>
                  <a:srgbClr val="002060"/>
                </a:solidFill>
                <a:latin typeface="Century Gothic"/>
                <a:ea typeface="Century Gothic"/>
                <a:cs typeface="Century Gothic"/>
                <a:sym typeface="Century Gothic"/>
              </a:rPr>
              <a:t>What we care about is what you want to do about your problem and how we can help.</a:t>
            </a:r>
            <a:endParaRPr sz="3000"/>
          </a:p>
          <a:p>
            <a:pPr indent="-266700" lvl="0" marL="320040" marR="0" rtl="0" algn="l">
              <a:lnSpc>
                <a:spcPct val="90000"/>
              </a:lnSpc>
              <a:spcBef>
                <a:spcPts val="1600"/>
              </a:spcBef>
              <a:spcAft>
                <a:spcPts val="0"/>
              </a:spcAft>
              <a:buClr>
                <a:srgbClr val="002060"/>
              </a:buClr>
              <a:buSzPts val="3000"/>
              <a:buFont typeface="Arial"/>
              <a:buChar char="•"/>
            </a:pPr>
            <a:r>
              <a:rPr b="0" i="0" lang="en-US" sz="3000">
                <a:solidFill>
                  <a:srgbClr val="002060"/>
                </a:solidFill>
                <a:latin typeface="Century Gothic"/>
                <a:ea typeface="Century Gothic"/>
                <a:cs typeface="Century Gothic"/>
                <a:sym typeface="Century Gothic"/>
              </a:rPr>
              <a:t>The only requirement for membership is a desire </a:t>
            </a:r>
            <a:br>
              <a:rPr b="0" i="0" lang="en-US" sz="3000">
                <a:solidFill>
                  <a:srgbClr val="002060"/>
                </a:solidFill>
                <a:latin typeface="Century Gothic"/>
                <a:ea typeface="Century Gothic"/>
                <a:cs typeface="Century Gothic"/>
                <a:sym typeface="Century Gothic"/>
              </a:rPr>
            </a:br>
            <a:r>
              <a:rPr b="0" i="0" lang="en-US" sz="3000">
                <a:solidFill>
                  <a:srgbClr val="002060"/>
                </a:solidFill>
                <a:latin typeface="Century Gothic"/>
                <a:ea typeface="Century Gothic"/>
                <a:cs typeface="Century Gothic"/>
                <a:sym typeface="Century Gothic"/>
              </a:rPr>
              <a:t>to stop using.</a:t>
            </a:r>
            <a:endParaRPr sz="3000"/>
          </a:p>
          <a:p>
            <a:pPr indent="-266700" lvl="0" marL="320040" marR="0" rtl="0" algn="l">
              <a:lnSpc>
                <a:spcPct val="90000"/>
              </a:lnSpc>
              <a:spcBef>
                <a:spcPts val="1600"/>
              </a:spcBef>
              <a:spcAft>
                <a:spcPts val="0"/>
              </a:spcAft>
              <a:buClr>
                <a:srgbClr val="002060"/>
              </a:buClr>
              <a:buSzPts val="3000"/>
              <a:buFont typeface="Arial"/>
              <a:buChar char="•"/>
            </a:pPr>
            <a:r>
              <a:rPr b="0" i="0" lang="en-US" sz="3000">
                <a:solidFill>
                  <a:srgbClr val="002060"/>
                </a:solidFill>
                <a:latin typeface="Century Gothic"/>
                <a:ea typeface="Century Gothic"/>
                <a:cs typeface="Century Gothic"/>
                <a:sym typeface="Century Gothic"/>
              </a:rPr>
              <a:t>We want people to be able to choose </a:t>
            </a:r>
            <a:br>
              <a:rPr b="0" i="0" lang="en-US" sz="3000">
                <a:solidFill>
                  <a:srgbClr val="002060"/>
                </a:solidFill>
                <a:latin typeface="Century Gothic"/>
                <a:ea typeface="Century Gothic"/>
                <a:cs typeface="Century Gothic"/>
                <a:sym typeface="Century Gothic"/>
              </a:rPr>
            </a:br>
            <a:r>
              <a:rPr b="0" i="0" lang="en-US" sz="3000">
                <a:solidFill>
                  <a:srgbClr val="002060"/>
                </a:solidFill>
                <a:latin typeface="Century Gothic"/>
                <a:ea typeface="Century Gothic"/>
                <a:cs typeface="Century Gothic"/>
                <a:sym typeface="Century Gothic"/>
              </a:rPr>
              <a:t>NA membership no matter how they get here.</a:t>
            </a:r>
            <a:endParaRPr sz="3000"/>
          </a:p>
          <a:p>
            <a:pPr indent="-266700" lvl="0" marL="320040" marR="0" rtl="0" algn="l">
              <a:lnSpc>
                <a:spcPct val="90000"/>
              </a:lnSpc>
              <a:spcBef>
                <a:spcPts val="1600"/>
              </a:spcBef>
              <a:spcAft>
                <a:spcPts val="0"/>
              </a:spcAft>
              <a:buClr>
                <a:srgbClr val="002060"/>
              </a:buClr>
              <a:buSzPts val="3000"/>
              <a:buFont typeface="Arial"/>
              <a:buChar char="•"/>
            </a:pPr>
            <a:r>
              <a:rPr b="0" i="0" lang="en-US" sz="3000">
                <a:solidFill>
                  <a:srgbClr val="002060"/>
                </a:solidFill>
                <a:latin typeface="Century Gothic"/>
                <a:ea typeface="Century Gothic"/>
                <a:cs typeface="Century Gothic"/>
                <a:sym typeface="Century Gothic"/>
              </a:rPr>
              <a:t>We want NA to be a safe place to recover.</a:t>
            </a:r>
            <a:endParaRPr sz="3000"/>
          </a:p>
        </p:txBody>
      </p:sp>
      <p:pic>
        <p:nvPicPr>
          <p:cNvPr descr="A cartoon of a squirrel&#10;&#10;Description automatically generated" id="93" name="Google Shape;93;p5"/>
          <p:cNvPicPr preferRelativeResize="0"/>
          <p:nvPr/>
        </p:nvPicPr>
        <p:blipFill rotWithShape="1">
          <a:blip r:embed="rId3">
            <a:alphaModFix/>
          </a:blip>
          <a:srcRect b="0" l="0" r="0" t="0"/>
          <a:stretch/>
        </p:blipFill>
        <p:spPr>
          <a:xfrm>
            <a:off x="10337476" y="5043948"/>
            <a:ext cx="1728744" cy="16431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2023-09-28T12:32:30Z</dcterms:created>
  <dc:creator>Stacy Fowler</dc:creator>
</cp:coreProperties>
</file>