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3004800" cy="9753600"/>
  <p:notesSz cx="6858000" cy="9144000"/>
  <p:embeddedFontLst>
    <p:embeddedFont>
      <p:font typeface="Avenir Book" panose="02000503020000020003" pitchFamily="2" charset="0"/>
      <p:regular r:id="rId19"/>
      <p:italic r:id="rId20"/>
    </p:embeddedFont>
    <p:embeddedFont>
      <p:font typeface="Avenir Heavy" panose="02000503020000020003" pitchFamily="2" charset="0"/>
      <p:bold r:id="rId21"/>
      <p:italic r:id="rId22"/>
      <p:boldItalic r:id="rId23"/>
    </p:embeddedFont>
    <p:embeddedFont>
      <p:font typeface="Rockwell Extra Bold" panose="02060603020205020403" pitchFamily="18" charset="77"/>
      <p:bold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5842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prstDash val="solid"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ien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ien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um"/>
          <p:cNvSpPr txBox="1">
            <a:spLocks noGrp="1"/>
          </p:cNvSpPr>
          <p:nvPr>
            <p:ph type="body" sz="quarter" idx="2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Datum</a:t>
            </a:r>
          </a:p>
        </p:txBody>
      </p:sp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ebene 1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chwarzweißes Porträtfoto eines lächelnden Elternteils mit seinem erwachsenen Kind, deren Stirnen sich berühren"/>
          <p:cNvSpPr>
            <a:spLocks noGrp="1"/>
          </p:cNvSpPr>
          <p:nvPr>
            <p:ph type="pic" sz="half" idx="21"/>
          </p:nvPr>
        </p:nvSpPr>
        <p:spPr>
          <a:xfrm>
            <a:off x="6477000" y="3492500"/>
            <a:ext cx="6210300" cy="79364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Schwarzweißfoto von drei lächelnden Kindern"/>
          <p:cNvSpPr>
            <a:spLocks noGrp="1"/>
          </p:cNvSpPr>
          <p:nvPr>
            <p:ph type="pic" sz="half" idx="22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chwarzweißes Porträtfoto eines lächelnden Kindes, das abgewendet nach oben schaut"/>
          <p:cNvSpPr>
            <a:spLocks noGrp="1"/>
          </p:cNvSpPr>
          <p:nvPr>
            <p:ph type="pic" idx="23"/>
          </p:nvPr>
        </p:nvSpPr>
        <p:spPr>
          <a:xfrm>
            <a:off x="-2476500" y="-76200"/>
            <a:ext cx="11010900" cy="931957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„Zitat hier eingeben.“"/>
          <p:cNvSpPr txBox="1">
            <a:spLocks noGrp="1"/>
          </p:cNvSpPr>
          <p:nvPr>
            <p:ph type="body" sz="quarter" idx="21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„Zitat hier eingeben.“ </a:t>
            </a:r>
          </a:p>
        </p:txBody>
      </p:sp>
      <p:sp>
        <p:nvSpPr>
          <p:cNvPr id="121" name="–Christian Bauer"/>
          <p:cNvSpPr txBox="1">
            <a:spLocks noGrp="1"/>
          </p:cNvSpPr>
          <p:nvPr>
            <p:ph type="body" sz="quarter" idx="22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–Christian Bauer</a:t>
            </a:r>
          </a:p>
        </p:txBody>
      </p:sp>
      <p:sp>
        <p:nvSpPr>
          <p:cNvPr id="1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chwarzweißfoto von drei lächelnden Kindern"/>
          <p:cNvSpPr>
            <a:spLocks noGrp="1"/>
          </p:cNvSpPr>
          <p:nvPr>
            <p:ph type="pic" idx="21"/>
          </p:nvPr>
        </p:nvSpPr>
        <p:spPr>
          <a:xfrm>
            <a:off x="-342900" y="0"/>
            <a:ext cx="1365598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chwarzweißfoto von drei lächelnden Kindern"/>
          <p:cNvSpPr>
            <a:spLocks noGrp="1"/>
          </p:cNvSpPr>
          <p:nvPr>
            <p:ph type="pic" idx="21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ien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Linien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chwarzweißes Porträtfoto eines lächelnden Kindes, das abgewendet nach oben schaut"/>
          <p:cNvSpPr>
            <a:spLocks noGrp="1"/>
          </p:cNvSpPr>
          <p:nvPr>
            <p:ph type="pic" idx="21"/>
          </p:nvPr>
        </p:nvSpPr>
        <p:spPr>
          <a:xfrm>
            <a:off x="3987800" y="0"/>
            <a:ext cx="1152369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0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ien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9" name="Linien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Schwarzweißes Porträtfoto eines lächelnden Elternteils mit seinem erwachsenen Kind, deren Stirnen sich berühren"/>
          <p:cNvSpPr>
            <a:spLocks noGrp="1"/>
          </p:cNvSpPr>
          <p:nvPr>
            <p:ph type="pic" idx="21"/>
          </p:nvPr>
        </p:nvSpPr>
        <p:spPr>
          <a:xfrm>
            <a:off x="5321300" y="-50800"/>
            <a:ext cx="7701744" cy="9842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ien"/>
          <p:cNvSpPr/>
          <p:nvPr/>
        </p:nvSpPr>
        <p:spPr>
          <a:xfrm flipV="1">
            <a:off x="406399" y="2565254"/>
            <a:ext cx="12192001" cy="14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1" name="Linien"/>
          <p:cNvSpPr/>
          <p:nvPr/>
        </p:nvSpPr>
        <p:spPr>
          <a:xfrm flipV="1">
            <a:off x="406399" y="2616054"/>
            <a:ext cx="12192001" cy="14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1920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3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Linien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2" name="Linien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4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en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ien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B3CBF4-F5FA-534D-CFAC-01CC1EA6A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23" y="117423"/>
            <a:ext cx="9518754" cy="95187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EEDDB4-2682-FF54-F1E5-6B282DC73B81}"/>
              </a:ext>
            </a:extLst>
          </p:cNvPr>
          <p:cNvSpPr txBox="1"/>
          <p:nvPr/>
        </p:nvSpPr>
        <p:spPr>
          <a:xfrm>
            <a:off x="5876147" y="4180358"/>
            <a:ext cx="4283224" cy="9182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spc="0" normalizeH="0" baseline="0" dirty="0">
                <a:ln>
                  <a:noFill/>
                </a:ln>
                <a:solidFill>
                  <a:srgbClr val="F1EEE7"/>
                </a:solidFill>
                <a:effectLst/>
                <a:uFillTx/>
                <a:latin typeface="Rockwell Extra Bold" panose="02060603020205020403" pitchFamily="18" charset="77"/>
                <a:sym typeface="Palatino"/>
              </a:rPr>
              <a:t>Sponsorship Behind The Walls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BTW2.png" descr="SBTW2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894" t="2963" r="2894" b="4083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</p:spPr>
      </p:pic>
      <p:sp>
        <p:nvSpPr>
          <p:cNvPr id="173" name="What We Can Do For You"/>
          <p:cNvSpPr txBox="1"/>
          <p:nvPr/>
        </p:nvSpPr>
        <p:spPr>
          <a:xfrm>
            <a:off x="309600" y="7200000"/>
            <a:ext cx="1007808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What We Can Do For You</a:t>
            </a:r>
          </a:p>
        </p:txBody>
      </p:sp>
      <p:sp>
        <p:nvSpPr>
          <p:cNvPr id="174" name="Getting in touch with a sponsor"/>
          <p:cNvSpPr txBox="1"/>
          <p:nvPr/>
        </p:nvSpPr>
        <p:spPr>
          <a:xfrm>
            <a:off x="309600" y="8280000"/>
            <a:ext cx="441948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in touch with a sponsor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How It Works"/>
          <p:cNvSpPr txBox="1"/>
          <p:nvPr/>
        </p:nvSpPr>
        <p:spPr>
          <a:xfrm>
            <a:off x="540000" y="648000"/>
            <a:ext cx="551433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b="1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How It Works</a:t>
            </a:r>
          </a:p>
        </p:txBody>
      </p:sp>
      <p:sp>
        <p:nvSpPr>
          <p:cNvPr id="177" name="We are recovering addicts who are members of Narcotics Anonymous, we have set up an…"/>
          <p:cNvSpPr txBox="1"/>
          <p:nvPr/>
        </p:nvSpPr>
        <p:spPr>
          <a:xfrm>
            <a:off x="540000" y="1980000"/>
            <a:ext cx="11961797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recovering addicts who are members of Narcotics Anonymous, we have set up an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committee to give inmates the chance to work the steps by letter with an NA sponsor.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 sponsor can do for you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sponsor will guide you through the steps of Narcotics Anonymous and will answer all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the best of his/her ability regarding the NA program, and Narcotics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Anonymous as a whole.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 sponsor can’t do for you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sponsor will not send money or gifts. Although a sponsor may be able to arrange for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literature to be sent in. A sponsor will not visit you.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get in touch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your request to our regional service office. It will then be forwarded to your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appointed NA sponsor who will reply promptly: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sbtw@committee.org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remember your mail is subject to normal censorship procedures within the prison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etter to Sponsee"/>
          <p:cNvSpPr txBox="1"/>
          <p:nvPr/>
        </p:nvSpPr>
        <p:spPr>
          <a:xfrm>
            <a:off x="540000" y="648000"/>
            <a:ext cx="72038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Letter to </a:t>
            </a:r>
            <a:r>
              <a:rPr sz="5400" spc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Sponsee</a:t>
            </a:r>
            <a:endParaRPr sz="5400" spc="0" dirty="0">
              <a:solidFill>
                <a:schemeClr val="tx1">
                  <a:lumMod val="75000"/>
                  <a:lumOff val="25000"/>
                </a:schemeClr>
              </a:solidFill>
              <a:latin typeface="Rockwell Extra Bold" panose="02060603020205020403" pitchFamily="18" charset="77"/>
            </a:endParaRPr>
          </a:p>
        </p:txBody>
      </p:sp>
      <p:sp>
        <p:nvSpPr>
          <p:cNvPr id="180" name="Dear ___________,…"/>
          <p:cNvSpPr txBox="1"/>
          <p:nvPr/>
        </p:nvSpPr>
        <p:spPr>
          <a:xfrm>
            <a:off x="540000" y="1980000"/>
            <a:ext cx="12036748" cy="659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Dear ___________,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Sponsorship Behind the Walls (SBTW) just received your letter. Our subcommittee is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to help addicts in prisons who are requesting help to work the steps of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Narcotics Anonymous. We are recovering addicts who volunteer our time to share our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and tradition writing experience. We commend you for reaching out to us in an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 to enhance your recovery!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SBTW provides a sponsor who will guide you through the steps and traditions while you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incarcerated. All correspondences will be letter-based and if you need access 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literature or other NA materials, please let us know and we can see about getting those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items to you. Upon your release, all correspondences between yourself and SBTW will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stop. Keep your sponsor up to date on your time of release to ensure the most of 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together.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suggest the following items below to assist with your transition into NA in your area.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work with your sponsor for suggestions and meeting lists to prepare you for 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release. We include this material now so that you always have it available to you.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etter to Sponsee"/>
          <p:cNvSpPr txBox="1"/>
          <p:nvPr/>
        </p:nvSpPr>
        <p:spPr>
          <a:xfrm>
            <a:off x="540000" y="648000"/>
            <a:ext cx="720389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latin typeface="Rockwell Extra Bold" panose="02060603020205020403" pitchFamily="18" charset="77"/>
              </a:rPr>
              <a:t>Letter to </a:t>
            </a:r>
            <a:r>
              <a:rPr sz="5400" spc="0" dirty="0" err="1">
                <a:latin typeface="Rockwell Extra Bold" panose="02060603020205020403" pitchFamily="18" charset="77"/>
              </a:rPr>
              <a:t>Sponsee</a:t>
            </a:r>
            <a:endParaRPr sz="5400" spc="0" dirty="0">
              <a:latin typeface="Rockwell Extra Bold" panose="02060603020205020403" pitchFamily="18" charset="77"/>
            </a:endParaRPr>
          </a:p>
        </p:txBody>
      </p:sp>
      <p:sp>
        <p:nvSpPr>
          <p:cNvPr id="183" name="As we identify a sponsor for you, we would like to share some questions with you to get…"/>
          <p:cNvSpPr txBox="1"/>
          <p:nvPr/>
        </p:nvSpPr>
        <p:spPr>
          <a:xfrm>
            <a:off x="540000" y="1980000"/>
            <a:ext cx="12259766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 identify a sponsor for you, we would like to share some questions with you to get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writing and thinking further about your recovery. You’ve already taken a great first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by reaching out to us!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hope to get from SBTW?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you do for your recovery each day?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led you to see recovery now?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we get your response to the above, your sponsor will write you back. You’re never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alone. Narcotics Anonymous promises us that through working this program we can find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relief from our obsessions to use drugs. Every addict who stays clean is proof of this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miracle and all it takes to belong is the desire to stay clean.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luck and we hope to see you in the rooms of NA soon.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Yours in recovery,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Sponsorship Behind the Walls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BTW3.jpg" descr="SBTW3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81" r="33151"/>
          <a:stretch>
            <a:fillRect/>
          </a:stretch>
        </p:blipFill>
        <p:spPr>
          <a:xfrm>
            <a:off x="6502400" y="0"/>
            <a:ext cx="6502400" cy="9753600"/>
          </a:xfrm>
          <a:prstGeom prst="rect">
            <a:avLst/>
          </a:prstGeom>
        </p:spPr>
      </p:pic>
      <p:sp>
        <p:nvSpPr>
          <p:cNvPr id="186" name="Literature"/>
          <p:cNvSpPr txBox="1"/>
          <p:nvPr/>
        </p:nvSpPr>
        <p:spPr>
          <a:xfrm>
            <a:off x="540000" y="648000"/>
            <a:ext cx="42880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Literature</a:t>
            </a:r>
          </a:p>
        </p:txBody>
      </p:sp>
      <p:sp>
        <p:nvSpPr>
          <p:cNvPr id="187" name="Pamphlets „Behind The Walls“…"/>
          <p:cNvSpPr txBox="1"/>
          <p:nvPr/>
        </p:nvSpPr>
        <p:spPr>
          <a:xfrm>
            <a:off x="540000" y="1980000"/>
            <a:ext cx="3978653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Pamphlets „Behind The Walls“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Pamphlets „Sponsorship“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Magazine „Reaching Out“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Book „Just For Today“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Upon Release"/>
          <p:cNvSpPr txBox="1"/>
          <p:nvPr/>
        </p:nvSpPr>
        <p:spPr>
          <a:xfrm>
            <a:off x="540000" y="648000"/>
            <a:ext cx="567944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Upon Release</a:t>
            </a:r>
          </a:p>
        </p:txBody>
      </p:sp>
      <p:sp>
        <p:nvSpPr>
          <p:cNvPr id="190" name="Upon release please follow these suggestions:…"/>
          <p:cNvSpPr txBox="1"/>
          <p:nvPr/>
        </p:nvSpPr>
        <p:spPr>
          <a:xfrm>
            <a:off x="540000" y="1980000"/>
            <a:ext cx="11991777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Upon release please follow these suggestions: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your release, check with the volunteer or addiction services staff at your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 to obtain a meeting schedule.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also call the hot line number in your area.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your first meeting, let people know who you are and that you’re new. Get phone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numbers, a current meeting list (if you don’t already have one), and start your search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 sponsor.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hang out in the same places with the same people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importantly—don’t use no matter what!!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© Copyright 2017 by Narcotics Anonymous…"/>
          <p:cNvSpPr txBox="1"/>
          <p:nvPr/>
        </p:nvSpPr>
        <p:spPr>
          <a:xfrm>
            <a:off x="2465237" y="3671342"/>
            <a:ext cx="8074326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Copyright 2017 by Narcotics Anonymous</a:t>
            </a: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Delegates Meeting</a:t>
            </a: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800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pPr>
            <a:r>
              <a:rPr sz="5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www.edmna.org</a:t>
            </a:r>
            <a:endParaRPr sz="5400" dirty="0">
              <a:solidFill>
                <a:schemeClr val="tx1">
                  <a:lumMod val="75000"/>
                  <a:lumOff val="25000"/>
                </a:schemeClr>
              </a:solidFill>
              <a:latin typeface="Rockwell Extra Bold" panose="02060603020205020403" pitchFamily="18" charset="77"/>
            </a:endParaRPr>
          </a:p>
          <a:p>
            <a: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contact@edmna.org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BTW1.png" descr="SBTW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932" t="6447" r="2932" b="3517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</p:spPr>
      </p:pic>
      <p:sp>
        <p:nvSpPr>
          <p:cNvPr id="147" name="Sponsorship Behind The Walls"/>
          <p:cNvSpPr txBox="1"/>
          <p:nvPr/>
        </p:nvSpPr>
        <p:spPr>
          <a:xfrm>
            <a:off x="308931" y="7200000"/>
            <a:ext cx="1265089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Sponsorship Behind The Walls</a:t>
            </a:r>
          </a:p>
        </p:txBody>
      </p:sp>
      <p:sp>
        <p:nvSpPr>
          <p:cNvPr id="148" name="A first of anything is a beginning."/>
          <p:cNvSpPr txBox="1"/>
          <p:nvPr/>
        </p:nvSpPr>
        <p:spPr>
          <a:xfrm>
            <a:off x="309600" y="8280000"/>
            <a:ext cx="463428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328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first of anything is a beginning.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urpose"/>
          <p:cNvSpPr txBox="1"/>
          <p:nvPr/>
        </p:nvSpPr>
        <p:spPr>
          <a:xfrm>
            <a:off x="540000" y="648000"/>
            <a:ext cx="3581109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Purpose</a:t>
            </a:r>
          </a:p>
        </p:txBody>
      </p:sp>
      <p:sp>
        <p:nvSpPr>
          <p:cNvPr id="151" name="To carry the message of recovery to the addict who still suffers behind the walls and allow…"/>
          <p:cNvSpPr txBox="1"/>
          <p:nvPr/>
        </p:nvSpPr>
        <p:spPr>
          <a:xfrm>
            <a:off x="540000" y="1980000"/>
            <a:ext cx="118800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carry the message of recovery to the addict who still suffers behind the walls and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 to experience the miracle of recovery and a new way to live through the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steps 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NA, despite their limited access to Narcotics Anonymous and sponsorship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while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incarcer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673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arry the message"/>
          <p:cNvSpPr txBox="1"/>
          <p:nvPr/>
        </p:nvSpPr>
        <p:spPr>
          <a:xfrm>
            <a:off x="540000" y="648000"/>
            <a:ext cx="779540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Carry the message</a:t>
            </a:r>
          </a:p>
        </p:txBody>
      </p:sp>
      <p:sp>
        <p:nvSpPr>
          <p:cNvPr id="154" name="This may well be one of the most rewarding things you do for your recovery. The primary…"/>
          <p:cNvSpPr txBox="1"/>
          <p:nvPr/>
        </p:nvSpPr>
        <p:spPr>
          <a:xfrm>
            <a:off x="539999" y="1980000"/>
            <a:ext cx="11657037" cy="367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may well be one of the most rewarding things you do for your recovery.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primary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 of this group is to provide Sponsorship, through the mail,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inmates who desire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work the Twelve Steps of Narcotics Anonymous.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our purpose to provide sponsors who are willing to correspond with any inmate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 the desire to work the steps.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our hope that in our correspondence we will help the suffering addict find the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that we have found. Our purpose is to remain clean, just for today, and to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message of recovery.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lina-trochez-ktPKyUs3Qjs-unsplash.jpg" descr="lina-trochez-ktPKyUs3Qjs-unsplash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6253" b="6514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</p:spPr>
      </p:pic>
      <p:sp>
        <p:nvSpPr>
          <p:cNvPr id="157" name="Volunteer as Sponsor"/>
          <p:cNvSpPr txBox="1"/>
          <p:nvPr/>
        </p:nvSpPr>
        <p:spPr>
          <a:xfrm>
            <a:off x="309600" y="7200000"/>
            <a:ext cx="885979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Volunteer as Sponsor</a:t>
            </a:r>
          </a:p>
        </p:txBody>
      </p:sp>
      <p:sp>
        <p:nvSpPr>
          <p:cNvPr id="158" name="Sponsorship Behind The Walls"/>
          <p:cNvSpPr txBox="1"/>
          <p:nvPr/>
        </p:nvSpPr>
        <p:spPr>
          <a:xfrm>
            <a:off x="309600" y="8280000"/>
            <a:ext cx="427040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Sponsorship Behind The Walls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at we need"/>
          <p:cNvSpPr txBox="1"/>
          <p:nvPr/>
        </p:nvSpPr>
        <p:spPr>
          <a:xfrm>
            <a:off x="540000" y="648000"/>
            <a:ext cx="5866991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What we need</a:t>
            </a:r>
          </a:p>
        </p:txBody>
      </p:sp>
      <p:sp>
        <p:nvSpPr>
          <p:cNvPr id="161" name="Volunteer Sponsors to work the steps of Narcotics Anonymous with incarcerated…"/>
          <p:cNvSpPr txBox="1"/>
          <p:nvPr/>
        </p:nvSpPr>
        <p:spPr>
          <a:xfrm>
            <a:off x="540000" y="1980000"/>
            <a:ext cx="11891076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Volunteer Sponsors to work the steps of Narcotics Anonymous with incarcerated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sponsees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via mail letter writing. Sponsor anonymity will be maintained. Sponsor</a:t>
            </a: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years clean time.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worked the 12 steps of Narcotics Anonymous and can carry a clear NA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a sponsor; have experience being a sponsor.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pay for own postage (workgroup may be able to help, if necessary).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Willing to go through SBTW Orientation annually, abide by workgroup and facility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to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sponsee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letter within 2 weeks of being received.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rrespondence Guidelines"/>
          <p:cNvSpPr txBox="1"/>
          <p:nvPr/>
        </p:nvSpPr>
        <p:spPr>
          <a:xfrm>
            <a:off x="540000" y="648000"/>
            <a:ext cx="1167146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Correspondence Guidelines</a:t>
            </a:r>
          </a:p>
        </p:txBody>
      </p:sp>
      <p:sp>
        <p:nvSpPr>
          <p:cNvPr id="164" name="In observing the rules of the correctional Facilities regarding mail and correspondence,…"/>
          <p:cNvSpPr txBox="1"/>
          <p:nvPr/>
        </p:nvSpPr>
        <p:spPr>
          <a:xfrm>
            <a:off x="540000" y="1980000"/>
            <a:ext cx="11880000" cy="693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observing the rules of the correctional Facilities regarding mail and correspondence,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 are suggested guidelines from shared experience to help you when writing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members on the “Inside”: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sponsors must have at least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3 year clean time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be actively participating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with a sponsor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keeping with Tradition Twelve, we respect the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anonymity of our correspondents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correspondence will be sent through a post office box, with a correspondence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coordinator to forward mail to other members who are participating in the SBTW’s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program.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No personal contact in person or by phone is permitted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All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correspondence should be received through the Regional Service Committee. Never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out your address or phone number. For your own anonymity and protection, it is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suggested you use your first name only or a pen name if you choose.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we engage in this type of service, it should always be men writing to men,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women writing to women. We believe it is best that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no romantic involvements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orrespondence Guidelines"/>
          <p:cNvSpPr txBox="1"/>
          <p:nvPr/>
        </p:nvSpPr>
        <p:spPr>
          <a:xfrm>
            <a:off x="540000" y="648000"/>
            <a:ext cx="1167146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Correspondence Guidelines</a:t>
            </a:r>
          </a:p>
        </p:txBody>
      </p:sp>
      <p:sp>
        <p:nvSpPr>
          <p:cNvPr id="167" name="4. Never write anything you don’t want the world to read. All correspondence is opened…"/>
          <p:cNvSpPr txBox="1"/>
          <p:nvPr/>
        </p:nvSpPr>
        <p:spPr>
          <a:xfrm>
            <a:off x="540001" y="1980000"/>
            <a:ext cx="11924799" cy="613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 write anything you don’t want the world to read. All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correspondence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opened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and subject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Book"/>
                <a:cs typeface="Avenir Book"/>
                <a:sym typeface="Avenir Book"/>
              </a:rPr>
              <a:t>to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monitoring by the institution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ea typeface="Avenir Book"/>
              <a:cs typeface="Avenir Book"/>
              <a:sym typeface="Avenir Book"/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Correctional Facilities have rules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sending literature. Most correctional facilities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allow inmates to receive literature directly from the publisher, so you should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check with a facility before mailing books or literature. Photocopies are usually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accepted. Most facilities do not allow inmates to receive stamps or pre- addressed,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stamped envelopes.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an inmate requests an NA book from you,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the committee will send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inmate, upon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request, an Introductory Guide to Narcotics Anonymous.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NA members with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correctional facility and H&amp;I clearances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may not correspond 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inmates in those facilities.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always in mind that you are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representing a service subcommittee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when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interacting with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sponsees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.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We do not have opinions on outside issues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orrespondence Guidelines"/>
          <p:cNvSpPr txBox="1"/>
          <p:nvPr/>
        </p:nvSpPr>
        <p:spPr>
          <a:xfrm>
            <a:off x="540000" y="648000"/>
            <a:ext cx="1167146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6400" spc="-128">
                <a:solidFill>
                  <a:srgbClr val="212121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sz="5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 Extra Bold" panose="02060603020205020403" pitchFamily="18" charset="77"/>
              </a:rPr>
              <a:t>Correspondence Guidelines</a:t>
            </a:r>
          </a:p>
        </p:txBody>
      </p:sp>
      <p:sp>
        <p:nvSpPr>
          <p:cNvPr id="170" name="9. We introduce ourselves briefly in our opening letter so the addict can get to know and…"/>
          <p:cNvSpPr txBox="1"/>
          <p:nvPr/>
        </p:nvSpPr>
        <p:spPr>
          <a:xfrm>
            <a:off x="540000" y="1980000"/>
            <a:ext cx="11931816" cy="619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defTabSz="12700">
              <a:spcBef>
                <a:spcPts val="0"/>
              </a:spcBef>
              <a:buFont typeface="+mj-lt"/>
              <a:buAutoNum type="arabicPeriod" startAt="9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introduce ourselves briefly in our opening letter so the addict can get to know 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with us. We always stay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focused on recovery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offering them the solution not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9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Remember, it only takes two addicts to have a meeting, writing is no different, so let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inmate know that like in all forms of sharing, this helps us as much as it helps him 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her.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Let them know they are never alone.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 share our experience, strength, 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hope, and being clean in recovery. Since change happens as a result of working/applying the principles behind the 12 steps of recovery, we encourage you to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be a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step-writing guide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that process.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9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Encourage the inmate 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</a:rPr>
              <a:t>to participate in twelve step meetings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Book"/>
                <a:cs typeface="Avenir Book"/>
                <a:sym typeface="Avenir Book"/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  <a:t>available to them in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ea typeface="Avenir Book"/>
                <a:cs typeface="Avenir Book"/>
                <a:sym typeface="Avenir Book"/>
              </a:rPr>
            </a:b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facility.</a:t>
            </a:r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12700">
              <a:spcBef>
                <a:spcPts val="0"/>
              </a:spcBef>
              <a:buFont typeface="+mj-lt"/>
              <a:buAutoNum type="arabicPeriod" startAt="9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1212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Avenir Heavy"/>
                <a:cs typeface="Avenir Heavy"/>
                <a:sym typeface="Avenir Heavy"/>
              </a:rPr>
              <a:t>And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Heavy"/>
                <a:cs typeface="Avenir Heavy"/>
                <a:sym typeface="Avenir Heavy"/>
              </a:rPr>
              <a:t>P</a:t>
            </a:r>
            <a:r>
              <a:rPr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Heavy"/>
                <a:cs typeface="Avenir Heavy"/>
                <a:sym typeface="Avenir Heavy"/>
              </a:rPr>
              <a:t>rior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 panose="02000503020000020003" pitchFamily="2" charset="0"/>
                <a:ea typeface="Avenir Heavy"/>
                <a:cs typeface="Avenir Heavy"/>
                <a:sym typeface="Avenir Heavy"/>
              </a:rPr>
              <a:t> to their release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strongly suggest sending them an area/regional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 where they will be released. It is important to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have a “game plan”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meeting places the first day they get out.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1540</Words>
  <Application>Microsoft Macintosh PowerPoint</Application>
  <PresentationFormat>Benutzerdefiniert</PresentationFormat>
  <Paragraphs>115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Rockwell Extra Bold</vt:lpstr>
      <vt:lpstr>Helvetica Neue</vt:lpstr>
      <vt:lpstr>Palatino</vt:lpstr>
      <vt:lpstr>Didot</vt:lpstr>
      <vt:lpstr>Zapf Dingbats</vt:lpstr>
      <vt:lpstr>Helvetica</vt:lpstr>
      <vt:lpstr>Avenir Book</vt:lpstr>
      <vt:lpstr>Avenir Heavy</vt:lpstr>
      <vt:lpstr>Editorial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MC - EDM</cp:lastModifiedBy>
  <cp:revision>7</cp:revision>
  <dcterms:modified xsi:type="dcterms:W3CDTF">2024-06-14T11:23:37Z</dcterms:modified>
</cp:coreProperties>
</file>