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6" r:id="rId1"/>
  </p:sldMasterIdLst>
  <p:notesMasterIdLst>
    <p:notesMasterId r:id="rId72"/>
  </p:notesMasterIdLst>
  <p:sldIdLst>
    <p:sldId id="417" r:id="rId2"/>
    <p:sldId id="418" r:id="rId3"/>
    <p:sldId id="486" r:id="rId4"/>
    <p:sldId id="487" r:id="rId5"/>
    <p:sldId id="334" r:id="rId6"/>
    <p:sldId id="431" r:id="rId7"/>
    <p:sldId id="382" r:id="rId8"/>
    <p:sldId id="430" r:id="rId9"/>
    <p:sldId id="424" r:id="rId10"/>
    <p:sldId id="312" r:id="rId11"/>
    <p:sldId id="377" r:id="rId12"/>
    <p:sldId id="263" r:id="rId13"/>
    <p:sldId id="400" r:id="rId14"/>
    <p:sldId id="494" r:id="rId15"/>
    <p:sldId id="391" r:id="rId16"/>
    <p:sldId id="332" r:id="rId17"/>
    <p:sldId id="333" r:id="rId18"/>
    <p:sldId id="306" r:id="rId19"/>
    <p:sldId id="324" r:id="rId20"/>
    <p:sldId id="325" r:id="rId21"/>
    <p:sldId id="421" r:id="rId22"/>
    <p:sldId id="357" r:id="rId23"/>
    <p:sldId id="385" r:id="rId24"/>
    <p:sldId id="452" r:id="rId25"/>
    <p:sldId id="339" r:id="rId26"/>
    <p:sldId id="340" r:id="rId27"/>
    <p:sldId id="341" r:id="rId28"/>
    <p:sldId id="405" r:id="rId29"/>
    <p:sldId id="455" r:id="rId30"/>
    <p:sldId id="467" r:id="rId31"/>
    <p:sldId id="348" r:id="rId32"/>
    <p:sldId id="408" r:id="rId33"/>
    <p:sldId id="406" r:id="rId34"/>
    <p:sldId id="422" r:id="rId35"/>
    <p:sldId id="346" r:id="rId36"/>
    <p:sldId id="479" r:id="rId37"/>
    <p:sldId id="488" r:id="rId38"/>
    <p:sldId id="402" r:id="rId39"/>
    <p:sldId id="352" r:id="rId40"/>
    <p:sldId id="353" r:id="rId41"/>
    <p:sldId id="354" r:id="rId42"/>
    <p:sldId id="355" r:id="rId43"/>
    <p:sldId id="461" r:id="rId44"/>
    <p:sldId id="462" r:id="rId45"/>
    <p:sldId id="423" r:id="rId46"/>
    <p:sldId id="342" r:id="rId47"/>
    <p:sldId id="320" r:id="rId48"/>
    <p:sldId id="478" r:id="rId49"/>
    <p:sldId id="314" r:id="rId50"/>
    <p:sldId id="384" r:id="rId51"/>
    <p:sldId id="269" r:id="rId52"/>
    <p:sldId id="345" r:id="rId53"/>
    <p:sldId id="343" r:id="rId54"/>
    <p:sldId id="381" r:id="rId55"/>
    <p:sldId id="272" r:id="rId56"/>
    <p:sldId id="273" r:id="rId57"/>
    <p:sldId id="275" r:id="rId58"/>
    <p:sldId id="278" r:id="rId59"/>
    <p:sldId id="495" r:id="rId60"/>
    <p:sldId id="496" r:id="rId61"/>
    <p:sldId id="308" r:id="rId62"/>
    <p:sldId id="399" r:id="rId63"/>
    <p:sldId id="469" r:id="rId64"/>
    <p:sldId id="470" r:id="rId65"/>
    <p:sldId id="471" r:id="rId66"/>
    <p:sldId id="474" r:id="rId67"/>
    <p:sldId id="482" r:id="rId68"/>
    <p:sldId id="480" r:id="rId69"/>
    <p:sldId id="481" r:id="rId70"/>
    <p:sldId id="407" r:id="rId71"/>
  </p:sldIdLst>
  <p:sldSz cx="9144000" cy="6858000" type="screen4x3"/>
  <p:notesSz cx="6858000" cy="9144000"/>
  <p:embeddedFontLst>
    <p:embeddedFont>
      <p:font typeface="Arial Black" panose="020B0604020202020204" pitchFamily="34" charset="0"/>
      <p:bold r:id="rId73"/>
    </p:embeddedFont>
    <p:embeddedFont>
      <p:font typeface="Bebas Neue" panose="020B0606020202050201" pitchFamily="34" charset="77"/>
      <p:regular r:id="rId74"/>
    </p:embeddedFont>
    <p:embeddedFont>
      <p:font typeface="Calibri" panose="020F0502020204030204" pitchFamily="34" charset="0"/>
      <p:regular r:id="rId75"/>
      <p:bold r:id="rId76"/>
      <p:italic r:id="rId77"/>
      <p:boldItalic r:id="rId78"/>
    </p:embeddedFont>
    <p:embeddedFont>
      <p:font typeface="Corbel" panose="020B0503020204020204" pitchFamily="34" charset="0"/>
      <p:regular r:id="rId79"/>
      <p:bold r:id="rId80"/>
      <p:italic r:id="rId81"/>
      <p:boldItalic r:id="rId82"/>
    </p:embeddedFont>
    <p:embeddedFont>
      <p:font typeface="Franklin Gothic Demi Cond" panose="020B0603020102020204" pitchFamily="34" charset="0"/>
      <p:regular r:id="rId83"/>
      <p:bold r:id="rId84"/>
    </p:embeddedFont>
    <p:embeddedFont>
      <p:font typeface="Raleway" pitchFamily="2" charset="77"/>
      <p:regular r:id="rId85"/>
      <p:bold r:id="rId86"/>
    </p:embeddedFont>
    <p:embeddedFont>
      <p:font typeface="Roboto" panose="02000000000000000000" pitchFamily="2" charset="0"/>
      <p:regular r:id="rId87"/>
      <p:bold r:id="rId88"/>
    </p:embeddedFont>
    <p:embeddedFont>
      <p:font typeface="Roboto Light" panose="02000000000000000000" pitchFamily="2" charset="0"/>
      <p:regular r:id="rId89"/>
    </p:embeddedFont>
    <p:embeddedFont>
      <p:font typeface="Roboto Medium" panose="02000000000000000000" pitchFamily="2" charset="0"/>
      <p:regular r:id="rId90"/>
    </p:embeddedFont>
    <p:embeddedFont>
      <p:font typeface="Rockwell" panose="02060603020205020403" pitchFamily="18" charset="77"/>
      <p:regular r:id="rId91"/>
      <p:bold r:id="rId92"/>
      <p:italic r:id="rId93"/>
      <p:boldItalic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do.berlin@outlook.de"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780D"/>
    <a:srgbClr val="C9571C"/>
    <a:srgbClr val="2199D9"/>
    <a:srgbClr val="00699D"/>
    <a:srgbClr val="5E5E5E"/>
    <a:srgbClr val="F4780D"/>
    <a:srgbClr val="2199D8"/>
    <a:srgbClr val="C45C18"/>
    <a:srgbClr val="C45519"/>
    <a:srgbClr val="C45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36" autoAdjust="0"/>
    <p:restoredTop sz="95646"/>
  </p:normalViewPr>
  <p:slideViewPr>
    <p:cSldViewPr snapToGrid="0">
      <p:cViewPr varScale="1">
        <p:scale>
          <a:sx n="122" d="100"/>
          <a:sy n="122" d="100"/>
        </p:scale>
        <p:origin x="1016" y="200"/>
      </p:cViewPr>
      <p:guideLst/>
    </p:cSldViewPr>
  </p:slideViewPr>
  <p:outlineViewPr>
    <p:cViewPr>
      <p:scale>
        <a:sx n="33" d="100"/>
        <a:sy n="33" d="100"/>
      </p:scale>
      <p:origin x="0" y="-1902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2.fntdata"/><Relationship Id="rId89" Type="http://schemas.openxmlformats.org/officeDocument/2006/relationships/font" Target="fonts/font1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font" Target="fonts/font18.fntdata"/><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8.fntdata"/><Relationship Id="rId85"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font" Target="fonts/font19.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font" Target="fonts/font22.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5.fntdata"/><Relationship Id="rId61" Type="http://schemas.openxmlformats.org/officeDocument/2006/relationships/slide" Target="slides/slide60.xml"/><Relationship Id="rId82"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93" Type="http://schemas.openxmlformats.org/officeDocument/2006/relationships/font" Target="fonts/font21.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40585-807B-8542-B2BF-7013CE790C56}" type="datetimeFigureOut">
              <a:rPr lang="de-DE" smtClean="0"/>
              <a:t>09.06.24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01F78-CCCC-684C-9F94-3AE26DB3CC9A}" type="slidenum">
              <a:rPr lang="de-DE" smtClean="0"/>
              <a:t>‹Nr.›</a:t>
            </a:fld>
            <a:endParaRPr lang="de-DE"/>
          </a:p>
        </p:txBody>
      </p:sp>
    </p:spTree>
    <p:extLst>
      <p:ext uri="{BB962C8B-B14F-4D97-AF65-F5344CB8AC3E}">
        <p14:creationId xmlns:p14="http://schemas.microsoft.com/office/powerpoint/2010/main" val="115986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a:t>
            </a:fld>
            <a:endParaRPr lang="de-DE"/>
          </a:p>
        </p:txBody>
      </p:sp>
    </p:spTree>
    <p:extLst>
      <p:ext uri="{BB962C8B-B14F-4D97-AF65-F5344CB8AC3E}">
        <p14:creationId xmlns:p14="http://schemas.microsoft.com/office/powerpoint/2010/main" val="1003138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5E5E"/>
                </a:solidFill>
                <a:ea typeface="Monotype Sorts" charset="2"/>
                <a:cs typeface="Monotype Sorts" charset="2"/>
              </a:rPr>
              <a:t>Cooperating with the H&amp;I and phone line committees in overlapping projects.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5E5E"/>
                </a:solidFill>
                <a:ea typeface="Monotype Sorts" charset="2"/>
                <a:cs typeface="Monotype Sorts" charset="2"/>
              </a:rPr>
              <a:t>Where a separate phone line committee does not exist, a PI committee may be responsible for operating a phone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E5E5E"/>
              </a:solidFill>
              <a:ea typeface="Monotype Sorts" charset="2"/>
              <a:cs typeface="Monotype Sorts"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Our ability to effectively carry the NA message greatly depends on strong local phoneline services. A strong local phoneline helps us help addicts. Our phonelines are an opportunity to form cooperative relationships that may benefit potential NA members. </a:t>
            </a:r>
            <a:endParaRPr lang="en-US" sz="1200" dirty="0">
              <a:solidFill>
                <a:srgbClr val="5E5E5E"/>
              </a:solidFill>
              <a:ea typeface="Monotype Sorts" charset="2"/>
              <a:cs typeface="Monotype Sorts"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11</a:t>
            </a:fld>
            <a:endParaRPr lang="de-DE"/>
          </a:p>
        </p:txBody>
      </p:sp>
    </p:spTree>
    <p:extLst>
      <p:ext uri="{BB962C8B-B14F-4D97-AF65-F5344CB8AC3E}">
        <p14:creationId xmlns:p14="http://schemas.microsoft.com/office/powerpoint/2010/main" val="69696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They have seen the program work for someone they know.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EU more recovering</a:t>
            </a:r>
            <a:r>
              <a:rPr lang="en-US" sz="1200" baseline="0" dirty="0"/>
              <a:t> addicts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Treatment Centers</a:t>
            </a:r>
            <a:endParaRPr lang="en-US" sz="1200" dirty="0"/>
          </a:p>
        </p:txBody>
      </p:sp>
      <p:sp>
        <p:nvSpPr>
          <p:cNvPr id="4" name="Foliennummernplatzhalter 3"/>
          <p:cNvSpPr>
            <a:spLocks noGrp="1"/>
          </p:cNvSpPr>
          <p:nvPr>
            <p:ph type="sldNum" sz="quarter" idx="10"/>
          </p:nvPr>
        </p:nvSpPr>
        <p:spPr/>
        <p:txBody>
          <a:bodyPr/>
          <a:lstStyle/>
          <a:p>
            <a:fld id="{21001F78-CCCC-684C-9F94-3AE26DB3CC9A}" type="slidenum">
              <a:rPr lang="de-DE" smtClean="0"/>
              <a:t>12</a:t>
            </a:fld>
            <a:endParaRPr lang="de-DE"/>
          </a:p>
        </p:txBody>
      </p:sp>
    </p:spTree>
    <p:extLst>
      <p:ext uri="{BB962C8B-B14F-4D97-AF65-F5344CB8AC3E}">
        <p14:creationId xmlns:p14="http://schemas.microsoft.com/office/powerpoint/2010/main" val="144127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13</a:t>
            </a:fld>
            <a:endParaRPr lang="de-DE"/>
          </a:p>
        </p:txBody>
      </p:sp>
    </p:spTree>
    <p:extLst>
      <p:ext uri="{BB962C8B-B14F-4D97-AF65-F5344CB8AC3E}">
        <p14:creationId xmlns:p14="http://schemas.microsoft.com/office/powerpoint/2010/main" val="124821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GOAL 1</a:t>
            </a:r>
          </a:p>
          <a:p>
            <a:r>
              <a:rPr lang="de-DE" dirty="0"/>
              <a:t>What</a:t>
            </a:r>
            <a:r>
              <a:rPr lang="de-DE" baseline="0" dirty="0"/>
              <a:t> NA can provide:</a:t>
            </a:r>
          </a:p>
          <a:p>
            <a:pPr marL="457200" indent="-457200">
              <a:buAutoNum type="arabicPeriod"/>
            </a:pPr>
            <a:r>
              <a:rPr lang="en-US" sz="1200" dirty="0">
                <a:latin typeface="Arial Black" panose="020B0A04020102020204" pitchFamily="34" charset="0"/>
              </a:rPr>
              <a:t>Mutual support, self help, 12 Step Meetings</a:t>
            </a:r>
          </a:p>
          <a:p>
            <a:pPr marL="457200" indent="-457200">
              <a:buAutoNum type="arabicPeriod"/>
            </a:pPr>
            <a:r>
              <a:rPr lang="en-US" sz="1200" dirty="0">
                <a:latin typeface="Arial Black" panose="020B0A04020102020204" pitchFamily="34" charset="0"/>
              </a:rPr>
              <a:t>24 hr. helpline w/meeting &amp; event info.</a:t>
            </a:r>
          </a:p>
          <a:p>
            <a:pPr marL="457200" indent="-457200">
              <a:buAutoNum type="arabicPeriod"/>
            </a:pPr>
            <a:r>
              <a:rPr lang="en-US" sz="1200" dirty="0">
                <a:latin typeface="Arial Black" panose="020B0A04020102020204" pitchFamily="34" charset="0"/>
              </a:rPr>
              <a:t>Direct friends/family to other services</a:t>
            </a:r>
          </a:p>
          <a:p>
            <a:pPr marL="457200" indent="-457200">
              <a:buAutoNum type="arabicPeriod"/>
            </a:pPr>
            <a:r>
              <a:rPr lang="en-US" sz="1200" dirty="0">
                <a:latin typeface="Arial Black" panose="020B0A04020102020204" pitchFamily="34" charset="0"/>
              </a:rPr>
              <a:t>Refer callers to 211 for non-NA services</a:t>
            </a:r>
          </a:p>
          <a:p>
            <a:pPr marL="457200" indent="-457200">
              <a:buAutoNum type="arabicPeriod"/>
            </a:pPr>
            <a:r>
              <a:rPr lang="en-US" sz="1200" dirty="0">
                <a:latin typeface="Arial Black" panose="020B0A04020102020204" pitchFamily="34" charset="0"/>
              </a:rPr>
              <a:t>Web pages with current meeting, event, and contact information.</a:t>
            </a:r>
          </a:p>
          <a:p>
            <a:pPr marL="457200" indent="-457200">
              <a:buAutoNum type="arabicPeriod"/>
            </a:pPr>
            <a:r>
              <a:rPr lang="en-US" sz="1200" dirty="0">
                <a:latin typeface="Arial Black" panose="020B0A04020102020204" pitchFamily="34" charset="0"/>
              </a:rPr>
              <a:t>PR presentations to public organizations</a:t>
            </a:r>
          </a:p>
          <a:p>
            <a:pPr marL="457200" indent="-457200">
              <a:buAutoNum type="arabicPeriod"/>
            </a:pPr>
            <a:r>
              <a:rPr lang="en-US" sz="1200" dirty="0">
                <a:latin typeface="Arial Black" panose="020B0A04020102020204" pitchFamily="34" charset="0"/>
              </a:rPr>
              <a:t>Placement of IP racks in public places</a:t>
            </a:r>
          </a:p>
          <a:p>
            <a:pPr marL="457200" lvl="0" indent="-457200">
              <a:buFontTx/>
              <a:buAutoNum type="arabicPeriod"/>
            </a:pPr>
            <a:r>
              <a:rPr lang="en-US" sz="1200" dirty="0">
                <a:solidFill>
                  <a:prstClr val="black"/>
                </a:solidFill>
                <a:latin typeface="Arial Black" panose="020B0A04020102020204" pitchFamily="34" charset="0"/>
              </a:rPr>
              <a:t>H&amp;I meetings in facilities</a:t>
            </a:r>
          </a:p>
          <a:p>
            <a:endParaRPr lang="de-DE" dirty="0"/>
          </a:p>
          <a:p>
            <a:r>
              <a:rPr lang="de-DE" dirty="0"/>
              <a:t>What NA</a:t>
            </a:r>
            <a:r>
              <a:rPr lang="de-DE" baseline="0" dirty="0"/>
              <a:t> can not provide:</a:t>
            </a:r>
          </a:p>
          <a:p>
            <a:pPr marL="457200" indent="-457200">
              <a:buAutoNum type="arabicPeriod"/>
            </a:pPr>
            <a:r>
              <a:rPr lang="en-US" sz="1200" dirty="0">
                <a:latin typeface="Arial Black" panose="020B0A04020102020204" pitchFamily="34" charset="0"/>
              </a:rPr>
              <a:t>Telephone counseling or advice to family</a:t>
            </a:r>
          </a:p>
          <a:p>
            <a:pPr marL="457200" indent="-457200">
              <a:buAutoNum type="arabicPeriod"/>
            </a:pPr>
            <a:r>
              <a:rPr lang="en-US" sz="1200" dirty="0">
                <a:latin typeface="Arial Black" panose="020B0A04020102020204" pitchFamily="34" charset="0"/>
              </a:rPr>
              <a:t>Referrals to detox or treatment centers</a:t>
            </a:r>
          </a:p>
          <a:p>
            <a:pPr marL="457200" indent="-457200">
              <a:buAutoNum type="arabicPeriod"/>
            </a:pPr>
            <a:r>
              <a:rPr lang="en-US" sz="1200" dirty="0">
                <a:latin typeface="Arial Black" panose="020B0A04020102020204" pitchFamily="34" charset="0"/>
              </a:rPr>
              <a:t>Opinions about using addicts’ behaviors.</a:t>
            </a:r>
          </a:p>
          <a:p>
            <a:pPr marL="457200" indent="-457200">
              <a:buAutoNum type="arabicPeriod"/>
            </a:pPr>
            <a:r>
              <a:rPr lang="en-US" sz="1200" dirty="0">
                <a:latin typeface="Arial Black" panose="020B0A04020102020204" pitchFamily="34" charset="0"/>
              </a:rPr>
              <a:t>Information about the effects of drugs.</a:t>
            </a:r>
          </a:p>
          <a:p>
            <a:pPr marL="457200" indent="-457200">
              <a:buAutoNum type="arabicPeriod"/>
            </a:pPr>
            <a:r>
              <a:rPr lang="en-US" sz="1200" dirty="0">
                <a:latin typeface="Arial Black" panose="020B0A04020102020204" pitchFamily="34" charset="0"/>
              </a:rPr>
              <a:t>Opinions about drugs, drug laws or other outside issues.</a:t>
            </a:r>
          </a:p>
          <a:p>
            <a:pPr marL="457200" indent="-457200">
              <a:buAutoNum type="arabicPeriod"/>
            </a:pPr>
            <a:r>
              <a:rPr lang="en-US" sz="1200" dirty="0">
                <a:latin typeface="Arial Black" panose="020B0A04020102020204" pitchFamily="34" charset="0"/>
              </a:rPr>
              <a:t>Links to non-NA pages</a:t>
            </a:r>
          </a:p>
          <a:p>
            <a:pPr marL="457200" indent="-457200">
              <a:buAutoNum type="arabicPeriod"/>
            </a:pPr>
            <a:r>
              <a:rPr lang="en-US" sz="1200" dirty="0">
                <a:latin typeface="Arial Black" panose="020B0A04020102020204" pitchFamily="34" charset="0"/>
              </a:rPr>
              <a:t>Suicide prevention advice!</a:t>
            </a:r>
          </a:p>
          <a:p>
            <a:pPr marL="457200" indent="-457200">
              <a:buAutoNum type="arabicPeriod"/>
            </a:pPr>
            <a:r>
              <a:rPr lang="en-US" sz="1200" dirty="0">
                <a:latin typeface="Arial Black" panose="020B0A04020102020204" pitchFamily="34" charset="0"/>
              </a:rPr>
              <a:t>Housing and job referrals.</a:t>
            </a:r>
          </a:p>
          <a:p>
            <a:pPr marL="0" indent="0">
              <a:buNone/>
            </a:pPr>
            <a:endParaRPr lang="en-US" sz="1200" dirty="0">
              <a:latin typeface="Arial Black" panose="020B0A04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a:t>GOAL 2</a:t>
            </a:r>
            <a:endParaRPr lang="en-US" sz="1200" dirty="0">
              <a:latin typeface="Arial Black" panose="020B0A04020102020204" pitchFamily="34" charset="0"/>
            </a:endParaRPr>
          </a:p>
          <a:p>
            <a:pPr marL="457200" indent="-457200">
              <a:buAutoNum type="arabicPeriod"/>
            </a:pPr>
            <a:r>
              <a:rPr lang="en-US" dirty="0">
                <a:latin typeface="Arial Black" panose="020B0A04020102020204" pitchFamily="34" charset="0"/>
              </a:rPr>
              <a:t>Provide an atmosphere of recovery in our meetings</a:t>
            </a:r>
          </a:p>
          <a:p>
            <a:pPr marL="457200" indent="-457200">
              <a:buAutoNum type="arabicPeriod"/>
            </a:pPr>
            <a:r>
              <a:rPr lang="en-US" dirty="0">
                <a:latin typeface="Arial Black" panose="020B0A04020102020204" pitchFamily="34" charset="0"/>
              </a:rPr>
              <a:t>Exemplify positive behavior in our personal conduct</a:t>
            </a:r>
          </a:p>
          <a:p>
            <a:pPr marL="457200" indent="-457200">
              <a:buAutoNum type="arabicPeriod"/>
            </a:pPr>
            <a:r>
              <a:rPr lang="en-US" dirty="0">
                <a:latin typeface="Arial Black" panose="020B0A04020102020204" pitchFamily="34" charset="0"/>
              </a:rPr>
              <a:t>Make members aware of service opportunities in an attractive way.</a:t>
            </a:r>
          </a:p>
          <a:p>
            <a:pPr marL="457200" indent="-457200">
              <a:buAutoNum type="arabicPeriod"/>
            </a:pPr>
            <a:r>
              <a:rPr lang="en-US" dirty="0">
                <a:latin typeface="Arial Black" panose="020B0A04020102020204" pitchFamily="34" charset="0"/>
              </a:rPr>
              <a:t>Maintain excellent relationships with facilities by having positive behaviors</a:t>
            </a:r>
          </a:p>
          <a:p>
            <a:pPr marL="457200" indent="-457200">
              <a:buAutoNum type="arabicPeriod"/>
            </a:pPr>
            <a:r>
              <a:rPr lang="en-US" dirty="0">
                <a:latin typeface="Arial Black" panose="020B0A04020102020204" pitchFamily="34" charset="0"/>
              </a:rPr>
              <a:t>Remember that these relationships is essential to the survival of NA in that area</a:t>
            </a:r>
          </a:p>
          <a:p>
            <a:pPr marL="457200" indent="-457200">
              <a:buAutoNum type="arabicPeriod"/>
            </a:pPr>
            <a:r>
              <a:rPr lang="en-US" dirty="0">
                <a:latin typeface="Arial Black" panose="020B0A04020102020204" pitchFamily="34" charset="0"/>
              </a:rPr>
              <a:t>Leave facilities clean inside and outside including cigarette butts</a:t>
            </a:r>
          </a:p>
          <a:p>
            <a:pPr marL="457200" indent="-457200">
              <a:buAutoNum type="arabicPeriod"/>
            </a:pPr>
            <a:r>
              <a:rPr lang="en-US" dirty="0">
                <a:latin typeface="Arial Black" panose="020B0A04020102020204" pitchFamily="34" charset="0"/>
              </a:rPr>
              <a:t>Each member is responsible for acting in a way that reflects positively on NA</a:t>
            </a:r>
          </a:p>
          <a:p>
            <a:pPr marL="457200" indent="-457200">
              <a:buAutoNum type="arabicPeriod"/>
            </a:pPr>
            <a:r>
              <a:rPr lang="en-US" dirty="0">
                <a:latin typeface="Arial Black" panose="020B0A04020102020204" pitchFamily="34" charset="0"/>
              </a:rPr>
              <a:t>Relationships with these facilities is the foundations for our overall community relations efforts</a:t>
            </a:r>
          </a:p>
          <a:p>
            <a:pPr marL="457200" indent="-457200">
              <a:buAutoNum type="arabicPeriod"/>
            </a:pPr>
            <a:r>
              <a:rPr lang="en-US" dirty="0">
                <a:latin typeface="Arial Black" panose="020B0A04020102020204" pitchFamily="34" charset="0"/>
              </a:rPr>
              <a:t>Remember that how we behave while wearing NA logos reflects on NA’s image</a:t>
            </a:r>
          </a:p>
          <a:p>
            <a:pPr marL="457200" indent="-457200">
              <a:buAutoNum type="arabicPeriod"/>
            </a:pPr>
            <a:r>
              <a:rPr lang="en-US" dirty="0">
                <a:latin typeface="Arial Black" panose="020B0A04020102020204" pitchFamily="34" charset="0"/>
              </a:rPr>
              <a:t>Loud music, loud motorcycles, public profanity, suggestive or lewd comments and rude behavior does not make us more welcome in the community</a:t>
            </a:r>
          </a:p>
          <a:p>
            <a:pPr marL="0" indent="0">
              <a:buNone/>
            </a:pPr>
            <a:endParaRPr lang="en-US" sz="1200" dirty="0">
              <a:latin typeface="Arial Black" panose="020B0A04020102020204" pitchFamily="34" charset="0"/>
            </a:endParaRPr>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14</a:t>
            </a:fld>
            <a:endParaRPr lang="de-DE"/>
          </a:p>
        </p:txBody>
      </p:sp>
    </p:spTree>
    <p:extLst>
      <p:ext uri="{BB962C8B-B14F-4D97-AF65-F5344CB8AC3E}">
        <p14:creationId xmlns:p14="http://schemas.microsoft.com/office/powerpoint/2010/main" val="144020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GOAL 3</a:t>
            </a:r>
          </a:p>
          <a:p>
            <a:pPr marL="457200" indent="-457200">
              <a:buAutoNum type="arabicPeriod"/>
            </a:pPr>
            <a:r>
              <a:rPr lang="en-US" sz="1200" dirty="0">
                <a:latin typeface="Arial Black" panose="020B0A04020102020204" pitchFamily="34" charset="0"/>
              </a:rPr>
              <a:t>Consistent information about NA must be available by internet, phone and in print.</a:t>
            </a:r>
          </a:p>
          <a:p>
            <a:pPr marL="457200" indent="-457200">
              <a:buAutoNum type="arabicPeriod"/>
            </a:pPr>
            <a:r>
              <a:rPr lang="en-US" sz="1200" dirty="0">
                <a:latin typeface="Arial Black" panose="020B0A04020102020204" pitchFamily="34" charset="0"/>
              </a:rPr>
              <a:t>It should not be difficult for those who wish to refer addicts to NA to find our meetings and services</a:t>
            </a:r>
          </a:p>
          <a:p>
            <a:pPr marL="457200" indent="-457200">
              <a:buAutoNum type="arabicPeriod"/>
            </a:pPr>
            <a:r>
              <a:rPr lang="en-US" sz="1200" dirty="0">
                <a:latin typeface="Arial Black" panose="020B0A04020102020204" pitchFamily="34" charset="0"/>
              </a:rPr>
              <a:t>We  should question any practices that do not protect the anonymity of our members; we do not identify addicts who are our members or expose their personal stories and information</a:t>
            </a:r>
          </a:p>
          <a:p>
            <a:endParaRPr lang="de-DE" dirty="0"/>
          </a:p>
          <a:p>
            <a:r>
              <a:rPr lang="de-DE" dirty="0"/>
              <a:t>GOAL 4</a:t>
            </a:r>
          </a:p>
          <a:p>
            <a:pPr marL="457200" indent="-457200">
              <a:buAutoNum type="arabicPeriod"/>
            </a:pPr>
            <a:r>
              <a:rPr lang="en-US" sz="1200" dirty="0">
                <a:latin typeface="Arial Black" panose="020B0A04020102020204" pitchFamily="34" charset="0"/>
              </a:rPr>
              <a:t>Making our service positions the points of contact consistently over the long term</a:t>
            </a:r>
          </a:p>
          <a:p>
            <a:pPr marL="457200" indent="-457200">
              <a:buAutoNum type="arabicPeriod"/>
            </a:pPr>
            <a:r>
              <a:rPr lang="en-US" sz="1200" dirty="0">
                <a:latin typeface="Arial Black" panose="020B0A04020102020204" pitchFamily="34" charset="0"/>
              </a:rPr>
              <a:t>Honor anonymity and the 12 Traditions</a:t>
            </a:r>
          </a:p>
          <a:p>
            <a:pPr marL="457200" indent="-457200">
              <a:buAutoNum type="arabicPeriod"/>
            </a:pPr>
            <a:r>
              <a:rPr lang="en-US" sz="1200" dirty="0">
                <a:latin typeface="Arial Black" panose="020B0A04020102020204" pitchFamily="34" charset="0"/>
              </a:rPr>
              <a:t>Utilize e-mail addresses that belong to the NA domain name from your area or region.</a:t>
            </a:r>
          </a:p>
          <a:p>
            <a:pPr marL="457200" indent="-457200">
              <a:buAutoNum type="arabicPeriod"/>
            </a:pPr>
            <a:r>
              <a:rPr lang="en-US" sz="1200" dirty="0">
                <a:latin typeface="Arial Black" panose="020B0A04020102020204" pitchFamily="34" charset="0"/>
              </a:rPr>
              <a:t>Use commonly understood language rather than what we describe in the Fellowship as a “Clear NA Message.”</a:t>
            </a:r>
          </a:p>
          <a:p>
            <a:pPr marL="457200" indent="-457200">
              <a:buAutoNum type="arabicPeriod"/>
            </a:pPr>
            <a:r>
              <a:rPr lang="en-US" sz="1200" dirty="0">
                <a:latin typeface="Arial Black" panose="020B0A04020102020204" pitchFamily="34" charset="0"/>
              </a:rPr>
              <a:t>Always meet with the public with at least one other addict trained in Public Relations</a:t>
            </a:r>
          </a:p>
          <a:p>
            <a:pPr marL="457200" indent="-457200">
              <a:buAutoNum type="arabicPeriod"/>
            </a:pPr>
            <a:r>
              <a:rPr lang="en-US" sz="1200" dirty="0">
                <a:latin typeface="Arial Black" panose="020B0A04020102020204" pitchFamily="34" charset="0"/>
              </a:rPr>
              <a:t>Read the Public Relations Handbook completely and learn the core values described in each chapter.</a:t>
            </a:r>
          </a:p>
          <a:p>
            <a:pPr marL="457200" indent="-457200">
              <a:buAutoNum type="arabicPeriod"/>
            </a:pPr>
            <a:r>
              <a:rPr lang="en-US" sz="1200" dirty="0">
                <a:latin typeface="Arial Black" panose="020B0A04020102020204" pitchFamily="34" charset="0"/>
              </a:rPr>
              <a:t>Keep in regular contact with the organizations with which we have created relationships  </a:t>
            </a:r>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15</a:t>
            </a:fld>
            <a:endParaRPr lang="de-DE"/>
          </a:p>
        </p:txBody>
      </p:sp>
    </p:spTree>
    <p:extLst>
      <p:ext uri="{BB962C8B-B14F-4D97-AF65-F5344CB8AC3E}">
        <p14:creationId xmlns:p14="http://schemas.microsoft.com/office/powerpoint/2010/main" val="1313345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16</a:t>
            </a:fld>
            <a:endParaRPr lang="de-DE"/>
          </a:p>
        </p:txBody>
      </p:sp>
    </p:spTree>
    <p:extLst>
      <p:ext uri="{BB962C8B-B14F-4D97-AF65-F5344CB8AC3E}">
        <p14:creationId xmlns:p14="http://schemas.microsoft.com/office/powerpoint/2010/main" val="154841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17</a:t>
            </a:fld>
            <a:endParaRPr lang="de-DE"/>
          </a:p>
        </p:txBody>
      </p:sp>
    </p:spTree>
    <p:extLst>
      <p:ext uri="{BB962C8B-B14F-4D97-AF65-F5344CB8AC3E}">
        <p14:creationId xmlns:p14="http://schemas.microsoft.com/office/powerpoint/2010/main" val="10056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18</a:t>
            </a:fld>
            <a:endParaRPr lang="de-DE"/>
          </a:p>
        </p:txBody>
      </p:sp>
    </p:spTree>
    <p:extLst>
      <p:ext uri="{BB962C8B-B14F-4D97-AF65-F5344CB8AC3E}">
        <p14:creationId xmlns:p14="http://schemas.microsoft.com/office/powerpoint/2010/main" val="1495958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a:solidFill>
                  <a:schemeClr val="tx1"/>
                </a:solidFill>
                <a:effectLst/>
                <a:latin typeface="+mn-lt"/>
                <a:ea typeface="+mn-ea"/>
                <a:cs typeface="+mn-cs"/>
              </a:rPr>
              <a:t>An area’s public relations goals can have significant impact on the groups. Thoroughly discussing public relations projects during an area service meeting will help group service representatives communicate the area’s discussions and goals to their groups. Area projects may cause an increase in newer members attending meetings. Groups may need to prepare for this influx by developing meeting formats that better serve a large influx of new members. Successful PR projects depend on meaningful group involvement. </a:t>
            </a:r>
            <a:endParaRPr lang="de-DE"/>
          </a:p>
          <a:p>
            <a:r>
              <a:rPr lang="de-DE" sz="1200" kern="1200">
                <a:solidFill>
                  <a:schemeClr val="tx1"/>
                </a:solidFill>
                <a:effectLst/>
                <a:latin typeface="+mn-lt"/>
                <a:ea typeface="+mn-ea"/>
                <a:cs typeface="+mn-cs"/>
              </a:rPr>
              <a:t>Group members should take the time to have step-by-step discussions about the area’s PR efforts. GSRs are the communication link between the area and groups and can bring members’ concerns or questions back to the area meeting. This link helps keep groups involved and informed. This link also provides a back-and-forth dialogue between the area and groups. Communication helps the area come together to further NA’s primary purpose. </a:t>
            </a:r>
          </a:p>
          <a:p>
            <a:endParaRPr lang="de-DE" sz="1200" kern="1200">
              <a:solidFill>
                <a:schemeClr val="tx1"/>
              </a:solidFill>
              <a:effectLst/>
              <a:latin typeface="+mn-lt"/>
              <a:ea typeface="+mn-ea"/>
              <a:cs typeface="+mn-cs"/>
            </a:endParaRPr>
          </a:p>
          <a:p>
            <a:r>
              <a:rPr lang="de-DE" sz="1200" dirty="0">
                <a:solidFill>
                  <a:srgbClr val="C9571C"/>
                </a:solidFill>
                <a:latin typeface="Franklin Gothic Demi Cond" charset="0"/>
                <a:ea typeface="Franklin Gothic Demi Cond" charset="0"/>
                <a:cs typeface="Franklin Gothic Demi Cond" charset="0"/>
              </a:rPr>
              <a:t>An </a:t>
            </a:r>
            <a:r>
              <a:rPr lang="de-DE" sz="1200" dirty="0" err="1">
                <a:solidFill>
                  <a:srgbClr val="C9571C"/>
                </a:solidFill>
                <a:latin typeface="Franklin Gothic Demi Cond" charset="0"/>
                <a:ea typeface="Franklin Gothic Demi Cond" charset="0"/>
                <a:cs typeface="Franklin Gothic Demi Cond" charset="0"/>
              </a:rPr>
              <a:t>area‘s</a:t>
            </a:r>
            <a:r>
              <a:rPr lang="de-DE" sz="1200" dirty="0">
                <a:solidFill>
                  <a:srgbClr val="C9571C"/>
                </a:solidFill>
                <a:latin typeface="Franklin Gothic Demi Cond" charset="0"/>
                <a:ea typeface="Franklin Gothic Demi Cond" charset="0"/>
                <a:cs typeface="Franklin Gothic Demi Cond" charset="0"/>
              </a:rPr>
              <a:t> PR </a:t>
            </a:r>
            <a:r>
              <a:rPr lang="de-DE" sz="1200" dirty="0" err="1">
                <a:solidFill>
                  <a:srgbClr val="C9571C"/>
                </a:solidFill>
                <a:latin typeface="Franklin Gothic Demi Cond" charset="0"/>
                <a:ea typeface="Franklin Gothic Demi Cond" charset="0"/>
                <a:cs typeface="Franklin Gothic Demi Cond" charset="0"/>
              </a:rPr>
              <a:t>goals</a:t>
            </a:r>
            <a:r>
              <a:rPr lang="de-DE" sz="1200" dirty="0">
                <a:solidFill>
                  <a:srgbClr val="C9571C"/>
                </a:solidFill>
                <a:latin typeface="Franklin Gothic Demi Cond" charset="0"/>
                <a:ea typeface="Franklin Gothic Demi Cond" charset="0"/>
                <a:cs typeface="Franklin Gothic Demi Cond" charset="0"/>
              </a:rPr>
              <a:t> </a:t>
            </a:r>
            <a:r>
              <a:rPr lang="de-DE" sz="1200" dirty="0" err="1">
                <a:solidFill>
                  <a:srgbClr val="C9571C"/>
                </a:solidFill>
                <a:latin typeface="Franklin Gothic Demi Cond" charset="0"/>
                <a:ea typeface="Franklin Gothic Demi Cond" charset="0"/>
                <a:cs typeface="Franklin Gothic Demi Cond" charset="0"/>
              </a:rPr>
              <a:t>can</a:t>
            </a:r>
            <a:r>
              <a:rPr lang="de-DE" sz="1200" dirty="0">
                <a:solidFill>
                  <a:srgbClr val="C9571C"/>
                </a:solidFill>
                <a:latin typeface="Franklin Gothic Demi Cond" charset="0"/>
                <a:ea typeface="Franklin Gothic Demi Cond" charset="0"/>
                <a:cs typeface="Franklin Gothic Demi Cond" charset="0"/>
              </a:rPr>
              <a:t> </a:t>
            </a:r>
            <a:r>
              <a:rPr lang="de-DE" sz="1200" dirty="0" err="1">
                <a:solidFill>
                  <a:srgbClr val="C9571C"/>
                </a:solidFill>
                <a:latin typeface="Franklin Gothic Demi Cond" charset="0"/>
                <a:ea typeface="Franklin Gothic Demi Cond" charset="0"/>
                <a:cs typeface="Franklin Gothic Demi Cond" charset="0"/>
              </a:rPr>
              <a:t>have</a:t>
            </a:r>
            <a:r>
              <a:rPr lang="de-DE" sz="1200" dirty="0">
                <a:solidFill>
                  <a:srgbClr val="C9571C"/>
                </a:solidFill>
                <a:latin typeface="Franklin Gothic Demi Cond" charset="0"/>
                <a:ea typeface="Franklin Gothic Demi Cond" charset="0"/>
                <a:cs typeface="Franklin Gothic Demi Cond" charset="0"/>
              </a:rPr>
              <a:t> </a:t>
            </a:r>
            <a:r>
              <a:rPr lang="de-DE" sz="1200" dirty="0" err="1">
                <a:solidFill>
                  <a:srgbClr val="C9571C"/>
                </a:solidFill>
                <a:latin typeface="Franklin Gothic Demi Cond" charset="0"/>
                <a:ea typeface="Franklin Gothic Demi Cond" charset="0"/>
                <a:cs typeface="Franklin Gothic Demi Cond" charset="0"/>
              </a:rPr>
              <a:t>significant</a:t>
            </a:r>
            <a:r>
              <a:rPr lang="de-DE" sz="1200" dirty="0">
                <a:solidFill>
                  <a:srgbClr val="C9571C"/>
                </a:solidFill>
                <a:latin typeface="Franklin Gothic Demi Cond" charset="0"/>
                <a:ea typeface="Franklin Gothic Demi Cond" charset="0"/>
                <a:cs typeface="Franklin Gothic Demi Cond" charset="0"/>
              </a:rPr>
              <a:t> </a:t>
            </a:r>
            <a:r>
              <a:rPr lang="de-DE" sz="1200" dirty="0" err="1">
                <a:solidFill>
                  <a:srgbClr val="C9571C"/>
                </a:solidFill>
                <a:latin typeface="Franklin Gothic Demi Cond" charset="0"/>
                <a:ea typeface="Franklin Gothic Demi Cond" charset="0"/>
                <a:cs typeface="Franklin Gothic Demi Cond" charset="0"/>
              </a:rPr>
              <a:t>impact</a:t>
            </a:r>
            <a:r>
              <a:rPr lang="de-DE" sz="1200" dirty="0">
                <a:solidFill>
                  <a:srgbClr val="C9571C"/>
                </a:solidFill>
                <a:latin typeface="Franklin Gothic Demi Cond" charset="0"/>
                <a:ea typeface="Franklin Gothic Demi Cond" charset="0"/>
                <a:cs typeface="Franklin Gothic Demi Cond" charset="0"/>
              </a:rPr>
              <a:t> on </a:t>
            </a:r>
            <a:r>
              <a:rPr lang="de-DE" sz="1200" dirty="0" err="1">
                <a:solidFill>
                  <a:srgbClr val="C9571C"/>
                </a:solidFill>
                <a:latin typeface="Franklin Gothic Demi Cond" charset="0"/>
                <a:ea typeface="Franklin Gothic Demi Cond" charset="0"/>
                <a:cs typeface="Franklin Gothic Demi Cond" charset="0"/>
              </a:rPr>
              <a:t>the</a:t>
            </a:r>
            <a:r>
              <a:rPr lang="de-DE" sz="1200" dirty="0">
                <a:solidFill>
                  <a:srgbClr val="C9571C"/>
                </a:solidFill>
                <a:latin typeface="Franklin Gothic Demi Cond" charset="0"/>
                <a:ea typeface="Franklin Gothic Demi Cond" charset="0"/>
                <a:cs typeface="Franklin Gothic Demi Cond" charset="0"/>
              </a:rPr>
              <a:t> </a:t>
            </a:r>
            <a:r>
              <a:rPr lang="de-DE" sz="1200" dirty="0" err="1">
                <a:solidFill>
                  <a:srgbClr val="C9571C"/>
                </a:solidFill>
                <a:latin typeface="Franklin Gothic Demi Cond" charset="0"/>
                <a:ea typeface="Franklin Gothic Demi Cond" charset="0"/>
                <a:cs typeface="Franklin Gothic Demi Cond" charset="0"/>
              </a:rPr>
              <a:t>groups</a:t>
            </a:r>
            <a:r>
              <a:rPr lang="de-DE" sz="1200" dirty="0">
                <a:solidFill>
                  <a:srgbClr val="C9571C"/>
                </a:solidFill>
                <a:latin typeface="Franklin Gothic Demi Cond" charset="0"/>
                <a:ea typeface="Franklin Gothic Demi Cond" charset="0"/>
                <a:cs typeface="Franklin Gothic Demi Cond" charset="0"/>
              </a:rPr>
              <a:t>.</a:t>
            </a:r>
          </a:p>
          <a:p>
            <a:endParaRPr lang="de-DE" sz="1200" dirty="0">
              <a:solidFill>
                <a:srgbClr val="C9571C"/>
              </a:solidFill>
              <a:latin typeface="Franklin Gothic Demi Cond" charset="0"/>
              <a:ea typeface="Franklin Gothic Demi Cond" charset="0"/>
              <a:cs typeface="Franklin Gothic Demi Cond" charset="0"/>
            </a:endParaRPr>
          </a:p>
          <a:p>
            <a:r>
              <a:rPr lang="de-DE" b="1" dirty="0"/>
              <a:t>What can we do?</a:t>
            </a:r>
          </a:p>
          <a:p>
            <a:pPr marL="457200" indent="-457200">
              <a:buAutoNum type="arabicPeriod"/>
            </a:pPr>
            <a:r>
              <a:rPr lang="en-US" sz="1200" dirty="0">
                <a:latin typeface="Arial Black" panose="020B0A04020102020204" pitchFamily="34" charset="0"/>
              </a:rPr>
              <a:t>Newcomer Orientation/Workshop delivered to treatment and drug court clients.</a:t>
            </a:r>
          </a:p>
          <a:p>
            <a:pPr marL="457200" indent="-457200">
              <a:buAutoNum type="arabicPeriod"/>
            </a:pPr>
            <a:r>
              <a:rPr lang="en-US" sz="1200" dirty="0">
                <a:latin typeface="Arial Black" panose="020B0A04020102020204" pitchFamily="34" charset="0"/>
              </a:rPr>
              <a:t>Newcomer orientations before meetings.</a:t>
            </a:r>
          </a:p>
          <a:p>
            <a:pPr marL="457200" indent="-457200">
              <a:buAutoNum type="arabicPeriod"/>
            </a:pPr>
            <a:r>
              <a:rPr lang="en-US" sz="1200" dirty="0">
                <a:latin typeface="Arial Black" panose="020B0A04020102020204" pitchFamily="34" charset="0"/>
              </a:rPr>
              <a:t>Some regions with a hotline have an agreement with 3-4 meetings that they refer addicts who call the hotline to these meetings. </a:t>
            </a:r>
            <a:br>
              <a:rPr lang="en-US" sz="1200" dirty="0">
                <a:latin typeface="Arial Black" panose="020B0A04020102020204" pitchFamily="34" charset="0"/>
              </a:rPr>
            </a:br>
            <a:r>
              <a:rPr lang="en-US" sz="1200" dirty="0">
                <a:latin typeface="Arial Black" panose="020B0A04020102020204" pitchFamily="34" charset="0"/>
              </a:rPr>
              <a:t>These meetings have prepared themselves and serve as a first stop.</a:t>
            </a:r>
            <a:endParaRPr lang="de-DE"/>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19</a:t>
            </a:fld>
            <a:endParaRPr lang="de-DE"/>
          </a:p>
        </p:txBody>
      </p:sp>
    </p:spTree>
    <p:extLst>
      <p:ext uri="{BB962C8B-B14F-4D97-AF65-F5344CB8AC3E}">
        <p14:creationId xmlns:p14="http://schemas.microsoft.com/office/powerpoint/2010/main" val="316837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20</a:t>
            </a:fld>
            <a:endParaRPr lang="de-DE"/>
          </a:p>
        </p:txBody>
      </p:sp>
    </p:spTree>
    <p:extLst>
      <p:ext uri="{BB962C8B-B14F-4D97-AF65-F5344CB8AC3E}">
        <p14:creationId xmlns:p14="http://schemas.microsoft.com/office/powerpoint/2010/main" val="136093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a:t>
            </a:fld>
            <a:endParaRPr lang="de-DE"/>
          </a:p>
        </p:txBody>
      </p:sp>
    </p:spTree>
    <p:extLst>
      <p:ext uri="{BB962C8B-B14F-4D97-AF65-F5344CB8AC3E}">
        <p14:creationId xmlns:p14="http://schemas.microsoft.com/office/powerpoint/2010/main" val="1519065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21</a:t>
            </a:fld>
            <a:endParaRPr lang="de-DE"/>
          </a:p>
        </p:txBody>
      </p:sp>
    </p:spTree>
    <p:extLst>
      <p:ext uri="{BB962C8B-B14F-4D97-AF65-F5344CB8AC3E}">
        <p14:creationId xmlns:p14="http://schemas.microsoft.com/office/powerpoint/2010/main" val="1875379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a:solidFill>
                  <a:schemeClr val="tx1"/>
                </a:solidFill>
                <a:effectLst/>
                <a:latin typeface="+mn-lt"/>
                <a:ea typeface="+mn-ea"/>
                <a:cs typeface="+mn-cs"/>
              </a:rPr>
              <a:t>To violate</a:t>
            </a:r>
            <a:r>
              <a:rPr lang="de-DE" sz="1200" b="0" i="0" kern="1200" baseline="0">
                <a:solidFill>
                  <a:schemeClr val="tx1"/>
                </a:solidFill>
                <a:effectLst/>
                <a:latin typeface="+mn-lt"/>
                <a:ea typeface="+mn-ea"/>
                <a:cs typeface="+mn-cs"/>
              </a:rPr>
              <a:t> a Tradition</a:t>
            </a:r>
            <a:r>
              <a:rPr lang="de-DE" sz="1200" b="0" i="0" kern="1200">
                <a:solidFill>
                  <a:schemeClr val="tx1"/>
                </a:solidFill>
                <a:effectLst/>
                <a:latin typeface="+mn-lt"/>
                <a:ea typeface="+mn-ea"/>
                <a:cs typeface="+mn-cs"/>
              </a:rPr>
              <a:t> is a very emotive term in many ways; and not, I believe helpful.</a:t>
            </a:r>
          </a:p>
          <a:p>
            <a:endParaRPr lang="de-DE" sz="1200" b="0" i="0" kern="1200">
              <a:solidFill>
                <a:schemeClr val="tx1"/>
              </a:solidFill>
              <a:effectLst/>
              <a:latin typeface="+mn-lt"/>
              <a:ea typeface="+mn-ea"/>
              <a:cs typeface="+mn-cs"/>
            </a:endParaRPr>
          </a:p>
          <a:p>
            <a:r>
              <a:rPr lang="de-DE" sz="1200" b="0" i="0" kern="1200">
                <a:solidFill>
                  <a:schemeClr val="tx1"/>
                </a:solidFill>
                <a:effectLst/>
                <a:latin typeface="+mn-lt"/>
                <a:ea typeface="+mn-ea"/>
                <a:cs typeface="+mn-cs"/>
              </a:rPr>
              <a:t>So how do we make service more attractive and a "Get to Do" attitude rather than a "You're doing it Wrong" environment?</a:t>
            </a:r>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22</a:t>
            </a:fld>
            <a:endParaRPr lang="de-DE"/>
          </a:p>
        </p:txBody>
      </p:sp>
    </p:spTree>
    <p:extLst>
      <p:ext uri="{BB962C8B-B14F-4D97-AF65-F5344CB8AC3E}">
        <p14:creationId xmlns:p14="http://schemas.microsoft.com/office/powerpoint/2010/main" val="712721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23</a:t>
            </a:fld>
            <a:endParaRPr lang="de-DE"/>
          </a:p>
        </p:txBody>
      </p:sp>
    </p:spTree>
    <p:extLst>
      <p:ext uri="{BB962C8B-B14F-4D97-AF65-F5344CB8AC3E}">
        <p14:creationId xmlns:p14="http://schemas.microsoft.com/office/powerpoint/2010/main" val="127700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24</a:t>
            </a:fld>
            <a:endParaRPr lang="de-DE"/>
          </a:p>
        </p:txBody>
      </p:sp>
    </p:spTree>
    <p:extLst>
      <p:ext uri="{BB962C8B-B14F-4D97-AF65-F5344CB8AC3E}">
        <p14:creationId xmlns:p14="http://schemas.microsoft.com/office/powerpoint/2010/main" val="2038180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25</a:t>
            </a:fld>
            <a:endParaRPr lang="de-DE"/>
          </a:p>
        </p:txBody>
      </p:sp>
    </p:spTree>
    <p:extLst>
      <p:ext uri="{BB962C8B-B14F-4D97-AF65-F5344CB8AC3E}">
        <p14:creationId xmlns:p14="http://schemas.microsoft.com/office/powerpoint/2010/main" val="1901590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26</a:t>
            </a:fld>
            <a:endParaRPr lang="de-DE"/>
          </a:p>
        </p:txBody>
      </p:sp>
    </p:spTree>
    <p:extLst>
      <p:ext uri="{BB962C8B-B14F-4D97-AF65-F5344CB8AC3E}">
        <p14:creationId xmlns:p14="http://schemas.microsoft.com/office/powerpoint/2010/main" val="319620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27</a:t>
            </a:fld>
            <a:endParaRPr lang="de-DE"/>
          </a:p>
        </p:txBody>
      </p:sp>
    </p:spTree>
    <p:extLst>
      <p:ext uri="{BB962C8B-B14F-4D97-AF65-F5344CB8AC3E}">
        <p14:creationId xmlns:p14="http://schemas.microsoft.com/office/powerpoint/2010/main" val="323657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28</a:t>
            </a:fld>
            <a:endParaRPr lang="de-DE"/>
          </a:p>
        </p:txBody>
      </p:sp>
    </p:spTree>
    <p:extLst>
      <p:ext uri="{BB962C8B-B14F-4D97-AF65-F5344CB8AC3E}">
        <p14:creationId xmlns:p14="http://schemas.microsoft.com/office/powerpoint/2010/main" val="711544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our</a:t>
            </a:r>
            <a:r>
              <a:rPr lang="de-DE" baseline="0" dirty="0"/>
              <a:t> </a:t>
            </a:r>
            <a:r>
              <a:rPr lang="de-DE" baseline="0" dirty="0" err="1"/>
              <a:t>message</a:t>
            </a:r>
            <a:r>
              <a:rPr lang="de-DE" baseline="0" dirty="0"/>
              <a:t>:</a:t>
            </a:r>
          </a:p>
          <a:p>
            <a:r>
              <a:rPr lang="de-DE" baseline="0" dirty="0" err="1"/>
              <a:t>any</a:t>
            </a:r>
            <a:r>
              <a:rPr lang="de-DE" baseline="0" dirty="0"/>
              <a:t> </a:t>
            </a:r>
            <a:r>
              <a:rPr lang="de-DE" baseline="0" dirty="0" err="1"/>
              <a:t>addict</a:t>
            </a:r>
            <a:r>
              <a:rPr lang="de-DE" baseline="0" dirty="0"/>
              <a:t> </a:t>
            </a:r>
            <a:r>
              <a:rPr lang="de-DE" baseline="0" dirty="0" err="1"/>
              <a:t>can</a:t>
            </a:r>
            <a:r>
              <a:rPr lang="de-DE" baseline="0" dirty="0"/>
              <a:t> </a:t>
            </a:r>
            <a:r>
              <a:rPr lang="de-DE" baseline="0" dirty="0" err="1"/>
              <a:t>stop</a:t>
            </a:r>
            <a:r>
              <a:rPr lang="de-DE" baseline="0" dirty="0"/>
              <a:t> </a:t>
            </a:r>
            <a:r>
              <a:rPr lang="de-DE" baseline="0" dirty="0" err="1"/>
              <a:t>using</a:t>
            </a:r>
            <a:r>
              <a:rPr lang="de-DE" baseline="0" dirty="0"/>
              <a:t> </a:t>
            </a:r>
            <a:r>
              <a:rPr lang="de-DE" baseline="0" dirty="0" err="1"/>
              <a:t>drugs</a:t>
            </a:r>
            <a:endParaRPr lang="de-DE" baseline="0" dirty="0"/>
          </a:p>
          <a:p>
            <a:r>
              <a:rPr lang="de-DE" baseline="0" dirty="0"/>
              <a:t>lose </a:t>
            </a:r>
            <a:r>
              <a:rPr lang="de-DE" baseline="0" dirty="0" err="1"/>
              <a:t>the</a:t>
            </a:r>
            <a:r>
              <a:rPr lang="de-DE" baseline="0" dirty="0"/>
              <a:t> </a:t>
            </a:r>
            <a:r>
              <a:rPr lang="de-DE" baseline="0" dirty="0" err="1"/>
              <a:t>desire</a:t>
            </a:r>
            <a:r>
              <a:rPr lang="de-DE" baseline="0" dirty="0"/>
              <a:t> </a:t>
            </a:r>
            <a:r>
              <a:rPr lang="de-DE" baseline="0" dirty="0" err="1"/>
              <a:t>to</a:t>
            </a:r>
            <a:r>
              <a:rPr lang="de-DE" baseline="0" dirty="0"/>
              <a:t> </a:t>
            </a:r>
            <a:r>
              <a:rPr lang="de-DE" baseline="0" dirty="0" err="1"/>
              <a:t>use</a:t>
            </a:r>
            <a:endParaRPr lang="de-DE" baseline="0" dirty="0"/>
          </a:p>
          <a:p>
            <a:r>
              <a:rPr lang="de-DE" baseline="0" dirty="0"/>
              <a:t>find a </a:t>
            </a:r>
            <a:r>
              <a:rPr lang="de-DE" baseline="0" dirty="0" err="1"/>
              <a:t>new</a:t>
            </a:r>
            <a:r>
              <a:rPr lang="de-DE" baseline="0" dirty="0"/>
              <a:t> </a:t>
            </a:r>
            <a:r>
              <a:rPr lang="de-DE" baseline="0" dirty="0" err="1"/>
              <a:t>way</a:t>
            </a:r>
            <a:r>
              <a:rPr lang="de-DE" baseline="0" dirty="0"/>
              <a:t> </a:t>
            </a:r>
            <a:r>
              <a:rPr lang="de-DE" baseline="0" dirty="0" err="1"/>
              <a:t>to</a:t>
            </a:r>
            <a:r>
              <a:rPr lang="de-DE" baseline="0" dirty="0"/>
              <a:t> live </a:t>
            </a:r>
            <a:r>
              <a:rPr lang="de-DE" baseline="0" dirty="0" err="1"/>
              <a:t>it‘s</a:t>
            </a:r>
            <a:r>
              <a:rPr lang="de-DE" baseline="0" dirty="0"/>
              <a:t> all </a:t>
            </a:r>
            <a:r>
              <a:rPr lang="de-DE" baseline="0" dirty="0" err="1"/>
              <a:t>we</a:t>
            </a:r>
            <a:r>
              <a:rPr lang="de-DE" baseline="0" dirty="0"/>
              <a:t> </a:t>
            </a:r>
            <a:r>
              <a:rPr lang="de-DE" baseline="0" dirty="0" err="1"/>
              <a:t>have</a:t>
            </a:r>
            <a:r>
              <a:rPr lang="de-DE" baseline="0" dirty="0"/>
              <a:t> </a:t>
            </a:r>
            <a:r>
              <a:rPr lang="de-DE" baseline="0" dirty="0" err="1"/>
              <a:t>to</a:t>
            </a:r>
            <a:r>
              <a:rPr lang="de-DE" baseline="0" dirty="0"/>
              <a:t> </a:t>
            </a:r>
            <a:r>
              <a:rPr lang="de-DE" baseline="0" dirty="0" err="1"/>
              <a:t>give</a:t>
            </a:r>
          </a:p>
          <a:p>
            <a:endParaRPr lang="de-DE" baseline="0" dirty="0" err="1"/>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If</a:t>
            </a:r>
            <a:r>
              <a:rPr lang="de-DE" dirty="0"/>
              <a:t> </a:t>
            </a:r>
            <a:r>
              <a:rPr lang="de-DE" dirty="0" err="1"/>
              <a:t>you</a:t>
            </a:r>
            <a:r>
              <a:rPr lang="de-DE" dirty="0"/>
              <a:t> </a:t>
            </a:r>
            <a:r>
              <a:rPr lang="de-DE" dirty="0" err="1"/>
              <a:t>ask</a:t>
            </a:r>
            <a:r>
              <a:rPr lang="de-DE" dirty="0"/>
              <a:t> </a:t>
            </a:r>
            <a:r>
              <a:rPr lang="de-DE" dirty="0" err="1"/>
              <a:t>younger</a:t>
            </a:r>
            <a:r>
              <a:rPr lang="de-DE" dirty="0"/>
              <a:t> </a:t>
            </a:r>
            <a:r>
              <a:rPr lang="de-DE" dirty="0" err="1"/>
              <a:t>members</a:t>
            </a:r>
            <a:r>
              <a:rPr lang="de-DE" dirty="0"/>
              <a:t> </a:t>
            </a:r>
            <a:r>
              <a:rPr lang="de-DE" dirty="0" err="1"/>
              <a:t>where</a:t>
            </a:r>
            <a:r>
              <a:rPr lang="de-DE" dirty="0"/>
              <a:t> </a:t>
            </a:r>
            <a:r>
              <a:rPr lang="de-DE" dirty="0" err="1"/>
              <a:t>to</a:t>
            </a:r>
            <a:r>
              <a:rPr lang="de-DE" dirty="0"/>
              <a:t> </a:t>
            </a:r>
            <a:r>
              <a:rPr lang="de-DE" dirty="0" err="1"/>
              <a:t>get</a:t>
            </a:r>
            <a:r>
              <a:rPr lang="de-DE" dirty="0"/>
              <a:t> </a:t>
            </a:r>
            <a:r>
              <a:rPr lang="de-DE" dirty="0" err="1"/>
              <a:t>information</a:t>
            </a:r>
            <a:r>
              <a:rPr lang="de-DE" dirty="0"/>
              <a:t>, </a:t>
            </a:r>
            <a:r>
              <a:rPr lang="de-DE" dirty="0" err="1"/>
              <a:t>it‘s</a:t>
            </a:r>
            <a:r>
              <a:rPr lang="de-DE" dirty="0"/>
              <a:t> </a:t>
            </a:r>
            <a:r>
              <a:rPr lang="de-DE" dirty="0" err="1"/>
              <a:t>social</a:t>
            </a:r>
            <a:r>
              <a:rPr lang="de-DE" dirty="0"/>
              <a:t> </a:t>
            </a:r>
            <a:r>
              <a:rPr lang="de-DE" dirty="0" err="1"/>
              <a:t>media</a:t>
            </a:r>
            <a:endParaRPr lang="de-DE" dirty="0"/>
          </a:p>
          <a:p>
            <a:endParaRPr lang="de-DE" baseline="0" dirty="0"/>
          </a:p>
          <a:p>
            <a:endParaRPr lang="de-DE" b="1" dirty="0">
              <a:solidFill>
                <a:srgbClr val="5E5E5E"/>
              </a:solidFill>
            </a:endParaRPr>
          </a:p>
          <a:p>
            <a:r>
              <a:rPr lang="de-DE" b="1" dirty="0">
                <a:solidFill>
                  <a:srgbClr val="5E5E5E"/>
                </a:solidFill>
              </a:rPr>
              <a:t>DRUG PROBLEM?</a:t>
            </a:r>
            <a:br>
              <a:rPr lang="de-DE" dirty="0">
                <a:solidFill>
                  <a:srgbClr val="5E5E5E"/>
                </a:solidFill>
              </a:rPr>
            </a:br>
            <a:r>
              <a:rPr lang="de-DE" dirty="0" err="1">
                <a:solidFill>
                  <a:srgbClr val="5E5E5E"/>
                </a:solidFill>
              </a:rPr>
              <a:t>WE‘VE</a:t>
            </a:r>
            <a:r>
              <a:rPr lang="de-DE" dirty="0">
                <a:solidFill>
                  <a:srgbClr val="5E5E5E"/>
                </a:solidFill>
              </a:rPr>
              <a:t> </a:t>
            </a:r>
            <a:r>
              <a:rPr lang="de-DE" dirty="0" err="1">
                <a:solidFill>
                  <a:srgbClr val="5E5E5E"/>
                </a:solidFill>
              </a:rPr>
              <a:t>BEEN</a:t>
            </a:r>
            <a:r>
              <a:rPr lang="de-DE" dirty="0">
                <a:solidFill>
                  <a:srgbClr val="5E5E5E"/>
                </a:solidFill>
              </a:rPr>
              <a:t> </a:t>
            </a:r>
            <a:r>
              <a:rPr lang="de-DE" dirty="0" err="1">
                <a:solidFill>
                  <a:srgbClr val="5E5E5E"/>
                </a:solidFill>
              </a:rPr>
              <a:t>THERE</a:t>
            </a:r>
            <a:r>
              <a:rPr lang="de-DE" dirty="0">
                <a:solidFill>
                  <a:srgbClr val="5E5E5E"/>
                </a:solidFill>
              </a:rPr>
              <a:t>.</a:t>
            </a:r>
          </a:p>
          <a:p>
            <a:r>
              <a:rPr lang="de-DE" dirty="0">
                <a:solidFill>
                  <a:srgbClr val="5E5E5E"/>
                </a:solidFill>
              </a:rPr>
              <a:t>CALL </a:t>
            </a:r>
            <a:r>
              <a:rPr lang="de-DE" dirty="0" err="1">
                <a:solidFill>
                  <a:srgbClr val="5E5E5E"/>
                </a:solidFill>
              </a:rPr>
              <a:t>NARCOTICS</a:t>
            </a:r>
            <a:r>
              <a:rPr lang="de-DE" dirty="0">
                <a:solidFill>
                  <a:srgbClr val="5E5E5E"/>
                </a:solidFill>
              </a:rPr>
              <a:t> ANONYMOUS </a:t>
            </a:r>
          </a:p>
          <a:p>
            <a:r>
              <a:rPr lang="de-DE" dirty="0" err="1">
                <a:solidFill>
                  <a:srgbClr val="5E5E5E"/>
                </a:solidFill>
              </a:rPr>
              <a:t>WR</a:t>
            </a:r>
            <a:r>
              <a:rPr lang="de-DE" dirty="0">
                <a:solidFill>
                  <a:srgbClr val="5E5E5E"/>
                </a:solidFill>
              </a:rPr>
              <a:t> ARE SAFE. FREE.  ANONYMOUS.</a:t>
            </a:r>
          </a:p>
          <a:p>
            <a:endParaRPr lang="de-DE" b="1" dirty="0">
              <a:solidFill>
                <a:srgbClr val="5E5E5E"/>
              </a:solidFill>
            </a:endParaRPr>
          </a:p>
          <a:p>
            <a:r>
              <a:rPr lang="de-DE" b="1" dirty="0" err="1">
                <a:solidFill>
                  <a:srgbClr val="5E5E5E"/>
                </a:solidFill>
              </a:rPr>
              <a:t>WE</a:t>
            </a:r>
            <a:r>
              <a:rPr lang="de-DE" b="1" dirty="0">
                <a:solidFill>
                  <a:srgbClr val="5E5E5E"/>
                </a:solidFill>
              </a:rPr>
              <a:t> HELP </a:t>
            </a:r>
            <a:r>
              <a:rPr lang="de-DE" b="1" dirty="0" err="1">
                <a:solidFill>
                  <a:srgbClr val="5E5E5E"/>
                </a:solidFill>
              </a:rPr>
              <a:t>ADDICTS</a:t>
            </a:r>
            <a:r>
              <a:rPr lang="de-DE" b="1" dirty="0">
                <a:solidFill>
                  <a:srgbClr val="5E5E5E"/>
                </a:solidFill>
              </a:rPr>
              <a:t> KEEP </a:t>
            </a:r>
            <a:r>
              <a:rPr lang="de-DE" b="1" dirty="0" err="1">
                <a:solidFill>
                  <a:srgbClr val="5E5E5E"/>
                </a:solidFill>
              </a:rPr>
              <a:t>THEIR</a:t>
            </a:r>
            <a:r>
              <a:rPr lang="de-DE" b="1" dirty="0">
                <a:solidFill>
                  <a:srgbClr val="5E5E5E"/>
                </a:solidFill>
              </a:rPr>
              <a:t> </a:t>
            </a:r>
          </a:p>
          <a:p>
            <a:r>
              <a:rPr lang="de-DE" b="1" dirty="0" err="1">
                <a:solidFill>
                  <a:srgbClr val="5E5E5E"/>
                </a:solidFill>
              </a:rPr>
              <a:t>RECOVERY</a:t>
            </a:r>
            <a:r>
              <a:rPr lang="de-DE" b="1" dirty="0">
                <a:solidFill>
                  <a:srgbClr val="5E5E5E"/>
                </a:solidFill>
              </a:rPr>
              <a:t> AFTER </a:t>
            </a:r>
            <a:r>
              <a:rPr lang="de-DE" b="1" dirty="0" err="1">
                <a:solidFill>
                  <a:srgbClr val="5E5E5E"/>
                </a:solidFill>
              </a:rPr>
              <a:t>REHAB</a:t>
            </a:r>
            <a:r>
              <a:rPr lang="de-DE" b="1" dirty="0">
                <a:solidFill>
                  <a:srgbClr val="5E5E5E"/>
                </a:solidFill>
              </a:rPr>
              <a:t>.</a:t>
            </a:r>
          </a:p>
          <a:p>
            <a:r>
              <a:rPr lang="de-DE" dirty="0">
                <a:solidFill>
                  <a:srgbClr val="5E5E5E"/>
                </a:solidFill>
              </a:rPr>
              <a:t>MEETINGS DAILY.</a:t>
            </a:r>
          </a:p>
          <a:p>
            <a:endParaRPr lang="de-DE" dirty="0">
              <a:solidFill>
                <a:srgbClr val="5E5E5E"/>
              </a:solidFill>
            </a:endParaRPr>
          </a:p>
          <a:p>
            <a:r>
              <a:rPr lang="de-DE" b="1" dirty="0">
                <a:solidFill>
                  <a:srgbClr val="F66616"/>
                </a:solidFill>
              </a:rPr>
              <a:t>DRUG </a:t>
            </a:r>
            <a:r>
              <a:rPr lang="de-DE" b="1" dirty="0" err="1">
                <a:solidFill>
                  <a:srgbClr val="F66616"/>
                </a:solidFill>
              </a:rPr>
              <a:t>PROBELM</a:t>
            </a:r>
            <a:r>
              <a:rPr lang="de-DE" b="1" dirty="0">
                <a:solidFill>
                  <a:srgbClr val="F66616"/>
                </a:solidFill>
              </a:rPr>
              <a:t>?</a:t>
            </a:r>
            <a:br>
              <a:rPr lang="de-DE" dirty="0">
                <a:solidFill>
                  <a:srgbClr val="F66616"/>
                </a:solidFill>
              </a:rPr>
            </a:br>
            <a:r>
              <a:rPr lang="de-DE" dirty="0" err="1">
                <a:solidFill>
                  <a:srgbClr val="F66616"/>
                </a:solidFill>
              </a:rPr>
              <a:t>WE</a:t>
            </a:r>
            <a:r>
              <a:rPr lang="de-DE" dirty="0">
                <a:solidFill>
                  <a:srgbClr val="F66616"/>
                </a:solidFill>
              </a:rPr>
              <a:t> CAN HELP.</a:t>
            </a:r>
          </a:p>
          <a:p>
            <a:r>
              <a:rPr lang="de-DE" dirty="0" err="1">
                <a:solidFill>
                  <a:srgbClr val="F66616"/>
                </a:solidFill>
              </a:rPr>
              <a:t>WE</a:t>
            </a:r>
            <a:r>
              <a:rPr lang="de-DE" dirty="0">
                <a:solidFill>
                  <a:srgbClr val="F66616"/>
                </a:solidFill>
              </a:rPr>
              <a:t> HELP </a:t>
            </a:r>
            <a:r>
              <a:rPr lang="de-DE" dirty="0" err="1">
                <a:solidFill>
                  <a:srgbClr val="F66616"/>
                </a:solidFill>
              </a:rPr>
              <a:t>ANY</a:t>
            </a:r>
            <a:r>
              <a:rPr lang="de-DE" dirty="0">
                <a:solidFill>
                  <a:srgbClr val="F66616"/>
                </a:solidFill>
              </a:rPr>
              <a:t> </a:t>
            </a:r>
            <a:r>
              <a:rPr lang="de-DE" dirty="0" err="1">
                <a:solidFill>
                  <a:srgbClr val="F66616"/>
                </a:solidFill>
              </a:rPr>
              <a:t>ADDICTS</a:t>
            </a:r>
            <a:r>
              <a:rPr lang="de-DE" dirty="0">
                <a:solidFill>
                  <a:srgbClr val="F66616"/>
                </a:solidFill>
              </a:rPr>
              <a:t>.</a:t>
            </a:r>
            <a:r>
              <a:rPr lang="de-DE" b="1" dirty="0">
                <a:solidFill>
                  <a:srgbClr val="F66616"/>
                </a:solidFill>
              </a:rPr>
              <a:t>.</a:t>
            </a:r>
          </a:p>
          <a:p>
            <a:r>
              <a:rPr lang="de-DE" dirty="0" err="1">
                <a:solidFill>
                  <a:srgbClr val="F66616"/>
                </a:solidFill>
              </a:rPr>
              <a:t>IT</a:t>
            </a:r>
            <a:r>
              <a:rPr lang="de-DE" dirty="0">
                <a:solidFill>
                  <a:srgbClr val="F66616"/>
                </a:solidFill>
              </a:rPr>
              <a:t>  WORKS. </a:t>
            </a:r>
            <a:r>
              <a:rPr lang="de-DE" dirty="0" err="1">
                <a:solidFill>
                  <a:srgbClr val="F66616"/>
                </a:solidFill>
              </a:rPr>
              <a:t>HOW</a:t>
            </a:r>
            <a:r>
              <a:rPr lang="de-DE" dirty="0">
                <a:solidFill>
                  <a:srgbClr val="F66616"/>
                </a:solidFill>
              </a:rPr>
              <a:t> </a:t>
            </a:r>
            <a:r>
              <a:rPr lang="de-DE" dirty="0" err="1">
                <a:solidFill>
                  <a:srgbClr val="F66616"/>
                </a:solidFill>
              </a:rPr>
              <a:t>AND</a:t>
            </a:r>
            <a:r>
              <a:rPr lang="de-DE" dirty="0">
                <a:solidFill>
                  <a:srgbClr val="F66616"/>
                </a:solidFill>
              </a:rPr>
              <a:t> </a:t>
            </a:r>
            <a:r>
              <a:rPr lang="de-DE" dirty="0" err="1">
                <a:solidFill>
                  <a:srgbClr val="F66616"/>
                </a:solidFill>
              </a:rPr>
              <a:t>WHY</a:t>
            </a:r>
            <a:r>
              <a:rPr lang="de-DE" dirty="0">
                <a:solidFill>
                  <a:srgbClr val="F66616"/>
                </a:solidFill>
              </a:rPr>
              <a:t>?</a:t>
            </a:r>
          </a:p>
          <a:p>
            <a:r>
              <a:rPr lang="de-DE" dirty="0">
                <a:solidFill>
                  <a:srgbClr val="F66616"/>
                </a:solidFill>
              </a:rPr>
              <a:t>CALL US </a:t>
            </a:r>
            <a:r>
              <a:rPr lang="de-DE" dirty="0" err="1">
                <a:solidFill>
                  <a:srgbClr val="F66616"/>
                </a:solidFill>
              </a:rPr>
              <a:t>OR</a:t>
            </a:r>
            <a:r>
              <a:rPr lang="de-DE" dirty="0">
                <a:solidFill>
                  <a:srgbClr val="F66616"/>
                </a:solidFill>
              </a:rPr>
              <a:t> </a:t>
            </a:r>
            <a:r>
              <a:rPr lang="de-DE" dirty="0" err="1">
                <a:solidFill>
                  <a:srgbClr val="F66616"/>
                </a:solidFill>
              </a:rPr>
              <a:t>VISIT</a:t>
            </a:r>
            <a:r>
              <a:rPr lang="de-DE" dirty="0">
                <a:solidFill>
                  <a:srgbClr val="F66616"/>
                </a:solidFill>
              </a:rPr>
              <a:t> </a:t>
            </a:r>
            <a:r>
              <a:rPr lang="de-DE" dirty="0" err="1">
                <a:solidFill>
                  <a:srgbClr val="F66616"/>
                </a:solidFill>
              </a:rPr>
              <a:t>OUR</a:t>
            </a:r>
            <a:r>
              <a:rPr lang="de-DE" dirty="0">
                <a:solidFill>
                  <a:srgbClr val="F66616"/>
                </a:solidFill>
              </a:rPr>
              <a:t> WEBSITE</a:t>
            </a:r>
          </a:p>
          <a:p>
            <a:endParaRPr lang="de-DE" dirty="0">
              <a:solidFill>
                <a:srgbClr val="F66616"/>
              </a:solidFill>
            </a:endParaRPr>
          </a:p>
          <a:p>
            <a:pPr marL="0" lvl="1"/>
            <a:r>
              <a:rPr lang="en-US" sz="2100" dirty="0">
                <a:solidFill>
                  <a:srgbClr val="5E5E5E"/>
                </a:solidFill>
              </a:rPr>
              <a:t>TV/Radio </a:t>
            </a:r>
            <a:r>
              <a:rPr lang="en-US" sz="2100" dirty="0" err="1">
                <a:solidFill>
                  <a:srgbClr val="5E5E5E"/>
                </a:solidFill>
              </a:rPr>
              <a:t>Ankündigungen</a:t>
            </a:r>
            <a:endParaRPr lang="en-US" sz="2100">
              <a:solidFill>
                <a:srgbClr val="5E5E5E"/>
              </a:solidFill>
            </a:endParaRPr>
          </a:p>
          <a:p>
            <a:pPr lvl="1"/>
            <a:endParaRPr lang="en-US" sz="2400" b="1" dirty="0">
              <a:ea typeface="Roboto Light" charset="0"/>
              <a:cs typeface="Roboto Light" charset="0"/>
            </a:endParaRPr>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29</a:t>
            </a:fld>
            <a:endParaRPr lang="de-DE"/>
          </a:p>
        </p:txBody>
      </p:sp>
    </p:spTree>
    <p:extLst>
      <p:ext uri="{BB962C8B-B14F-4D97-AF65-F5344CB8AC3E}">
        <p14:creationId xmlns:p14="http://schemas.microsoft.com/office/powerpoint/2010/main" val="176664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endParaRPr lang="en-US" sz="2400" b="1" dirty="0">
              <a:ea typeface="Roboto Light" charset="0"/>
              <a:cs typeface="Roboto Light" charset="0"/>
            </a:endParaRPr>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30</a:t>
            </a:fld>
            <a:endParaRPr lang="de-DE"/>
          </a:p>
        </p:txBody>
      </p:sp>
    </p:spTree>
    <p:extLst>
      <p:ext uri="{BB962C8B-B14F-4D97-AF65-F5344CB8AC3E}">
        <p14:creationId xmlns:p14="http://schemas.microsoft.com/office/powerpoint/2010/main" val="52028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3</a:t>
            </a:fld>
            <a:endParaRPr lang="de-DE"/>
          </a:p>
        </p:txBody>
      </p:sp>
    </p:spTree>
    <p:extLst>
      <p:ext uri="{BB962C8B-B14F-4D97-AF65-F5344CB8AC3E}">
        <p14:creationId xmlns:p14="http://schemas.microsoft.com/office/powerpoint/2010/main" val="1498873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Beispiel AA </a:t>
            </a:r>
            <a:r>
              <a:rPr lang="de-DE" dirty="0" err="1"/>
              <a:t>Einladung</a:t>
            </a:r>
            <a:r>
              <a:rPr lang="de-DE" dirty="0"/>
              <a:t> ins </a:t>
            </a:r>
            <a:r>
              <a:rPr lang="de-DE" dirty="0" err="1"/>
              <a:t>Prison</a:t>
            </a:r>
            <a:r>
              <a:rPr lang="de-DE" dirty="0"/>
              <a:t> </a:t>
            </a:r>
            <a:r>
              <a:rPr lang="de-DE" dirty="0" err="1"/>
              <a:t>Berlin.</a:t>
            </a:r>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31</a:t>
            </a:fld>
            <a:endParaRPr lang="de-DE"/>
          </a:p>
        </p:txBody>
      </p:sp>
    </p:spTree>
    <p:extLst>
      <p:ext uri="{BB962C8B-B14F-4D97-AF65-F5344CB8AC3E}">
        <p14:creationId xmlns:p14="http://schemas.microsoft.com/office/powerpoint/2010/main" val="1229984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violating Trad. 6?</a:t>
            </a:r>
          </a:p>
          <a:p>
            <a:endParaRPr lang="de-DE"/>
          </a:p>
          <a:p>
            <a:r>
              <a:rPr lang="de-DE"/>
              <a:t>special invitations</a:t>
            </a:r>
          </a:p>
          <a:p>
            <a:r>
              <a:rPr lang="de-DE" sz="1200" b="0" i="0" kern="1200">
                <a:solidFill>
                  <a:schemeClr val="tx1"/>
                </a:solidFill>
                <a:effectLst/>
                <a:latin typeface="+mn-lt"/>
                <a:ea typeface="+mn-ea"/>
                <a:cs typeface="+mn-cs"/>
              </a:rPr>
              <a:t>Gift Certificates For Life !!!</a:t>
            </a:r>
          </a:p>
          <a:p>
            <a:endParaRPr lang="de-DE" sz="1200" b="0" i="0" kern="1200">
              <a:solidFill>
                <a:schemeClr val="tx1"/>
              </a:solidFill>
              <a:effectLst/>
              <a:latin typeface="+mn-lt"/>
              <a:ea typeface="+mn-ea"/>
              <a:cs typeface="+mn-cs"/>
            </a:endParaRPr>
          </a:p>
          <a:p>
            <a:pPr rtl="0"/>
            <a:r>
              <a:rPr lang="de-DE" sz="1200" b="0" i="0" kern="1200">
                <a:solidFill>
                  <a:schemeClr val="tx1"/>
                </a:solidFill>
                <a:effectLst/>
                <a:latin typeface="+mn-lt"/>
                <a:ea typeface="+mn-ea"/>
                <a:cs typeface="+mn-cs"/>
              </a:rPr>
              <a:t>You made a point. It’s mostly about tracking attendance. In my homegroup, we’ve got a lot of outpatients from treatment centers. We give signature at the beginning of the meeting. And they decide for themselves if they wanna stay or not. I have not seen anybody who left the meeting just right after he has got the signature. </a:t>
            </a:r>
          </a:p>
          <a:p>
            <a:pPr rtl="0"/>
            <a:r>
              <a:rPr lang="de-DE" sz="1200" b="0" i="0" kern="1200">
                <a:solidFill>
                  <a:schemeClr val="tx1"/>
                </a:solidFill>
                <a:effectLst/>
                <a:latin typeface="+mn-lt"/>
                <a:ea typeface="+mn-ea"/>
                <a:cs typeface="+mn-cs"/>
              </a:rPr>
              <a:t>In my homegroup outpatients can ask anyone for a signature, doesn’t have to be the chair.</a:t>
            </a:r>
          </a:p>
          <a:p>
            <a:pPr rtl="0"/>
            <a:r>
              <a:rPr lang="de-DE" sz="1200" b="0" i="0" kern="1200">
                <a:solidFill>
                  <a:schemeClr val="tx1"/>
                </a:solidFill>
                <a:effectLst/>
                <a:latin typeface="+mn-lt"/>
                <a:ea typeface="+mn-ea"/>
                <a:cs typeface="+mn-cs"/>
              </a:rPr>
              <a:t>And yes, ........what’s your problem and how can we help.</a:t>
            </a:r>
          </a:p>
          <a:p>
            <a:endParaRPr lang="de-DE" sz="1200" b="0" i="0" kern="1200">
              <a:solidFill>
                <a:schemeClr val="tx1"/>
              </a:solidFill>
              <a:effectLst/>
              <a:latin typeface="+mn-lt"/>
              <a:ea typeface="+mn-ea"/>
              <a:cs typeface="+mn-cs"/>
            </a:endParaRPr>
          </a:p>
          <a:p>
            <a:r>
              <a:rPr lang="de-DE" sz="1200" b="0" i="0" kern="1200">
                <a:solidFill>
                  <a:schemeClr val="tx1"/>
                </a:solidFill>
                <a:effectLst/>
                <a:latin typeface="+mn-lt"/>
                <a:ea typeface="+mn-ea"/>
                <a:cs typeface="+mn-cs"/>
              </a:rPr>
              <a:t>Signing an attendance slip doesn't endorse anything. Some people object to it because they think it smacks of affiliation and some object to it because they think it is a kind of surveillance. I always signed them because I figured the addict would be made to suffer through no fault of their own if they didn't collect signatures</a:t>
            </a:r>
          </a:p>
          <a:p>
            <a:endParaRPr lang="de-DE" sz="1200" b="0" i="0" kern="1200">
              <a:solidFill>
                <a:schemeClr val="tx1"/>
              </a:solidFill>
              <a:effectLst/>
              <a:latin typeface="+mn-lt"/>
              <a:ea typeface="+mn-ea"/>
              <a:cs typeface="+mn-cs"/>
            </a:endParaRPr>
          </a:p>
          <a:p>
            <a:r>
              <a:rPr lang="de-DE" sz="1200" b="0" i="0" kern="1200">
                <a:solidFill>
                  <a:schemeClr val="tx1"/>
                </a:solidFill>
                <a:effectLst/>
                <a:latin typeface="+mn-lt"/>
                <a:ea typeface="+mn-ea"/>
                <a:cs typeface="+mn-cs"/>
              </a:rPr>
              <a:t>My take on court cards is that the member who signs/stamps them does it voluntarily, and as a gesture of cooperation with The officers of the court. This is completely in line with our ‘mutually beneficial relationships ‘ the PR Handbook refers to. </a:t>
            </a:r>
          </a:p>
          <a:p>
            <a:endParaRPr lang="de-DE" sz="1200" b="0" i="0" kern="1200">
              <a:solidFill>
                <a:schemeClr val="tx1"/>
              </a:solidFill>
              <a:effectLst/>
              <a:latin typeface="+mn-lt"/>
              <a:ea typeface="+mn-ea"/>
              <a:cs typeface="+mn-cs"/>
            </a:endParaRPr>
          </a:p>
          <a:p>
            <a:r>
              <a:rPr lang="de-DE" sz="1200" b="0" i="0" kern="1200">
                <a:solidFill>
                  <a:schemeClr val="tx1"/>
                </a:solidFill>
                <a:effectLst/>
                <a:latin typeface="+mn-lt"/>
                <a:ea typeface="+mn-ea"/>
                <a:cs typeface="+mn-cs"/>
              </a:rPr>
              <a:t>I actually view signing anything as cooperating with the person asking. The court, the treatment program, the mom, the spouse, the employer/professional organization isn't asking us to do it; the person in front of us -- the member or potential member -- is asking.</a:t>
            </a:r>
          </a:p>
          <a:p>
            <a:endParaRPr lang="de-DE" sz="1200" b="0" i="0" kern="1200">
              <a:solidFill>
                <a:schemeClr val="tx1"/>
              </a:solidFill>
              <a:effectLst/>
              <a:latin typeface="+mn-lt"/>
              <a:ea typeface="+mn-ea"/>
              <a:cs typeface="+mn-cs"/>
            </a:endParaRPr>
          </a:p>
          <a:p>
            <a:r>
              <a:rPr lang="de-DE" sz="1200" b="0" i="0" kern="1200">
                <a:solidFill>
                  <a:schemeClr val="tx1"/>
                </a:solidFill>
                <a:effectLst/>
                <a:latin typeface="+mn-lt"/>
                <a:ea typeface="+mn-ea"/>
                <a:cs typeface="+mn-cs"/>
              </a:rPr>
              <a:t>........what’s your problem and how can we help”</a:t>
            </a:r>
          </a:p>
          <a:p>
            <a:endParaRPr lang="de-DE" sz="1200" b="0" i="0" kern="1200">
              <a:solidFill>
                <a:schemeClr val="tx1"/>
              </a:solidFill>
              <a:effectLst/>
              <a:latin typeface="+mn-lt"/>
              <a:ea typeface="+mn-ea"/>
              <a:cs typeface="+mn-cs"/>
            </a:endParaRPr>
          </a:p>
          <a:p>
            <a:r>
              <a:rPr lang="de-DE" sz="1200" b="0" i="0" kern="1200">
                <a:solidFill>
                  <a:schemeClr val="tx1"/>
                </a:solidFill>
                <a:effectLst/>
                <a:latin typeface="+mn-lt"/>
                <a:ea typeface="+mn-ea"/>
                <a:cs typeface="+mn-cs"/>
              </a:rPr>
              <a:t>Ask yourself where an addict is better served . In a jail cell or in an NA meeting?</a:t>
            </a:r>
            <a:endParaRPr lang="de-DE"/>
          </a:p>
        </p:txBody>
      </p:sp>
      <p:sp>
        <p:nvSpPr>
          <p:cNvPr id="4" name="Foliennummernplatzhalter 3"/>
          <p:cNvSpPr>
            <a:spLocks noGrp="1"/>
          </p:cNvSpPr>
          <p:nvPr>
            <p:ph type="sldNum" sz="quarter" idx="10"/>
          </p:nvPr>
        </p:nvSpPr>
        <p:spPr/>
        <p:txBody>
          <a:bodyPr/>
          <a:lstStyle/>
          <a:p>
            <a:fld id="{21001F78-CCCC-684C-9F94-3AE26DB3CC9A}" type="slidenum">
              <a:rPr lang="de-DE" smtClean="0"/>
              <a:t>32</a:t>
            </a:fld>
            <a:endParaRPr lang="de-DE"/>
          </a:p>
        </p:txBody>
      </p:sp>
    </p:spTree>
    <p:extLst>
      <p:ext uri="{BB962C8B-B14F-4D97-AF65-F5344CB8AC3E}">
        <p14:creationId xmlns:p14="http://schemas.microsoft.com/office/powerpoint/2010/main" val="1890362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If</a:t>
            </a:r>
            <a:r>
              <a:rPr lang="de-DE" dirty="0"/>
              <a:t> </a:t>
            </a:r>
            <a:r>
              <a:rPr lang="de-DE" dirty="0" err="1"/>
              <a:t>you</a:t>
            </a:r>
            <a:r>
              <a:rPr lang="de-DE" dirty="0"/>
              <a:t> do PR </a:t>
            </a:r>
            <a:r>
              <a:rPr lang="de-DE" dirty="0" err="1"/>
              <a:t>you</a:t>
            </a:r>
            <a:r>
              <a:rPr lang="de-DE" dirty="0"/>
              <a:t> </a:t>
            </a:r>
            <a:r>
              <a:rPr lang="de-DE" dirty="0" err="1"/>
              <a:t>might</a:t>
            </a:r>
            <a:r>
              <a:rPr lang="de-DE" dirty="0"/>
              <a:t> </a:t>
            </a:r>
            <a:r>
              <a:rPr lang="de-DE" dirty="0" err="1"/>
              <a:t>have</a:t>
            </a:r>
            <a:r>
              <a:rPr lang="de-DE" dirty="0"/>
              <a:t> </a:t>
            </a:r>
            <a:r>
              <a:rPr lang="de-DE" dirty="0" err="1"/>
              <a:t>to</a:t>
            </a:r>
            <a:r>
              <a:rPr lang="de-DE" dirty="0"/>
              <a:t> </a:t>
            </a:r>
            <a:r>
              <a:rPr lang="de-DE" dirty="0" err="1"/>
              <a:t>disclose</a:t>
            </a:r>
            <a:r>
              <a:rPr lang="de-DE" dirty="0"/>
              <a:t> </a:t>
            </a:r>
            <a:r>
              <a:rPr lang="de-DE" dirty="0" err="1"/>
              <a:t>your</a:t>
            </a:r>
            <a:r>
              <a:rPr lang="de-DE" dirty="0"/>
              <a:t> </a:t>
            </a:r>
            <a:r>
              <a:rPr lang="de-DE" dirty="0" err="1"/>
              <a:t>anonymity</a:t>
            </a:r>
            <a:r>
              <a:rPr lang="de-DE" dirty="0"/>
              <a:t> (</a:t>
            </a:r>
            <a:r>
              <a:rPr lang="de-DE" dirty="0" err="1"/>
              <a:t>Prison</a:t>
            </a:r>
            <a:r>
              <a:rPr lang="de-DE" dirty="0"/>
              <a:t>, PR </a:t>
            </a:r>
            <a:r>
              <a:rPr lang="de-DE" dirty="0" err="1"/>
              <a:t>Presentations</a:t>
            </a:r>
            <a:r>
              <a:rPr lang="de-DE" dirty="0"/>
              <a:t>)</a:t>
            </a:r>
          </a:p>
          <a:p>
            <a:pPr marL="0" indent="0">
              <a:buNone/>
            </a:pPr>
            <a:r>
              <a:rPr lang="en-US" dirty="0">
                <a:ea typeface="Roboto Light" charset="0"/>
                <a:cs typeface="Roboto Light" charset="0"/>
              </a:rPr>
              <a:t>Anonymity supports our ultimate goal of focusing on our primary purpose instead of our individual concerns. </a:t>
            </a:r>
          </a:p>
          <a:p>
            <a:pPr marL="0" indent="0">
              <a:buNone/>
            </a:pPr>
            <a:r>
              <a:rPr lang="en-US" dirty="0">
                <a:ea typeface="Roboto Light" charset="0"/>
                <a:cs typeface="Roboto Light" charset="0"/>
              </a:rPr>
              <a:t>The principles contained within our traditions encourage us to humbly join together in hope of forwarding the ideals of our fellowship.</a:t>
            </a:r>
          </a:p>
          <a:p>
            <a:pPr marL="0" indent="0">
              <a:buNone/>
            </a:pPr>
            <a:endParaRPr lang="en-US" dirty="0">
              <a:ea typeface="Roboto Light" charset="0"/>
              <a:cs typeface="Roboto Light" charset="0"/>
            </a:endParaRPr>
          </a:p>
          <a:p>
            <a:pPr marL="0" indent="0">
              <a:buNone/>
            </a:pPr>
            <a:r>
              <a:rPr lang="en-US" dirty="0">
                <a:ea typeface="Roboto Light" charset="0"/>
                <a:cs typeface="Roboto Light" charset="0"/>
              </a:rPr>
              <a:t>We work together to avoid being perceived as a sole representative of NA</a:t>
            </a:r>
          </a:p>
          <a:p>
            <a:pPr marL="0" indent="0">
              <a:buNone/>
            </a:pPr>
            <a:r>
              <a:rPr lang="en-US" dirty="0">
                <a:ea typeface="Roboto Light" charset="0"/>
                <a:cs typeface="Roboto Light" charset="0"/>
              </a:rPr>
              <a:t>We avoid identifying ourselves as members at the level of press, radio, films, and the internet</a:t>
            </a:r>
          </a:p>
          <a:p>
            <a:pPr marL="0" indent="0">
              <a:buNone/>
            </a:pPr>
            <a:r>
              <a:rPr lang="en-US" dirty="0">
                <a:ea typeface="Roboto Light" charset="0"/>
                <a:cs typeface="Roboto Light" charset="0"/>
              </a:rPr>
              <a:t>We focus on providing everyone an equal opportunity to recover within our fellowship</a:t>
            </a:r>
          </a:p>
          <a:p>
            <a:pPr marL="0" indent="0">
              <a:buNone/>
            </a:pPr>
            <a:endParaRPr lang="en-US" dirty="0">
              <a:ea typeface="Roboto Light" charset="0"/>
              <a:cs typeface="Roboto Light" charset="0"/>
            </a:endParaRPr>
          </a:p>
          <a:p>
            <a:pPr marL="0" indent="0">
              <a:buNone/>
            </a:pPr>
            <a:r>
              <a:rPr lang="en-US" sz="1200" b="0" i="0" kern="1200">
                <a:solidFill>
                  <a:schemeClr val="tx1"/>
                </a:solidFill>
                <a:effectLst/>
                <a:latin typeface="+mn-lt"/>
                <a:ea typeface="+mn-ea"/>
                <a:cs typeface="+mn-cs"/>
              </a:rPr>
              <a:t>“Course they did Glynn but i don't mean the general public i mean NA an the meetings an anonymity hardly exists.”</a:t>
            </a:r>
            <a:endParaRPr lang="en-US" dirty="0">
              <a:ea typeface="Roboto Light" charset="0"/>
              <a:cs typeface="Roboto Light" charset="0"/>
            </a:endParaRPr>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33</a:t>
            </a:fld>
            <a:endParaRPr lang="de-DE"/>
          </a:p>
        </p:txBody>
      </p:sp>
    </p:spTree>
    <p:extLst>
      <p:ext uri="{BB962C8B-B14F-4D97-AF65-F5344CB8AC3E}">
        <p14:creationId xmlns:p14="http://schemas.microsoft.com/office/powerpoint/2010/main" val="850114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34</a:t>
            </a:fld>
            <a:endParaRPr lang="de-DE"/>
          </a:p>
        </p:txBody>
      </p:sp>
    </p:spTree>
    <p:extLst>
      <p:ext uri="{BB962C8B-B14F-4D97-AF65-F5344CB8AC3E}">
        <p14:creationId xmlns:p14="http://schemas.microsoft.com/office/powerpoint/2010/main" val="1936383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36</a:t>
            </a:fld>
            <a:endParaRPr lang="de-DE"/>
          </a:p>
        </p:txBody>
      </p:sp>
    </p:spTree>
    <p:extLst>
      <p:ext uri="{BB962C8B-B14F-4D97-AF65-F5344CB8AC3E}">
        <p14:creationId xmlns:p14="http://schemas.microsoft.com/office/powerpoint/2010/main" val="174792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What does our public image have to do with our primary purpose?</a:t>
            </a:r>
          </a:p>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What is the reputation of NA in this community? How do we serve that reputation, or compromise it?</a:t>
            </a:r>
          </a:p>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What other organizations do we come in contact? What part can these contacts play in helping us to carry our message?</a:t>
            </a:r>
          </a:p>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What are some qualifications for PR service beyond the desire to recover?</a:t>
            </a:r>
          </a:p>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What different kinds of opportunities to serve are available in this service committee?</a:t>
            </a:r>
          </a:p>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What kind of support do we provide to new trusted servants?</a:t>
            </a:r>
          </a:p>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How do we exercise group conscience in this service?</a:t>
            </a:r>
          </a:p>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What tools do we have to assess the PR needs in our community?</a:t>
            </a:r>
          </a:p>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How can we help our groups to carry the message when our PR efforts are successful?</a:t>
            </a:r>
          </a:p>
          <a:p>
            <a:pPr marL="457200" indent="-457200">
              <a:buClr>
                <a:srgbClr val="C9571C"/>
              </a:buClr>
              <a:buSzPct val="100000"/>
              <a:buFont typeface="+mj-lt"/>
              <a:buAutoNum type="arabicPeriod"/>
            </a:pPr>
            <a:r>
              <a:rPr lang="en-US" sz="1200" dirty="0">
                <a:solidFill>
                  <a:schemeClr val="tx1">
                    <a:lumMod val="75000"/>
                    <a:lumOff val="25000"/>
                  </a:schemeClr>
                </a:solidFill>
                <a:ea typeface="Roboto Light" charset="0"/>
                <a:cs typeface="Roboto Light" charset="0"/>
              </a:rPr>
              <a:t>What can we do to avoid situations where a member might be seen as a spokesperson for us?</a:t>
            </a:r>
          </a:p>
        </p:txBody>
      </p:sp>
      <p:sp>
        <p:nvSpPr>
          <p:cNvPr id="4" name="Foliennummernplatzhalter 3"/>
          <p:cNvSpPr>
            <a:spLocks noGrp="1"/>
          </p:cNvSpPr>
          <p:nvPr>
            <p:ph type="sldNum" sz="quarter" idx="10"/>
          </p:nvPr>
        </p:nvSpPr>
        <p:spPr/>
        <p:txBody>
          <a:bodyPr/>
          <a:lstStyle/>
          <a:p>
            <a:fld id="{21001F78-CCCC-684C-9F94-3AE26DB3CC9A}" type="slidenum">
              <a:rPr lang="de-DE" smtClean="0"/>
              <a:t>37</a:t>
            </a:fld>
            <a:endParaRPr lang="de-DE"/>
          </a:p>
        </p:txBody>
      </p:sp>
    </p:spTree>
    <p:extLst>
      <p:ext uri="{BB962C8B-B14F-4D97-AF65-F5344CB8AC3E}">
        <p14:creationId xmlns:p14="http://schemas.microsoft.com/office/powerpoint/2010/main" val="1270074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kern="1200">
                <a:solidFill>
                  <a:schemeClr val="tx1"/>
                </a:solidFill>
                <a:effectLst/>
                <a:latin typeface="+mn-lt"/>
                <a:ea typeface="+mn-ea"/>
                <a:cs typeface="+mn-cs"/>
              </a:rPr>
              <a:t>So how do we make service more attractive and a "Get to Do" attitude rather than a "You're doing it Wrong" environment?</a:t>
            </a:r>
            <a:endParaRPr lang="de-DE" dirty="0"/>
          </a:p>
          <a:p>
            <a:endParaRPr lang="de-DE" dirty="0"/>
          </a:p>
          <a:p>
            <a:r>
              <a:rPr lang="de-DE" sz="1200" b="0" i="0" kern="1200">
                <a:solidFill>
                  <a:schemeClr val="tx1"/>
                </a:solidFill>
                <a:effectLst/>
                <a:latin typeface="+mn-lt"/>
                <a:ea typeface="+mn-ea"/>
                <a:cs typeface="+mn-cs"/>
              </a:rPr>
              <a:t>What it takes are people to OWN the process and set the tone for how to mentor and assist willing members in being successful.</a:t>
            </a:r>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41</a:t>
            </a:fld>
            <a:endParaRPr lang="de-DE"/>
          </a:p>
        </p:txBody>
      </p:sp>
    </p:spTree>
    <p:extLst>
      <p:ext uri="{BB962C8B-B14F-4D97-AF65-F5344CB8AC3E}">
        <p14:creationId xmlns:p14="http://schemas.microsoft.com/office/powerpoint/2010/main" val="819534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a:solidFill>
                  <a:schemeClr val="tx1"/>
                </a:solidFill>
                <a:effectLst/>
                <a:latin typeface="+mn-lt"/>
                <a:ea typeface="+mn-ea"/>
                <a:cs typeface="+mn-cs"/>
              </a:rPr>
              <a:t>Goal</a:t>
            </a:r>
            <a:r>
              <a:rPr lang="de-DE" sz="1200" kern="1200">
                <a:solidFill>
                  <a:schemeClr val="tx1"/>
                </a:solidFill>
                <a:effectLst/>
                <a:latin typeface="+mn-lt"/>
                <a:ea typeface="+mn-ea"/>
                <a:cs typeface="+mn-cs"/>
              </a:rPr>
              <a:t>: Make healthcare workers aware of NA as a credible resource for their clients. </a:t>
            </a:r>
            <a:br>
              <a:rPr lang="de-DE" sz="1200" kern="1200">
                <a:solidFill>
                  <a:schemeClr val="tx1"/>
                </a:solidFill>
                <a:effectLst/>
                <a:latin typeface="+mn-lt"/>
                <a:ea typeface="+mn-ea"/>
                <a:cs typeface="+mn-cs"/>
              </a:rPr>
            </a:br>
            <a:r>
              <a:rPr lang="de-DE" sz="1200" b="1" kern="1200">
                <a:solidFill>
                  <a:schemeClr val="tx1"/>
                </a:solidFill>
                <a:effectLst/>
                <a:latin typeface="+mn-lt"/>
                <a:ea typeface="+mn-ea"/>
                <a:cs typeface="+mn-cs"/>
              </a:rPr>
              <a:t>Steps to reach the goal</a:t>
            </a:r>
            <a:r>
              <a:rPr lang="de-DE" sz="1200" kern="1200">
                <a:solidFill>
                  <a:schemeClr val="tx1"/>
                </a:solidFill>
                <a:effectLst/>
                <a:latin typeface="+mn-lt"/>
                <a:ea typeface="+mn-ea"/>
                <a:cs typeface="+mn-cs"/>
              </a:rPr>
              <a:t>: Trusted servants initiate a relationship with local healthcare workers by mailing an introductory letter and an NA information pack. NA members familiar with the field of healthcare give presentations at local healthcare events. Ongoing contact is maintained through written correspondence, email, and/or phone conversations. NA members regularly supply healthcare workers with meeting directories, NA literature, and reliable contact information. Feedback is gathered through an ongoing dialogue or an evaluation form of whether or not NA is an accessible resource. </a:t>
            </a:r>
            <a:br>
              <a:rPr lang="de-DE" sz="1200" kern="1200">
                <a:solidFill>
                  <a:schemeClr val="tx1"/>
                </a:solidFill>
                <a:effectLst/>
                <a:latin typeface="+mn-lt"/>
                <a:ea typeface="+mn-ea"/>
                <a:cs typeface="+mn-cs"/>
              </a:rPr>
            </a:br>
            <a:r>
              <a:rPr lang="de-DE" sz="1200" b="1" kern="1200">
                <a:solidFill>
                  <a:schemeClr val="tx1"/>
                </a:solidFill>
                <a:effectLst/>
                <a:latin typeface="+mn-lt"/>
                <a:ea typeface="+mn-ea"/>
                <a:cs typeface="+mn-cs"/>
              </a:rPr>
              <a:t>Measure the progress of the project</a:t>
            </a:r>
            <a:r>
              <a:rPr lang="de-DE" sz="1200" kern="1200">
                <a:solidFill>
                  <a:schemeClr val="tx1"/>
                </a:solidFill>
                <a:effectLst/>
                <a:latin typeface="+mn-lt"/>
                <a:ea typeface="+mn-ea"/>
                <a:cs typeface="+mn-cs"/>
              </a:rPr>
              <a:t>: Review and discuss the feedback from healthcare workers. Evaluate whether or not healthcare workers are aware of NA as a reliable and accessible option for addicts. </a:t>
            </a:r>
            <a:endParaRPr lang="de-DE"/>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43</a:t>
            </a:fld>
            <a:endParaRPr lang="de-DE"/>
          </a:p>
        </p:txBody>
      </p:sp>
    </p:spTree>
    <p:extLst>
      <p:ext uri="{BB962C8B-B14F-4D97-AF65-F5344CB8AC3E}">
        <p14:creationId xmlns:p14="http://schemas.microsoft.com/office/powerpoint/2010/main" val="626280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44</a:t>
            </a:fld>
            <a:endParaRPr lang="de-DE"/>
          </a:p>
        </p:txBody>
      </p:sp>
    </p:spTree>
    <p:extLst>
      <p:ext uri="{BB962C8B-B14F-4D97-AF65-F5344CB8AC3E}">
        <p14:creationId xmlns:p14="http://schemas.microsoft.com/office/powerpoint/2010/main" val="2005224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45</a:t>
            </a:fld>
            <a:endParaRPr lang="de-DE"/>
          </a:p>
        </p:txBody>
      </p:sp>
    </p:spTree>
    <p:extLst>
      <p:ext uri="{BB962C8B-B14F-4D97-AF65-F5344CB8AC3E}">
        <p14:creationId xmlns:p14="http://schemas.microsoft.com/office/powerpoint/2010/main" val="206395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4</a:t>
            </a:fld>
            <a:endParaRPr lang="de-DE"/>
          </a:p>
        </p:txBody>
      </p:sp>
    </p:spTree>
    <p:extLst>
      <p:ext uri="{BB962C8B-B14F-4D97-AF65-F5344CB8AC3E}">
        <p14:creationId xmlns:p14="http://schemas.microsoft.com/office/powerpoint/2010/main" val="225484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46</a:t>
            </a:fld>
            <a:endParaRPr lang="de-DE"/>
          </a:p>
        </p:txBody>
      </p:sp>
    </p:spTree>
    <p:extLst>
      <p:ext uri="{BB962C8B-B14F-4D97-AF65-F5344CB8AC3E}">
        <p14:creationId xmlns:p14="http://schemas.microsoft.com/office/powerpoint/2010/main" val="1106601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47</a:t>
            </a:fld>
            <a:endParaRPr lang="de-DE"/>
          </a:p>
        </p:txBody>
      </p:sp>
    </p:spTree>
    <p:extLst>
      <p:ext uri="{BB962C8B-B14F-4D97-AF65-F5344CB8AC3E}">
        <p14:creationId xmlns:p14="http://schemas.microsoft.com/office/powerpoint/2010/main" val="18887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48</a:t>
            </a:fld>
            <a:endParaRPr lang="de-DE"/>
          </a:p>
        </p:txBody>
      </p:sp>
    </p:spTree>
    <p:extLst>
      <p:ext uri="{BB962C8B-B14F-4D97-AF65-F5344CB8AC3E}">
        <p14:creationId xmlns:p14="http://schemas.microsoft.com/office/powerpoint/2010/main" val="1570173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49</a:t>
            </a:fld>
            <a:endParaRPr lang="de-DE"/>
          </a:p>
        </p:txBody>
      </p:sp>
    </p:spTree>
    <p:extLst>
      <p:ext uri="{BB962C8B-B14F-4D97-AF65-F5344CB8AC3E}">
        <p14:creationId xmlns:p14="http://schemas.microsoft.com/office/powerpoint/2010/main" val="856255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50</a:t>
            </a:fld>
            <a:endParaRPr lang="de-DE"/>
          </a:p>
        </p:txBody>
      </p:sp>
    </p:spTree>
    <p:extLst>
      <p:ext uri="{BB962C8B-B14F-4D97-AF65-F5344CB8AC3E}">
        <p14:creationId xmlns:p14="http://schemas.microsoft.com/office/powerpoint/2010/main" val="1097805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51</a:t>
            </a:fld>
            <a:endParaRPr lang="de-DE"/>
          </a:p>
        </p:txBody>
      </p:sp>
    </p:spTree>
    <p:extLst>
      <p:ext uri="{BB962C8B-B14F-4D97-AF65-F5344CB8AC3E}">
        <p14:creationId xmlns:p14="http://schemas.microsoft.com/office/powerpoint/2010/main" val="2055324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53</a:t>
            </a:fld>
            <a:endParaRPr lang="de-DE"/>
          </a:p>
        </p:txBody>
      </p:sp>
    </p:spTree>
    <p:extLst>
      <p:ext uri="{BB962C8B-B14F-4D97-AF65-F5344CB8AC3E}">
        <p14:creationId xmlns:p14="http://schemas.microsoft.com/office/powerpoint/2010/main" val="657139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54</a:t>
            </a:fld>
            <a:endParaRPr lang="de-DE"/>
          </a:p>
        </p:txBody>
      </p:sp>
    </p:spTree>
    <p:extLst>
      <p:ext uri="{BB962C8B-B14F-4D97-AF65-F5344CB8AC3E}">
        <p14:creationId xmlns:p14="http://schemas.microsoft.com/office/powerpoint/2010/main" val="617091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Members can meet clients at meetings or provide rides to meetings. Often members will invite newer members to social gatherings such as dances or invite them out for refreshments following a meeting.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If clients have phone privileges, they can contact NA members and begin building their peer support network.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Members maintain their support network through sponsorship, meeting attendance, and using a telephone network of recovering friends. This extends to the social community as members join together for movies, theatre, sports events, etc.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56</a:t>
            </a:fld>
            <a:endParaRPr lang="de-DE"/>
          </a:p>
        </p:txBody>
      </p:sp>
    </p:spTree>
    <p:extLst>
      <p:ext uri="{BB962C8B-B14F-4D97-AF65-F5344CB8AC3E}">
        <p14:creationId xmlns:p14="http://schemas.microsoft.com/office/powerpoint/2010/main" val="483530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59</a:t>
            </a:fld>
            <a:endParaRPr lang="de-DE"/>
          </a:p>
        </p:txBody>
      </p:sp>
    </p:spTree>
    <p:extLst>
      <p:ext uri="{BB962C8B-B14F-4D97-AF65-F5344CB8AC3E}">
        <p14:creationId xmlns:p14="http://schemas.microsoft.com/office/powerpoint/2010/main" val="87655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5</a:t>
            </a:fld>
            <a:endParaRPr lang="de-DE"/>
          </a:p>
        </p:txBody>
      </p:sp>
    </p:spTree>
    <p:extLst>
      <p:ext uri="{BB962C8B-B14F-4D97-AF65-F5344CB8AC3E}">
        <p14:creationId xmlns:p14="http://schemas.microsoft.com/office/powerpoint/2010/main" val="20555196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60</a:t>
            </a:fld>
            <a:endParaRPr lang="de-DE"/>
          </a:p>
        </p:txBody>
      </p:sp>
    </p:spTree>
    <p:extLst>
      <p:ext uri="{BB962C8B-B14F-4D97-AF65-F5344CB8AC3E}">
        <p14:creationId xmlns:p14="http://schemas.microsoft.com/office/powerpoint/2010/main" val="1330422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GLOSSARY:</a:t>
            </a:r>
          </a:p>
          <a:p>
            <a:pPr marL="228600" indent="-228600">
              <a:buAutoNum type="arabicPeriod"/>
            </a:pPr>
            <a:r>
              <a:rPr lang="de-DE" b="1"/>
              <a:t>Addict:</a:t>
            </a:r>
          </a:p>
          <a:p>
            <a:pPr marL="0" indent="0">
              <a:buNone/>
            </a:pPr>
            <a:r>
              <a:rPr lang="de-DE"/>
              <a:t>An addict is someone who suffers from the disease</a:t>
            </a:r>
            <a:r>
              <a:rPr lang="de-DE" baseline="0"/>
              <a:t> of addiction. Please pay attention to describing the difference:</a:t>
            </a:r>
            <a:br>
              <a:rPr lang="de-DE" baseline="0"/>
            </a:br>
            <a:r>
              <a:rPr lang="de-DE" baseline="0"/>
              <a:t>between drug addict / drug dependant, as opposed to having the disease of addiction.</a:t>
            </a:r>
            <a:br>
              <a:rPr lang="de-DE" baseline="0"/>
            </a:br>
            <a:r>
              <a:rPr lang="de-DE" baseline="0"/>
              <a:t>Addiction is not only about using drugs, but includes a physical, mental and spiritual living problem that we have;</a:t>
            </a:r>
            <a:br>
              <a:rPr lang="de-DE" baseline="0"/>
            </a:br>
            <a:r>
              <a:rPr lang="de-DE" baseline="0"/>
              <a:t>(„... our ultimate problem – ourselves ...“)</a:t>
            </a:r>
            <a:br>
              <a:rPr lang="de-DE" baseline="0"/>
            </a:br>
            <a:r>
              <a:rPr lang="de-DE" baseline="0"/>
              <a:t>The disease of addiction isn‘t only about using drugs; it can be present even when we are not using drugs.</a:t>
            </a:r>
          </a:p>
          <a:p>
            <a:pPr marL="0" indent="0">
              <a:buNone/>
            </a:pPr>
            <a:endParaRPr lang="de-DE" baseline="0"/>
          </a:p>
          <a:p>
            <a:pPr marL="0" indent="0">
              <a:buNone/>
            </a:pPr>
            <a:r>
              <a:rPr lang="de-DE" b="1" baseline="0"/>
              <a:t>2. Drugs</a:t>
            </a:r>
            <a:br>
              <a:rPr lang="de-DE" baseline="0"/>
            </a:br>
            <a:r>
              <a:rPr lang="de-DE" baseline="0"/>
              <a:t>A mind or mood altering substance. Also see definition of: Using.</a:t>
            </a:r>
          </a:p>
          <a:p>
            <a:pPr marL="0" indent="0">
              <a:buNone/>
            </a:pPr>
            <a:endParaRPr lang="de-DE" baseline="0"/>
          </a:p>
          <a:p>
            <a:pPr marL="0" indent="0">
              <a:buNone/>
            </a:pPr>
            <a:r>
              <a:rPr lang="de-DE" b="1" baseline="0"/>
              <a:t>3. Using</a:t>
            </a:r>
            <a:br>
              <a:rPr lang="de-DE" baseline="0"/>
            </a:br>
            <a:r>
              <a:rPr lang="de-DE" u="none" baseline="0"/>
              <a:t>Using</a:t>
            </a:r>
            <a:r>
              <a:rPr lang="de-DE" baseline="0"/>
              <a:t>: Presently taking mind or altering drugs, as in „... desire to stop using“, for the purpose of escape or recreation. The opposite of „abstinence“(see #10)</a:t>
            </a:r>
          </a:p>
          <a:p>
            <a:pPr marL="0" indent="0">
              <a:buNone/>
            </a:pPr>
            <a:endParaRPr lang="de-DE" baseline="0"/>
          </a:p>
          <a:p>
            <a:pPr marL="0" indent="0">
              <a:buNone/>
            </a:pPr>
            <a:r>
              <a:rPr lang="de-DE" b="1" baseline="0"/>
              <a:t>4. Progressive Illness</a:t>
            </a:r>
            <a:br>
              <a:rPr lang="de-DE" baseline="0"/>
            </a:br>
            <a:r>
              <a:rPr lang="de-DE" baseline="0"/>
              <a:t>Progression, in this context, means: getting worse. When one uses, the disease will progress in a negative and destructive way:“...the disease is chronic, progressive and fatal...“</a:t>
            </a:r>
            <a:br>
              <a:rPr lang="de-DE" baseline="0"/>
            </a:br>
            <a:r>
              <a:rPr lang="de-DE" baseline="0"/>
              <a:t>But in a different context the meaning can change: „...progressive recovery process...“ Here the meaning is of course positive.</a:t>
            </a:r>
          </a:p>
          <a:p>
            <a:pPr marL="0" indent="0">
              <a:buNone/>
            </a:pPr>
            <a:endParaRPr lang="de-DE" baseline="0"/>
          </a:p>
          <a:p>
            <a:pPr marL="0" indent="0">
              <a:buNone/>
            </a:pPr>
            <a:endParaRPr lang="de-DE"/>
          </a:p>
        </p:txBody>
      </p:sp>
      <p:sp>
        <p:nvSpPr>
          <p:cNvPr id="4" name="Foliennummernplatzhalter 3"/>
          <p:cNvSpPr>
            <a:spLocks noGrp="1"/>
          </p:cNvSpPr>
          <p:nvPr>
            <p:ph type="sldNum" sz="quarter" idx="10"/>
          </p:nvPr>
        </p:nvSpPr>
        <p:spPr/>
        <p:txBody>
          <a:bodyPr/>
          <a:lstStyle/>
          <a:p>
            <a:fld id="{21001F78-CCCC-684C-9F94-3AE26DB3CC9A}" type="slidenum">
              <a:rPr lang="de-DE" smtClean="0"/>
              <a:t>62</a:t>
            </a:fld>
            <a:endParaRPr lang="de-DE"/>
          </a:p>
        </p:txBody>
      </p:sp>
    </p:spTree>
    <p:extLst>
      <p:ext uri="{BB962C8B-B14F-4D97-AF65-F5344CB8AC3E}">
        <p14:creationId xmlns:p14="http://schemas.microsoft.com/office/powerpoint/2010/main" val="1971228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endParaRPr lang="de-DE"/>
          </a:p>
        </p:txBody>
      </p:sp>
      <p:sp>
        <p:nvSpPr>
          <p:cNvPr id="4" name="Foliennummernplatzhalter 3"/>
          <p:cNvSpPr>
            <a:spLocks noGrp="1"/>
          </p:cNvSpPr>
          <p:nvPr>
            <p:ph type="sldNum" sz="quarter" idx="10"/>
          </p:nvPr>
        </p:nvSpPr>
        <p:spPr/>
        <p:txBody>
          <a:bodyPr/>
          <a:lstStyle/>
          <a:p>
            <a:fld id="{21001F78-CCCC-684C-9F94-3AE26DB3CC9A}" type="slidenum">
              <a:rPr lang="de-DE" smtClean="0"/>
              <a:t>66</a:t>
            </a:fld>
            <a:endParaRPr lang="de-DE"/>
          </a:p>
        </p:txBody>
      </p:sp>
    </p:spTree>
    <p:extLst>
      <p:ext uri="{BB962C8B-B14F-4D97-AF65-F5344CB8AC3E}">
        <p14:creationId xmlns:p14="http://schemas.microsoft.com/office/powerpoint/2010/main" val="157719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6</a:t>
            </a:fld>
            <a:endParaRPr lang="de-DE"/>
          </a:p>
        </p:txBody>
      </p:sp>
    </p:spTree>
    <p:extLst>
      <p:ext uri="{BB962C8B-B14F-4D97-AF65-F5344CB8AC3E}">
        <p14:creationId xmlns:p14="http://schemas.microsoft.com/office/powerpoint/2010/main" val="80328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2000" indent="0">
              <a:lnSpc>
                <a:spcPct val="100000"/>
              </a:lnSpc>
              <a:spcBef>
                <a:spcPts val="600"/>
              </a:spcBef>
              <a:spcAft>
                <a:spcPts val="0"/>
              </a:spcAft>
              <a:buClr>
                <a:srgbClr val="00699D"/>
              </a:buClr>
              <a:buSzPct val="100000"/>
              <a:buFont typeface="LucidaGrande" charset="0"/>
              <a:buChar char="•"/>
            </a:pPr>
            <a:r>
              <a:rPr lang="en-US" sz="1200" dirty="0">
                <a:solidFill>
                  <a:srgbClr val="5E5E5E"/>
                </a:solidFill>
                <a:latin typeface="Gill Sans" charset="0"/>
                <a:ea typeface="Gill Sans" charset="0"/>
                <a:cs typeface="Gill Sans" charset="0"/>
              </a:rPr>
              <a:t> </a:t>
            </a:r>
            <a:r>
              <a:rPr lang="en-US" sz="1200" dirty="0">
                <a:solidFill>
                  <a:srgbClr val="5E5E5E"/>
                </a:solidFill>
                <a:latin typeface="Raleway" charset="0"/>
                <a:ea typeface="Raleway" charset="0"/>
                <a:cs typeface="Raleway" charset="0"/>
              </a:rPr>
              <a:t>NA is meant to have a public relations policy. </a:t>
            </a:r>
          </a:p>
          <a:p>
            <a:pPr marL="72000" indent="0">
              <a:lnSpc>
                <a:spcPct val="100000"/>
              </a:lnSpc>
              <a:spcBef>
                <a:spcPts val="600"/>
              </a:spcBef>
              <a:spcAft>
                <a:spcPts val="0"/>
              </a:spcAft>
              <a:buClr>
                <a:srgbClr val="00699D"/>
              </a:buClr>
              <a:buSzPct val="100000"/>
              <a:buFont typeface="LucidaGrande" charset="0"/>
              <a:buChar char="•"/>
            </a:pPr>
            <a:r>
              <a:rPr lang="en-US" sz="1200" dirty="0">
                <a:solidFill>
                  <a:srgbClr val="5E5E5E"/>
                </a:solidFill>
                <a:latin typeface="Raleway" charset="0"/>
                <a:ea typeface="Raleway" charset="0"/>
                <a:cs typeface="Raleway" charset="0"/>
              </a:rPr>
              <a:t>  It means that we fulfill our responsibility to provide information about </a:t>
            </a:r>
            <a:br>
              <a:rPr lang="en-US" sz="1200" dirty="0">
                <a:solidFill>
                  <a:srgbClr val="5E5E5E"/>
                </a:solidFill>
                <a:latin typeface="Raleway" charset="0"/>
                <a:ea typeface="Raleway" charset="0"/>
                <a:cs typeface="Raleway" charset="0"/>
              </a:rPr>
            </a:br>
            <a:r>
              <a:rPr lang="en-US" sz="1200" dirty="0">
                <a:solidFill>
                  <a:srgbClr val="5E5E5E"/>
                </a:solidFill>
                <a:latin typeface="Raleway" charset="0"/>
                <a:ea typeface="Raleway" charset="0"/>
                <a:cs typeface="Raleway" charset="0"/>
              </a:rPr>
              <a:t>     our program and engage in meaningful relationships with others who </a:t>
            </a:r>
            <a:br>
              <a:rPr lang="en-US" sz="1200" dirty="0">
                <a:solidFill>
                  <a:srgbClr val="5E5E5E"/>
                </a:solidFill>
                <a:latin typeface="Raleway" charset="0"/>
                <a:ea typeface="Raleway" charset="0"/>
                <a:cs typeface="Raleway" charset="0"/>
              </a:rPr>
            </a:br>
            <a:r>
              <a:rPr lang="en-US" sz="1200" dirty="0">
                <a:solidFill>
                  <a:srgbClr val="5E5E5E"/>
                </a:solidFill>
                <a:latin typeface="Raleway" charset="0"/>
                <a:ea typeface="Raleway" charset="0"/>
                <a:cs typeface="Raleway" charset="0"/>
              </a:rPr>
              <a:t>     have similar goals. </a:t>
            </a:r>
          </a:p>
          <a:p>
            <a:pPr marL="72000" indent="0">
              <a:lnSpc>
                <a:spcPct val="100000"/>
              </a:lnSpc>
              <a:spcBef>
                <a:spcPts val="600"/>
              </a:spcBef>
              <a:spcAft>
                <a:spcPts val="0"/>
              </a:spcAft>
              <a:buClr>
                <a:srgbClr val="00699D"/>
              </a:buClr>
              <a:buSzPct val="100000"/>
              <a:buFont typeface="LucidaGrande" charset="0"/>
              <a:buChar char="•"/>
            </a:pP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We</a:t>
            </a: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can</a:t>
            </a: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grow</a:t>
            </a: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by</a:t>
            </a: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taking</a:t>
            </a:r>
            <a:r>
              <a:rPr lang="de-DE" sz="1200" dirty="0">
                <a:solidFill>
                  <a:srgbClr val="5E5E5E"/>
                </a:solidFill>
                <a:latin typeface="Raleway" charset="0"/>
                <a:ea typeface="Raleway" charset="0"/>
                <a:cs typeface="Raleway" charset="0"/>
              </a:rPr>
              <a:t> on </a:t>
            </a:r>
            <a:r>
              <a:rPr lang="de-DE" sz="1200" u="sng" dirty="0">
                <a:solidFill>
                  <a:srgbClr val="5E5E5E"/>
                </a:solidFill>
                <a:latin typeface="Raleway" charset="0"/>
                <a:ea typeface="Raleway" charset="0"/>
                <a:cs typeface="Raleway" charset="0"/>
              </a:rPr>
              <a:t>a </a:t>
            </a:r>
            <a:r>
              <a:rPr lang="de-DE" sz="1200" u="sng" dirty="0" err="1">
                <a:solidFill>
                  <a:srgbClr val="5E5E5E"/>
                </a:solidFill>
                <a:latin typeface="Raleway" charset="0"/>
                <a:ea typeface="Raleway" charset="0"/>
                <a:cs typeface="Raleway" charset="0"/>
              </a:rPr>
              <a:t>more</a:t>
            </a:r>
            <a:r>
              <a:rPr lang="de-DE" sz="1200" u="sng" dirty="0">
                <a:solidFill>
                  <a:srgbClr val="5E5E5E"/>
                </a:solidFill>
                <a:latin typeface="Raleway" charset="0"/>
                <a:ea typeface="Raleway" charset="0"/>
                <a:cs typeface="Raleway" charset="0"/>
              </a:rPr>
              <a:t> </a:t>
            </a:r>
            <a:r>
              <a:rPr lang="de-DE" sz="1200" u="sng" dirty="0" err="1">
                <a:solidFill>
                  <a:srgbClr val="5E5E5E"/>
                </a:solidFill>
                <a:latin typeface="Raleway" charset="0"/>
                <a:ea typeface="Raleway" charset="0"/>
                <a:cs typeface="Raleway" charset="0"/>
              </a:rPr>
              <a:t>active</a:t>
            </a:r>
            <a:r>
              <a:rPr lang="de-DE" sz="1200" u="sng" dirty="0">
                <a:solidFill>
                  <a:srgbClr val="5E5E5E"/>
                </a:solidFill>
                <a:latin typeface="Raleway" charset="0"/>
                <a:ea typeface="Raleway" charset="0"/>
                <a:cs typeface="Raleway" charset="0"/>
              </a:rPr>
              <a:t> </a:t>
            </a:r>
            <a:r>
              <a:rPr lang="de-DE" sz="1200" u="sng" dirty="0" err="1">
                <a:solidFill>
                  <a:srgbClr val="5E5E5E"/>
                </a:solidFill>
                <a:latin typeface="Raleway" charset="0"/>
                <a:ea typeface="Raleway" charset="0"/>
                <a:cs typeface="Raleway" charset="0"/>
              </a:rPr>
              <a:t>role</a:t>
            </a:r>
            <a:r>
              <a:rPr lang="de-DE" sz="1200" b="1" dirty="0">
                <a:solidFill>
                  <a:srgbClr val="5E5E5E"/>
                </a:solidFill>
                <a:latin typeface="Raleway" charset="0"/>
                <a:ea typeface="Raleway" charset="0"/>
                <a:cs typeface="Raleway" charset="0"/>
              </a:rPr>
              <a:t> </a:t>
            </a:r>
            <a:r>
              <a:rPr lang="de-DE" sz="1200" dirty="0">
                <a:solidFill>
                  <a:srgbClr val="5E5E5E"/>
                </a:solidFill>
                <a:latin typeface="Raleway" charset="0"/>
                <a:ea typeface="Raleway" charset="0"/>
                <a:cs typeface="Raleway" charset="0"/>
              </a:rPr>
              <a:t>in </a:t>
            </a:r>
            <a:r>
              <a:rPr lang="de-DE" sz="1200" dirty="0" err="1">
                <a:solidFill>
                  <a:srgbClr val="5E5E5E"/>
                </a:solidFill>
                <a:latin typeface="Raleway" charset="0"/>
                <a:ea typeface="Raleway" charset="0"/>
                <a:cs typeface="Raleway" charset="0"/>
              </a:rPr>
              <a:t>our</a:t>
            </a: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relationships</a:t>
            </a: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with</a:t>
            </a:r>
            <a:r>
              <a:rPr lang="de-DE" sz="1200" dirty="0">
                <a:solidFill>
                  <a:srgbClr val="5E5E5E"/>
                </a:solidFill>
                <a:latin typeface="Raleway" charset="0"/>
                <a:ea typeface="Raleway" charset="0"/>
                <a:cs typeface="Raleway" charset="0"/>
              </a:rPr>
              <a:t> </a:t>
            </a:r>
            <a:br>
              <a:rPr lang="de-DE" sz="1200" dirty="0">
                <a:solidFill>
                  <a:srgbClr val="5E5E5E"/>
                </a:solidFill>
                <a:latin typeface="Raleway" charset="0"/>
                <a:ea typeface="Raleway" charset="0"/>
                <a:cs typeface="Raleway" charset="0"/>
              </a:rPr>
            </a:b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members</a:t>
            </a: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of</a:t>
            </a: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the</a:t>
            </a:r>
            <a:r>
              <a:rPr lang="de-DE" sz="1200" dirty="0">
                <a:solidFill>
                  <a:srgbClr val="5E5E5E"/>
                </a:solidFill>
                <a:latin typeface="Raleway" charset="0"/>
                <a:ea typeface="Raleway" charset="0"/>
                <a:cs typeface="Raleway" charset="0"/>
              </a:rPr>
              <a:t> </a:t>
            </a:r>
            <a:r>
              <a:rPr lang="de-DE" sz="1200" dirty="0" err="1">
                <a:solidFill>
                  <a:srgbClr val="5E5E5E"/>
                </a:solidFill>
                <a:latin typeface="Raleway" charset="0"/>
                <a:ea typeface="Raleway" charset="0"/>
                <a:cs typeface="Raleway" charset="0"/>
              </a:rPr>
              <a:t>public</a:t>
            </a:r>
            <a:r>
              <a:rPr lang="de-DE" sz="1200" dirty="0">
                <a:solidFill>
                  <a:srgbClr val="5E5E5E"/>
                </a:solidFill>
                <a:latin typeface="Raleway" charset="0"/>
                <a:ea typeface="Raleway" charset="0"/>
                <a:cs typeface="Raleway" charset="0"/>
              </a:rPr>
              <a:t>.</a:t>
            </a:r>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7</a:t>
            </a:fld>
            <a:endParaRPr lang="de-DE"/>
          </a:p>
        </p:txBody>
      </p:sp>
    </p:spTree>
    <p:extLst>
      <p:ext uri="{BB962C8B-B14F-4D97-AF65-F5344CB8AC3E}">
        <p14:creationId xmlns:p14="http://schemas.microsoft.com/office/powerpoint/2010/main" val="50469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8</a:t>
            </a:fld>
            <a:endParaRPr lang="de-DE"/>
          </a:p>
        </p:txBody>
      </p:sp>
    </p:spTree>
    <p:extLst>
      <p:ext uri="{BB962C8B-B14F-4D97-AF65-F5344CB8AC3E}">
        <p14:creationId xmlns:p14="http://schemas.microsoft.com/office/powerpoint/2010/main" val="200071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a typeface="Nexa Bold" charset="0"/>
                <a:cs typeface="Nexa Bold" charset="0"/>
              </a:rPr>
              <a:t>PR needs good communication: </a:t>
            </a:r>
            <a:r>
              <a:rPr lang="en-US" sz="1200" b="1" dirty="0">
                <a:solidFill>
                  <a:srgbClr val="FF0000"/>
                </a:solidFill>
                <a:ea typeface="Nexa Bold" charset="0"/>
                <a:cs typeface="Nexa Bold" charset="0"/>
              </a:rPr>
              <a:t>Listening</a:t>
            </a:r>
            <a:r>
              <a:rPr lang="en-US" sz="1200" dirty="0">
                <a:solidFill>
                  <a:srgbClr val="FF0000"/>
                </a:solidFill>
                <a:ea typeface="Nexa Bold" charset="0"/>
                <a:cs typeface="Nexa Bold" charset="0"/>
              </a:rPr>
              <a:t>, </a:t>
            </a:r>
            <a:r>
              <a:rPr lang="en-US" sz="1200" b="1" dirty="0">
                <a:solidFill>
                  <a:srgbClr val="FF0000"/>
                </a:solidFill>
                <a:ea typeface="Nexa Bold" charset="0"/>
                <a:cs typeface="Nexa Bold" charset="0"/>
              </a:rPr>
              <a:t>Following Up</a:t>
            </a:r>
            <a:r>
              <a:rPr lang="en-US" sz="1200" dirty="0">
                <a:solidFill>
                  <a:srgbClr val="FF0000"/>
                </a:solidFill>
                <a:ea typeface="Nexa Bold" charset="0"/>
                <a:cs typeface="Nexa Bold" charset="0"/>
              </a:rPr>
              <a:t>, </a:t>
            </a:r>
            <a:r>
              <a:rPr lang="en-US" sz="1200" b="1" dirty="0">
                <a:solidFill>
                  <a:srgbClr val="FF0000"/>
                </a:solidFill>
                <a:ea typeface="Nexa Bold" charset="0"/>
                <a:cs typeface="Nexa Bold" charset="0"/>
              </a:rPr>
              <a:t>Responding</a:t>
            </a:r>
            <a:r>
              <a:rPr lang="en-US" sz="1200" dirty="0">
                <a:solidFill>
                  <a:srgbClr val="FF0000"/>
                </a:solidFill>
                <a:ea typeface="Nexa Bold" charset="0"/>
                <a:cs typeface="Nexa Bold" charset="0"/>
              </a:rPr>
              <a:t>.</a:t>
            </a:r>
            <a:br>
              <a:rPr lang="en-US" sz="1200" dirty="0">
                <a:solidFill>
                  <a:srgbClr val="FF0000"/>
                </a:solidFill>
                <a:ea typeface="Nexa Bold" charset="0"/>
                <a:cs typeface="Nexa Bold" charset="0"/>
              </a:rPr>
            </a:br>
            <a:r>
              <a:rPr lang="en-US" sz="1200" dirty="0">
                <a:solidFill>
                  <a:srgbClr val="FF0000"/>
                </a:solidFill>
                <a:ea typeface="Nexa Bold" charset="0"/>
                <a:cs typeface="Nexa Bold" charset="0"/>
              </a:rPr>
              <a:t>(it needs more than just the words which comes out of our mouth)</a:t>
            </a:r>
          </a:p>
          <a:p>
            <a:r>
              <a:rPr lang="de-DE" dirty="0"/>
              <a:t>like i</a:t>
            </a:r>
            <a:r>
              <a:rPr lang="de-DE" dirty="0" err="1"/>
              <a:t>n</a:t>
            </a:r>
            <a:r>
              <a:rPr lang="de-DE" dirty="0"/>
              <a:t> a </a:t>
            </a:r>
            <a:r>
              <a:rPr lang="de-DE" dirty="0" err="1"/>
              <a:t>relationship</a:t>
            </a:r>
            <a:r>
              <a:rPr lang="de-DE" dirty="0"/>
              <a:t> (</a:t>
            </a:r>
            <a:r>
              <a:rPr lang="de-DE" dirty="0" err="1"/>
              <a:t>attachemnet</a:t>
            </a:r>
            <a:r>
              <a:rPr lang="de-DE" dirty="0"/>
              <a:t> </a:t>
            </a:r>
            <a:r>
              <a:rPr lang="de-DE" dirty="0" err="1"/>
              <a:t>and</a:t>
            </a:r>
            <a:r>
              <a:rPr lang="de-DE" dirty="0"/>
              <a:t> </a:t>
            </a:r>
            <a:r>
              <a:rPr lang="de-DE" dirty="0" err="1"/>
              <a:t>intimacy</a:t>
            </a:r>
            <a:r>
              <a:rPr lang="de-DE" dirty="0"/>
              <a:t>:</a:t>
            </a:r>
            <a:r>
              <a:rPr lang="de-DE" baseline="0" dirty="0"/>
              <a:t> </a:t>
            </a:r>
            <a:r>
              <a:rPr lang="de-DE" baseline="0" dirty="0" err="1"/>
              <a:t>listening</a:t>
            </a:r>
            <a:r>
              <a:rPr lang="de-DE" baseline="0" dirty="0"/>
              <a:t>, not </a:t>
            </a:r>
            <a:r>
              <a:rPr lang="de-DE" baseline="0" dirty="0" err="1"/>
              <a:t>judging</a:t>
            </a:r>
            <a:r>
              <a:rPr lang="de-DE" baseline="0" dirty="0"/>
              <a:t>, </a:t>
            </a:r>
            <a:r>
              <a:rPr lang="de-DE" baseline="0" dirty="0" err="1"/>
              <a:t>sharing</a:t>
            </a:r>
            <a:r>
              <a:rPr lang="de-DE" baseline="0" dirty="0"/>
              <a:t> </a:t>
            </a:r>
            <a:r>
              <a:rPr lang="de-DE" baseline="0" dirty="0" err="1"/>
              <a:t>thoughts</a:t>
            </a:r>
            <a:r>
              <a:rPr lang="de-DE" baseline="0" dirty="0"/>
              <a:t> </a:t>
            </a:r>
            <a:r>
              <a:rPr lang="de-DE" baseline="0" dirty="0" err="1"/>
              <a:t>and</a:t>
            </a:r>
            <a:r>
              <a:rPr lang="de-DE" baseline="0" dirty="0"/>
              <a:t> </a:t>
            </a:r>
            <a:r>
              <a:rPr lang="de-DE" baseline="0" dirty="0" err="1"/>
              <a:t>feelings</a:t>
            </a:r>
            <a:r>
              <a:rPr lang="de-DE" baseline="0" dirty="0"/>
              <a:t>)</a:t>
            </a:r>
            <a:endParaRPr lang="de-DE" dirty="0"/>
          </a:p>
        </p:txBody>
      </p:sp>
      <p:sp>
        <p:nvSpPr>
          <p:cNvPr id="4" name="Foliennummernplatzhalter 3"/>
          <p:cNvSpPr>
            <a:spLocks noGrp="1"/>
          </p:cNvSpPr>
          <p:nvPr>
            <p:ph type="sldNum" sz="quarter" idx="10"/>
          </p:nvPr>
        </p:nvSpPr>
        <p:spPr/>
        <p:txBody>
          <a:bodyPr/>
          <a:lstStyle/>
          <a:p>
            <a:fld id="{21001F78-CCCC-684C-9F94-3AE26DB3CC9A}" type="slidenum">
              <a:rPr lang="de-DE" smtClean="0"/>
              <a:t>10</a:t>
            </a:fld>
            <a:endParaRPr lang="de-DE"/>
          </a:p>
        </p:txBody>
      </p:sp>
    </p:spTree>
    <p:extLst>
      <p:ext uri="{BB962C8B-B14F-4D97-AF65-F5344CB8AC3E}">
        <p14:creationId xmlns:p14="http://schemas.microsoft.com/office/powerpoint/2010/main" val="183908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88FF69-0E25-434E-93AB-6F45CB5BAF82}" type="datetimeFigureOut">
              <a:rPr lang="en-US" smtClean="0"/>
              <a:t>6/9/24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38232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88FF69-0E25-434E-93AB-6F45CB5BAF82}" type="datetimeFigureOut">
              <a:rPr lang="en-US" smtClean="0"/>
              <a:t>6/9/24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242501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0B88FF69-0E25-434E-93AB-6F45CB5BAF82}" type="datetimeFigureOut">
              <a:rPr lang="en-US" smtClean="0"/>
              <a:t>6/9/24</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81624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B88FF69-0E25-434E-93AB-6F45CB5BAF82}" type="datetimeFigureOut">
              <a:rPr lang="en-US" smtClean="0"/>
              <a:t>6/9/24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18162388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B88FF69-0E25-434E-93AB-6F45CB5BAF82}" type="datetimeFigureOut">
              <a:rPr lang="en-US" smtClean="0"/>
              <a:t>6/9/24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CC84F3F-7224-4990-92CC-4C7AAD7AF0A1}" type="slidenum">
              <a:rPr lang="en-US" smtClean="0"/>
              <a:t>‹Nr.›</a:t>
            </a:fld>
            <a:endParaRPr lang="en-US"/>
          </a:p>
        </p:txBody>
      </p:sp>
    </p:spTree>
    <p:extLst>
      <p:ext uri="{BB962C8B-B14F-4D97-AF65-F5344CB8AC3E}">
        <p14:creationId xmlns:p14="http://schemas.microsoft.com/office/powerpoint/2010/main" val="29664387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88FF69-0E25-434E-93AB-6F45CB5BAF82}" type="datetimeFigureOut">
              <a:rPr lang="en-US" smtClean="0"/>
              <a:t>6/9/24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228294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88FF69-0E25-434E-93AB-6F45CB5BAF82}" type="datetimeFigureOut">
              <a:rPr lang="en-US" smtClean="0"/>
              <a:t>6/9/24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354485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88FF69-0E25-434E-93AB-6F45CB5BAF82}" type="datetimeFigureOut">
              <a:rPr lang="en-US" smtClean="0"/>
              <a:t>6/9/24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188705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8FF69-0E25-434E-93AB-6F45CB5BAF82}" type="datetimeFigureOut">
              <a:rPr lang="en-US" smtClean="0"/>
              <a:t>6/9/24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75447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88FF69-0E25-434E-93AB-6F45CB5BAF82}" type="datetimeFigureOut">
              <a:rPr lang="en-US" smtClean="0"/>
              <a:t>6/9/24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270348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88FF69-0E25-434E-93AB-6F45CB5BAF82}" type="datetimeFigureOut">
              <a:rPr lang="en-US" smtClean="0"/>
              <a:t>6/9/24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84F3F-7224-4990-92CC-4C7AAD7AF0A1}" type="slidenum">
              <a:rPr lang="en-US" smtClean="0"/>
              <a:t>‹Nr.›</a:t>
            </a:fld>
            <a:endParaRPr lang="en-US"/>
          </a:p>
        </p:txBody>
      </p:sp>
    </p:spTree>
    <p:extLst>
      <p:ext uri="{BB962C8B-B14F-4D97-AF65-F5344CB8AC3E}">
        <p14:creationId xmlns:p14="http://schemas.microsoft.com/office/powerpoint/2010/main" val="11251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0B88FF69-0E25-434E-93AB-6F45CB5BAF82}" type="datetimeFigureOut">
              <a:rPr lang="en-US" smtClean="0"/>
              <a:t>6/9/24</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1CC84F3F-7224-4990-92CC-4C7AAD7AF0A1}" type="slidenum">
              <a:rPr lang="en-US" smtClean="0"/>
              <a:t>‹Nr.›</a:t>
            </a:fld>
            <a:endParaRPr lang="en-US"/>
          </a:p>
        </p:txBody>
      </p:sp>
    </p:spTree>
    <p:extLst>
      <p:ext uri="{BB962C8B-B14F-4D97-AF65-F5344CB8AC3E}">
        <p14:creationId xmlns:p14="http://schemas.microsoft.com/office/powerpoint/2010/main" val="419152837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edmna.org" TargetMode="External"/><Relationship Id="rId2" Type="http://schemas.openxmlformats.org/officeDocument/2006/relationships/hyperlink" Target="http://www.edmn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99D"/>
        </a:solidFill>
        <a:effectLst/>
      </p:bgPr>
    </p:bg>
    <p:spTree>
      <p:nvGrpSpPr>
        <p:cNvPr id="1" name=""/>
        <p:cNvGrpSpPr/>
        <p:nvPr/>
      </p:nvGrpSpPr>
      <p:grpSpPr>
        <a:xfrm>
          <a:off x="0" y="0"/>
          <a:ext cx="0" cy="0"/>
          <a:chOff x="0" y="0"/>
          <a:chExt cx="0" cy="0"/>
        </a:xfrm>
      </p:grpSpPr>
      <p:pic>
        <p:nvPicPr>
          <p:cNvPr id="13" name="Bild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422" y="336373"/>
            <a:ext cx="6229127" cy="6229127"/>
          </a:xfrm>
          <a:prstGeom prst="rect">
            <a:avLst/>
          </a:prstGeom>
        </p:spPr>
      </p:pic>
      <p:sp>
        <p:nvSpPr>
          <p:cNvPr id="2" name="Textfeld 1"/>
          <p:cNvSpPr txBox="1"/>
          <p:nvPr/>
        </p:nvSpPr>
        <p:spPr>
          <a:xfrm>
            <a:off x="4546949" y="3306711"/>
            <a:ext cx="2700086" cy="369332"/>
          </a:xfrm>
          <a:prstGeom prst="rect">
            <a:avLst/>
          </a:prstGeom>
          <a:noFill/>
        </p:spPr>
        <p:txBody>
          <a:bodyPr wrap="square" rtlCol="0">
            <a:spAutoFit/>
          </a:bodyPr>
          <a:lstStyle/>
          <a:p>
            <a:r>
              <a:rPr lang="en-US" b="1" dirty="0">
                <a:solidFill>
                  <a:srgbClr val="04629A"/>
                </a:solidFill>
                <a:latin typeface="Rockwell" charset="0"/>
                <a:ea typeface="Rockwell" charset="0"/>
                <a:cs typeface="Rockwell" charset="0"/>
              </a:rPr>
              <a:t>PUBLIC RELATIONS</a:t>
            </a:r>
            <a:endParaRPr lang="de-DE" dirty="0">
              <a:solidFill>
                <a:srgbClr val="04629A"/>
              </a:solidFill>
            </a:endParaRPr>
          </a:p>
        </p:txBody>
      </p:sp>
    </p:spTree>
    <p:extLst>
      <p:ext uri="{BB962C8B-B14F-4D97-AF65-F5344CB8AC3E}">
        <p14:creationId xmlns:p14="http://schemas.microsoft.com/office/powerpoint/2010/main" val="12898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12000"/>
          </a:xfrm>
        </p:spPr>
        <p:txBody>
          <a:bodyPr>
            <a:normAutofit/>
          </a:bodyPr>
          <a:lstStyle/>
          <a:p>
            <a:r>
              <a:rPr lang="en-US" b="1" dirty="0">
                <a:solidFill>
                  <a:schemeClr val="bg1"/>
                </a:solidFill>
                <a:latin typeface="Rockwell" charset="0"/>
                <a:ea typeface="Rockwell" charset="0"/>
                <a:cs typeface="Rockwell" charset="0"/>
              </a:rPr>
              <a:t>What is Public </a:t>
            </a:r>
            <a:br>
              <a:rPr lang="en-US" b="1" dirty="0">
                <a:solidFill>
                  <a:schemeClr val="bg1"/>
                </a:solidFill>
                <a:latin typeface="Rockwell" charset="0"/>
                <a:ea typeface="Rockwell" charset="0"/>
                <a:cs typeface="Rockwell" charset="0"/>
              </a:rPr>
            </a:br>
            <a:r>
              <a:rPr lang="en-US" b="1" dirty="0">
                <a:solidFill>
                  <a:schemeClr val="bg1"/>
                </a:solidFill>
                <a:latin typeface="Rockwell" charset="0"/>
                <a:ea typeface="Rockwell" charset="0"/>
                <a:cs typeface="Rockwell" charset="0"/>
              </a:rPr>
              <a:t>Relation? </a:t>
            </a:r>
          </a:p>
        </p:txBody>
      </p:sp>
      <p:sp>
        <p:nvSpPr>
          <p:cNvPr id="3" name="Content Placeholder 2"/>
          <p:cNvSpPr>
            <a:spLocks noGrp="1"/>
          </p:cNvSpPr>
          <p:nvPr>
            <p:ph idx="1"/>
          </p:nvPr>
        </p:nvSpPr>
        <p:spPr>
          <a:xfrm>
            <a:off x="432000" y="1800000"/>
            <a:ext cx="8280926" cy="4777200"/>
          </a:xfrm>
        </p:spPr>
        <p:txBody>
          <a:bodyPr wrap="none">
            <a:noAutofit/>
          </a:bodyPr>
          <a:lstStyle/>
          <a:p>
            <a:pPr marL="0" indent="0">
              <a:lnSpc>
                <a:spcPct val="100000"/>
              </a:lnSpc>
              <a:spcBef>
                <a:spcPts val="600"/>
              </a:spcBef>
              <a:spcAft>
                <a:spcPts val="0"/>
              </a:spcAft>
              <a:buClr>
                <a:srgbClr val="009FE0"/>
              </a:buClr>
              <a:buSzPct val="120000"/>
              <a:buNone/>
            </a:pPr>
            <a:r>
              <a:rPr lang="en-US" dirty="0">
                <a:solidFill>
                  <a:srgbClr val="00699D"/>
                </a:solidFill>
                <a:latin typeface="Franklin Gothic Demi Cond" charset="0"/>
                <a:ea typeface="Franklin Gothic Demi Cond" charset="0"/>
                <a:cs typeface="Franklin Gothic Demi Cond" charset="0"/>
              </a:rPr>
              <a:t>PR is a process: Simply </a:t>
            </a:r>
            <a:r>
              <a:rPr lang="en-US" b="1" dirty="0">
                <a:solidFill>
                  <a:srgbClr val="00699D"/>
                </a:solidFill>
                <a:latin typeface="Franklin Gothic Demi Cond" charset="0"/>
                <a:ea typeface="Franklin Gothic Demi Cond" charset="0"/>
                <a:cs typeface="Franklin Gothic Demi Cond" charset="0"/>
              </a:rPr>
              <a:t>the</a:t>
            </a:r>
            <a:r>
              <a:rPr lang="en-US" dirty="0">
                <a:solidFill>
                  <a:srgbClr val="00699D"/>
                </a:solidFill>
                <a:latin typeface="Franklin Gothic Demi Cond" charset="0"/>
                <a:ea typeface="Franklin Gothic Demi Cond" charset="0"/>
                <a:cs typeface="Franklin Gothic Demi Cond" charset="0"/>
              </a:rPr>
              <a:t> building and maintaining of relationships </a:t>
            </a:r>
            <a:br>
              <a:rPr lang="en-US" dirty="0">
                <a:solidFill>
                  <a:srgbClr val="00699D"/>
                </a:solidFill>
                <a:latin typeface="Franklin Gothic Demi Cond" charset="0"/>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with people and organizations outside NA.</a:t>
            </a:r>
          </a:p>
          <a:p>
            <a:pPr marL="0" indent="0">
              <a:lnSpc>
                <a:spcPct val="100000"/>
              </a:lnSpc>
              <a:spcBef>
                <a:spcPts val="600"/>
              </a:spcBef>
              <a:spcAft>
                <a:spcPts val="0"/>
              </a:spcAft>
              <a:buClr>
                <a:srgbClr val="009FE0"/>
              </a:buClr>
              <a:buSzPct val="120000"/>
              <a:buNone/>
            </a:pPr>
            <a:endParaRPr lang="en-US" sz="1200" dirty="0">
              <a:solidFill>
                <a:srgbClr val="00699D"/>
              </a:solidFill>
              <a:latin typeface="Franklin Gothic Demi Cond" charset="0"/>
              <a:ea typeface="Franklin Gothic Demi Cond" charset="0"/>
              <a:cs typeface="Franklin Gothic Demi Cond" charset="0"/>
            </a:endParaRP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PR is just another way of saying: </a:t>
            </a:r>
            <a:r>
              <a:rPr lang="en-US" sz="1800" dirty="0">
                <a:solidFill>
                  <a:schemeClr val="tx1">
                    <a:lumMod val="90000"/>
                    <a:lumOff val="10000"/>
                  </a:schemeClr>
                </a:solidFill>
                <a:latin typeface="Roboto Medium" charset="0"/>
                <a:ea typeface="Roboto Medium" charset="0"/>
                <a:cs typeface="Roboto Medium" charset="0"/>
              </a:rPr>
              <a:t>Taking care of our relationships</a:t>
            </a:r>
            <a:r>
              <a:rPr lang="en-US" sz="1800" dirty="0">
                <a:solidFill>
                  <a:schemeClr val="tx1">
                    <a:lumMod val="90000"/>
                    <a:lumOff val="10000"/>
                  </a:schemeClr>
                </a:solidFill>
                <a:latin typeface="Roboto Light" charset="0"/>
                <a:ea typeface="Roboto Light" charset="0"/>
                <a:cs typeface="Roboto Light" charset="0"/>
              </a:rPr>
              <a:t>.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They will change and grow over time.</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Medium" charset="0"/>
                <a:ea typeface="Roboto Medium" charset="0"/>
                <a:cs typeface="Roboto Medium" charset="0"/>
              </a:rPr>
              <a:t>ALL</a:t>
            </a:r>
            <a:r>
              <a:rPr lang="en-US" sz="1800" dirty="0">
                <a:solidFill>
                  <a:schemeClr val="tx1">
                    <a:lumMod val="90000"/>
                    <a:lumOff val="10000"/>
                  </a:schemeClr>
                </a:solidFill>
                <a:latin typeface="Roboto Light" charset="0"/>
                <a:ea typeface="Roboto Light" charset="0"/>
                <a:cs typeface="Roboto Light" charset="0"/>
              </a:rPr>
              <a:t> the relationships that we create and maintain are PR. </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Many communities have renamed their committees “public relations,” which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fosters the building and </a:t>
            </a:r>
            <a:r>
              <a:rPr lang="en-US" sz="1800" dirty="0">
                <a:solidFill>
                  <a:schemeClr val="tx1">
                    <a:lumMod val="90000"/>
                    <a:lumOff val="10000"/>
                  </a:schemeClr>
                </a:solidFill>
                <a:latin typeface="Roboto Medium" charset="0"/>
                <a:ea typeface="Roboto Medium" charset="0"/>
                <a:cs typeface="Roboto Medium" charset="0"/>
              </a:rPr>
              <a:t>maintaining of relationships with the public</a:t>
            </a:r>
            <a:r>
              <a:rPr lang="en-US" sz="1800" dirty="0">
                <a:solidFill>
                  <a:schemeClr val="tx1">
                    <a:lumMod val="90000"/>
                    <a:lumOff val="10000"/>
                  </a:schemeClr>
                </a:solidFill>
                <a:latin typeface="Roboto Light" charset="0"/>
                <a:ea typeface="Roboto Light" charset="0"/>
                <a:cs typeface="Roboto Light" charset="0"/>
              </a:rPr>
              <a:t>. </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PR needs good communication:</a:t>
            </a:r>
            <a:r>
              <a:rPr lang="en-US" sz="1800" dirty="0">
                <a:solidFill>
                  <a:schemeClr val="tx1">
                    <a:lumMod val="90000"/>
                    <a:lumOff val="10000"/>
                  </a:schemeClr>
                </a:solidFill>
                <a:latin typeface="Roboto Medium" charset="0"/>
                <a:ea typeface="Roboto Medium" charset="0"/>
                <a:cs typeface="Roboto Medium" charset="0"/>
              </a:rPr>
              <a:t> Listening, Following Up, Responding</a:t>
            </a:r>
            <a:r>
              <a:rPr lang="en-US" sz="1800" dirty="0">
                <a:solidFill>
                  <a:schemeClr val="tx1">
                    <a:lumMod val="90000"/>
                    <a:lumOff val="10000"/>
                  </a:schemeClr>
                </a:solidFill>
                <a:latin typeface="Roboto Light" charset="0"/>
                <a:ea typeface="Roboto Light" charset="0"/>
                <a:cs typeface="Roboto Light" charset="0"/>
              </a:rPr>
              <a:t>.</a:t>
            </a:r>
            <a:br>
              <a:rPr lang="en-US" sz="2100" dirty="0">
                <a:solidFill>
                  <a:schemeClr val="tx1">
                    <a:lumMod val="75000"/>
                    <a:lumOff val="25000"/>
                  </a:schemeClr>
                </a:solidFill>
                <a:ea typeface="Nexa Bold" charset="0"/>
                <a:cs typeface="Nexa Bold" charset="0"/>
              </a:rPr>
            </a:br>
            <a:r>
              <a:rPr lang="en-US" sz="2100" dirty="0">
                <a:solidFill>
                  <a:srgbClr val="FF0000"/>
                </a:solidFill>
                <a:ea typeface="Nexa Bold" charset="0"/>
                <a:cs typeface="Nexa Bold" charset="0"/>
              </a:rPr>
              <a:t>     </a:t>
            </a:r>
            <a:br>
              <a:rPr lang="en-US" sz="1200" dirty="0">
                <a:solidFill>
                  <a:srgbClr val="FF0000"/>
                </a:solidFill>
                <a:ea typeface="Nexa Bold" charset="0"/>
                <a:cs typeface="Nexa Bold" charset="0"/>
              </a:rPr>
            </a:br>
            <a:r>
              <a:rPr lang="en-US" dirty="0">
                <a:solidFill>
                  <a:srgbClr val="00699D"/>
                </a:solidFill>
                <a:latin typeface="Franklin Gothic Demi Cond" charset="0"/>
                <a:ea typeface="Franklin Gothic Demi Cond" charset="0"/>
                <a:cs typeface="Franklin Gothic Demi Cond" charset="0"/>
              </a:rPr>
              <a:t>It needs more than just the words which comes out of our mouth.</a:t>
            </a:r>
          </a:p>
          <a:p>
            <a:pPr>
              <a:buClr>
                <a:srgbClr val="EE5411"/>
              </a:buClr>
              <a:buSzPct val="60000"/>
              <a:buFont typeface="LucidaGrande" charset="0"/>
              <a:buChar char="►"/>
            </a:pPr>
            <a:endParaRPr lang="en-US" sz="2400" dirty="0">
              <a:ea typeface="Roboto" charset="0"/>
              <a:cs typeface="Roboto" charset="0"/>
            </a:endParaRP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208530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normAutofit/>
          </a:bodyPr>
          <a:lstStyle/>
          <a:p>
            <a:r>
              <a:rPr lang="en-US" b="1" dirty="0">
                <a:solidFill>
                  <a:schemeClr val="bg1"/>
                </a:solidFill>
                <a:latin typeface="Rockwell" charset="0"/>
                <a:ea typeface="Rockwell" charset="0"/>
                <a:cs typeface="Rockwell" charset="0"/>
              </a:rPr>
              <a:t>public Relations</a:t>
            </a:r>
            <a:br>
              <a:rPr lang="en-US" b="1" dirty="0">
                <a:solidFill>
                  <a:schemeClr val="bg1"/>
                </a:solidFill>
                <a:latin typeface="Rockwell" charset="0"/>
                <a:ea typeface="Rockwell" charset="0"/>
                <a:cs typeface="Rockwell" charset="0"/>
              </a:rPr>
            </a:br>
            <a:r>
              <a:rPr lang="en-US" sz="2800" b="1" dirty="0">
                <a:solidFill>
                  <a:schemeClr val="bg1"/>
                </a:solidFill>
                <a:latin typeface="Rockwell" charset="0"/>
                <a:ea typeface="Rockwell" charset="0"/>
                <a:cs typeface="Rockwell" charset="0"/>
              </a:rPr>
              <a:t>the ways we provide information</a:t>
            </a:r>
          </a:p>
        </p:txBody>
      </p:sp>
      <p:sp>
        <p:nvSpPr>
          <p:cNvPr id="3" name="Content Placeholder 2"/>
          <p:cNvSpPr>
            <a:spLocks noGrp="1"/>
          </p:cNvSpPr>
          <p:nvPr>
            <p:ph idx="1"/>
          </p:nvPr>
        </p:nvSpPr>
        <p:spPr>
          <a:xfrm>
            <a:off x="432000" y="1800000"/>
            <a:ext cx="8280926" cy="4287328"/>
          </a:xfrm>
        </p:spPr>
        <p:txBody>
          <a:bodyPr wrap="none">
            <a:noAutofit/>
          </a:bodyPr>
          <a:lstStyle/>
          <a:p>
            <a:pPr marL="0" indent="0">
              <a:lnSpc>
                <a:spcPct val="100000"/>
              </a:lnSpc>
              <a:spcBef>
                <a:spcPts val="600"/>
              </a:spcBef>
              <a:spcAft>
                <a:spcPts val="0"/>
              </a:spcAft>
              <a:buNone/>
            </a:pPr>
            <a:r>
              <a:rPr lang="en-US" dirty="0">
                <a:solidFill>
                  <a:srgbClr val="00699D"/>
                </a:solidFill>
                <a:latin typeface="Franklin Gothic Demi Cond" charset="0"/>
                <a:ea typeface="Franklin Gothic Demi Cond" charset="0"/>
                <a:cs typeface="Franklin Gothic Demi Cond" charset="0"/>
              </a:rPr>
              <a:t>Public Relations helps addicts to find NA.</a:t>
            </a:r>
          </a:p>
          <a:p>
            <a:pPr marL="0" indent="0">
              <a:lnSpc>
                <a:spcPct val="100000"/>
              </a:lnSpc>
              <a:spcBef>
                <a:spcPts val="600"/>
              </a:spcBef>
              <a:spcAft>
                <a:spcPts val="0"/>
              </a:spcAft>
              <a:buNone/>
            </a:pPr>
            <a:endParaRPr lang="en-US" sz="1200" dirty="0">
              <a:solidFill>
                <a:schemeClr val="tx1">
                  <a:lumMod val="75000"/>
                  <a:lumOff val="25000"/>
                </a:schemeClr>
              </a:solidFill>
              <a:latin typeface="Franklin Gothic Demi Cond" charset="0"/>
              <a:ea typeface="Franklin Gothic Demi Cond" charset="0"/>
              <a:cs typeface="Franklin Gothic Demi Cond" charset="0"/>
            </a:endParaRP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Medium" charset="0"/>
                <a:ea typeface="Roboto Medium" charset="0"/>
                <a:cs typeface="Roboto Medium" charset="0"/>
              </a:rPr>
              <a:t>Distributing PR material</a:t>
            </a:r>
            <a:r>
              <a:rPr lang="en-US" sz="1800" dirty="0">
                <a:solidFill>
                  <a:schemeClr val="tx1">
                    <a:lumMod val="90000"/>
                    <a:lumOff val="10000"/>
                  </a:schemeClr>
                </a:solidFill>
                <a:latin typeface="Roboto Light" charset="0"/>
                <a:ea typeface="Roboto Light" charset="0"/>
                <a:cs typeface="Roboto Light" charset="0"/>
              </a:rPr>
              <a:t>: posters, billboards, fliers, and other public service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announcements to inform the public of how to reach us. </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Medium" charset="0"/>
                <a:ea typeface="Roboto Medium" charset="0"/>
                <a:cs typeface="Roboto Medium" charset="0"/>
              </a:rPr>
              <a:t>Providing website information</a:t>
            </a:r>
            <a:r>
              <a:rPr lang="en-US" sz="1800" dirty="0">
                <a:solidFill>
                  <a:schemeClr val="tx1">
                    <a:lumMod val="90000"/>
                    <a:lumOff val="10000"/>
                  </a:schemeClr>
                </a:solidFill>
                <a:latin typeface="Roboto Light" charset="0"/>
                <a:ea typeface="Roboto Light" charset="0"/>
                <a:cs typeface="Roboto Light" charset="0"/>
              </a:rPr>
              <a:t>, meeting directories, informational letters, and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pamphlets to people who may come in contact with addicts.</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Medium" charset="0"/>
                <a:ea typeface="Roboto Medium" charset="0"/>
                <a:cs typeface="Roboto Medium" charset="0"/>
              </a:rPr>
              <a:t>Holding community Learning Days</a:t>
            </a:r>
            <a:r>
              <a:rPr lang="en-US" sz="1800" dirty="0">
                <a:solidFill>
                  <a:schemeClr val="tx1">
                    <a:lumMod val="90000"/>
                    <a:lumOff val="10000"/>
                  </a:schemeClr>
                </a:solidFill>
                <a:latin typeface="Roboto Light" charset="0"/>
                <a:ea typeface="Roboto Light" charset="0"/>
                <a:cs typeface="Roboto Light" charset="0"/>
              </a:rPr>
              <a:t> and workshops to educate and train our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members. </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Medium" charset="0"/>
                <a:ea typeface="Roboto Medium" charset="0"/>
                <a:cs typeface="Roboto Medium" charset="0"/>
              </a:rPr>
              <a:t>Responding to requests </a:t>
            </a:r>
            <a:r>
              <a:rPr lang="en-US" sz="1800" dirty="0">
                <a:solidFill>
                  <a:schemeClr val="tx1">
                    <a:lumMod val="90000"/>
                    <a:lumOff val="10000"/>
                  </a:schemeClr>
                </a:solidFill>
                <a:latin typeface="Roboto Light" charset="0"/>
                <a:ea typeface="Roboto Light" charset="0"/>
                <a:cs typeface="Roboto Light" charset="0"/>
              </a:rPr>
              <a:t>for presentations, attending exhibits and providing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booths at conferences/health fares to reach out to pros who work with addicts. </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err="1">
                <a:solidFill>
                  <a:schemeClr val="tx1">
                    <a:lumMod val="90000"/>
                    <a:lumOff val="10000"/>
                  </a:schemeClr>
                </a:solidFill>
                <a:latin typeface="Roboto Medium" charset="0"/>
                <a:ea typeface="Roboto Medium" charset="0"/>
                <a:cs typeface="Roboto Medium" charset="0"/>
              </a:rPr>
              <a:t>Phonelines</a:t>
            </a:r>
            <a:r>
              <a:rPr lang="en-US" sz="1800" dirty="0">
                <a:solidFill>
                  <a:schemeClr val="tx1">
                    <a:lumMod val="90000"/>
                    <a:lumOff val="10000"/>
                  </a:schemeClr>
                </a:solidFill>
                <a:latin typeface="Roboto Medium" charset="0"/>
                <a:ea typeface="Roboto Medium" charset="0"/>
                <a:cs typeface="Roboto Medium" charset="0"/>
              </a:rPr>
              <a:t> !!!</a:t>
            </a:r>
          </a:p>
          <a:p>
            <a:pPr>
              <a:lnSpc>
                <a:spcPct val="100000"/>
              </a:lnSpc>
              <a:spcBef>
                <a:spcPts val="600"/>
              </a:spcBef>
              <a:spcAft>
                <a:spcPts val="0"/>
              </a:spcAft>
              <a:buClr>
                <a:srgbClr val="424242"/>
              </a:buClr>
              <a:buSzPct val="100000"/>
              <a:buFont typeface="LucidaGrande" charset="0"/>
              <a:buChar char="•"/>
            </a:pPr>
            <a:endParaRPr lang="en-US" sz="2400" dirty="0">
              <a:solidFill>
                <a:srgbClr val="424242"/>
              </a:solidFill>
            </a:endParaRP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179551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lstStyle/>
          <a:p>
            <a:r>
              <a:rPr lang="en-US" b="1" dirty="0">
                <a:solidFill>
                  <a:schemeClr val="bg1"/>
                </a:solidFill>
                <a:latin typeface="Rockwell" charset="0"/>
                <a:ea typeface="Rockwell" charset="0"/>
                <a:cs typeface="Rockwell" charset="0"/>
              </a:rPr>
              <a:t>Who Is “The Public”?</a:t>
            </a:r>
          </a:p>
        </p:txBody>
      </p:sp>
      <p:sp>
        <p:nvSpPr>
          <p:cNvPr id="3" name="Content Placeholder 2"/>
          <p:cNvSpPr>
            <a:spLocks noGrp="1"/>
          </p:cNvSpPr>
          <p:nvPr>
            <p:ph idx="1"/>
          </p:nvPr>
        </p:nvSpPr>
        <p:spPr>
          <a:xfrm>
            <a:off x="431999" y="1800000"/>
            <a:ext cx="8469953" cy="4704000"/>
          </a:xfrm>
        </p:spPr>
        <p:txBody>
          <a:bodyPr>
            <a:noAutofit/>
          </a:bodyPr>
          <a:lstStyle/>
          <a:p>
            <a:pPr marL="0" indent="0">
              <a:buNone/>
            </a:pPr>
            <a:r>
              <a:rPr lang="en-US" dirty="0">
                <a:solidFill>
                  <a:srgbClr val="00699D"/>
                </a:solidFill>
                <a:latin typeface="Franklin Gothic Demi Cond" charset="0"/>
                <a:ea typeface="Franklin Gothic Demi Cond" charset="0"/>
                <a:cs typeface="Franklin Gothic Demi Cond" charset="0"/>
              </a:rPr>
              <a:t>Potential new members! </a:t>
            </a:r>
            <a:br>
              <a:rPr lang="en-US" dirty="0">
                <a:solidFill>
                  <a:srgbClr val="00699D"/>
                </a:solidFill>
                <a:latin typeface="Franklin Gothic Demi Cond" charset="0"/>
                <a:ea typeface="Franklin Gothic Demi Cond" charset="0"/>
                <a:cs typeface="Franklin Gothic Demi Cond" charset="0"/>
              </a:rPr>
            </a:br>
            <a:br>
              <a:rPr lang="en-US" sz="1000" dirty="0">
                <a:solidFill>
                  <a:srgbClr val="00699D"/>
                </a:solidFill>
                <a:latin typeface="Franklin Gothic Demi Cond" charset="0"/>
                <a:ea typeface="Franklin Gothic Demi Cond" charset="0"/>
                <a:cs typeface="Franklin Gothic Demi Cond" charset="0"/>
              </a:rPr>
            </a:br>
            <a:r>
              <a:rPr lang="de-DE" dirty="0">
                <a:solidFill>
                  <a:srgbClr val="00699D"/>
                </a:solidFill>
                <a:latin typeface="Franklin Gothic Demi Cond" charset="0"/>
                <a:ea typeface="Franklin Gothic Demi Cond" charset="0"/>
                <a:cs typeface="Franklin Gothic Demi Cond" charset="0"/>
              </a:rPr>
              <a:t>Na Members!</a:t>
            </a:r>
            <a:r>
              <a:rPr lang="de-DE" dirty="0">
                <a:solidFill>
                  <a:schemeClr val="tx1">
                    <a:lumMod val="75000"/>
                    <a:lumOff val="25000"/>
                  </a:schemeClr>
                </a:solidFill>
                <a:latin typeface="Franklin Gothic Demi Cond" charset="0"/>
                <a:ea typeface="Franklin Gothic Demi Cond" charset="0"/>
                <a:cs typeface="Franklin Gothic Demi Cond" charset="0"/>
              </a:rPr>
              <a:t> </a:t>
            </a:r>
            <a:r>
              <a:rPr lang="de-DE" sz="1600" dirty="0">
                <a:solidFill>
                  <a:schemeClr val="tx1">
                    <a:lumMod val="90000"/>
                    <a:lumOff val="10000"/>
                  </a:schemeClr>
                </a:solidFill>
                <a:latin typeface="Roboto Light" charset="0"/>
                <a:ea typeface="Roboto Light" charset="0"/>
                <a:cs typeface="Roboto Light" charset="0"/>
              </a:rPr>
              <a:t>(Internal Public: </a:t>
            </a:r>
            <a:r>
              <a:rPr lang="de-DE" sz="1600" dirty="0" err="1">
                <a:solidFill>
                  <a:schemeClr val="tx1">
                    <a:lumMod val="90000"/>
                    <a:lumOff val="10000"/>
                  </a:schemeClr>
                </a:solidFill>
                <a:latin typeface="Roboto Light" charset="0"/>
                <a:ea typeface="Roboto Light" charset="0"/>
                <a:cs typeface="Roboto Light" charset="0"/>
              </a:rPr>
              <a:t>one</a:t>
            </a:r>
            <a:r>
              <a:rPr lang="de-DE" sz="1600" dirty="0">
                <a:solidFill>
                  <a:schemeClr val="tx1">
                    <a:lumMod val="90000"/>
                    <a:lumOff val="10000"/>
                  </a:schemeClr>
                </a:solidFill>
                <a:latin typeface="Roboto Light" charset="0"/>
                <a:ea typeface="Roboto Light" charset="0"/>
                <a:cs typeface="Roboto Light" charset="0"/>
              </a:rPr>
              <a:t> </a:t>
            </a:r>
            <a:r>
              <a:rPr lang="de-DE" sz="1600" dirty="0" err="1">
                <a:solidFill>
                  <a:schemeClr val="tx1">
                    <a:lumMod val="90000"/>
                    <a:lumOff val="10000"/>
                  </a:schemeClr>
                </a:solidFill>
                <a:latin typeface="Roboto Light" charset="0"/>
                <a:ea typeface="Roboto Light" charset="0"/>
                <a:cs typeface="Roboto Light" charset="0"/>
              </a:rPr>
              <a:t>of</a:t>
            </a:r>
            <a:r>
              <a:rPr lang="de-DE" sz="1600" dirty="0">
                <a:solidFill>
                  <a:schemeClr val="tx1">
                    <a:lumMod val="90000"/>
                    <a:lumOff val="10000"/>
                  </a:schemeClr>
                </a:solidFill>
                <a:latin typeface="Roboto Light" charset="0"/>
                <a:ea typeface="Roboto Light" charset="0"/>
                <a:cs typeface="Roboto Light" charset="0"/>
              </a:rPr>
              <a:t> </a:t>
            </a:r>
            <a:r>
              <a:rPr lang="de-DE" sz="1600" dirty="0" err="1">
                <a:solidFill>
                  <a:schemeClr val="tx1">
                    <a:lumMod val="90000"/>
                    <a:lumOff val="10000"/>
                  </a:schemeClr>
                </a:solidFill>
                <a:latin typeface="Roboto Light" charset="0"/>
                <a:ea typeface="Roboto Light" charset="0"/>
                <a:cs typeface="Roboto Light" charset="0"/>
              </a:rPr>
              <a:t>the</a:t>
            </a:r>
            <a:r>
              <a:rPr lang="de-DE" sz="1600" dirty="0">
                <a:solidFill>
                  <a:schemeClr val="tx1">
                    <a:lumMod val="90000"/>
                    <a:lumOff val="10000"/>
                  </a:schemeClr>
                </a:solidFill>
                <a:latin typeface="Roboto Light" charset="0"/>
                <a:ea typeface="Roboto Light" charset="0"/>
                <a:cs typeface="Roboto Light" charset="0"/>
              </a:rPr>
              <a:t> </a:t>
            </a:r>
            <a:r>
              <a:rPr lang="de-DE" sz="1600" dirty="0" err="1">
                <a:solidFill>
                  <a:schemeClr val="tx1">
                    <a:lumMod val="90000"/>
                    <a:lumOff val="10000"/>
                  </a:schemeClr>
                </a:solidFill>
                <a:latin typeface="Roboto Light" charset="0"/>
                <a:ea typeface="Roboto Light" charset="0"/>
                <a:cs typeface="Roboto Light" charset="0"/>
              </a:rPr>
              <a:t>greatest</a:t>
            </a:r>
            <a:r>
              <a:rPr lang="de-DE" sz="1600" dirty="0">
                <a:solidFill>
                  <a:schemeClr val="tx1">
                    <a:lumMod val="90000"/>
                    <a:lumOff val="10000"/>
                  </a:schemeClr>
                </a:solidFill>
                <a:latin typeface="Roboto Light" charset="0"/>
                <a:ea typeface="Roboto Light" charset="0"/>
                <a:cs typeface="Roboto Light" charset="0"/>
              </a:rPr>
              <a:t> </a:t>
            </a:r>
            <a:r>
              <a:rPr lang="de-DE" sz="1600" dirty="0" err="1">
                <a:solidFill>
                  <a:schemeClr val="tx1">
                    <a:lumMod val="90000"/>
                    <a:lumOff val="10000"/>
                  </a:schemeClr>
                </a:solidFill>
                <a:latin typeface="Roboto Light" charset="0"/>
                <a:ea typeface="Roboto Light" charset="0"/>
                <a:cs typeface="Roboto Light" charset="0"/>
              </a:rPr>
              <a:t>influence</a:t>
            </a:r>
            <a:r>
              <a:rPr lang="de-DE" sz="1600" dirty="0">
                <a:solidFill>
                  <a:schemeClr val="tx1">
                    <a:lumMod val="90000"/>
                    <a:lumOff val="10000"/>
                  </a:schemeClr>
                </a:solidFill>
                <a:latin typeface="Roboto Light" charset="0"/>
                <a:ea typeface="Roboto Light" charset="0"/>
                <a:cs typeface="Roboto Light" charset="0"/>
              </a:rPr>
              <a:t> in </a:t>
            </a:r>
            <a:r>
              <a:rPr lang="de-DE" sz="1600" dirty="0" err="1">
                <a:solidFill>
                  <a:schemeClr val="tx1">
                    <a:lumMod val="90000"/>
                    <a:lumOff val="10000"/>
                  </a:schemeClr>
                </a:solidFill>
                <a:latin typeface="Roboto Light" charset="0"/>
                <a:ea typeface="Roboto Light" charset="0"/>
                <a:cs typeface="Roboto Light" charset="0"/>
              </a:rPr>
              <a:t>attracting</a:t>
            </a:r>
            <a:r>
              <a:rPr lang="de-DE" sz="1600" dirty="0">
                <a:solidFill>
                  <a:schemeClr val="tx1">
                    <a:lumMod val="90000"/>
                    <a:lumOff val="10000"/>
                  </a:schemeClr>
                </a:solidFill>
                <a:latin typeface="Roboto Light" charset="0"/>
                <a:ea typeface="Roboto Light" charset="0"/>
                <a:cs typeface="Roboto Light" charset="0"/>
              </a:rPr>
              <a:t> </a:t>
            </a:r>
            <a:r>
              <a:rPr lang="de-DE" sz="1600" dirty="0" err="1">
                <a:solidFill>
                  <a:schemeClr val="tx1">
                    <a:lumMod val="90000"/>
                    <a:lumOff val="10000"/>
                  </a:schemeClr>
                </a:solidFill>
                <a:latin typeface="Roboto Light" charset="0"/>
                <a:ea typeface="Roboto Light" charset="0"/>
                <a:cs typeface="Roboto Light" charset="0"/>
              </a:rPr>
              <a:t>new</a:t>
            </a:r>
            <a:r>
              <a:rPr lang="de-DE" sz="1600" dirty="0">
                <a:solidFill>
                  <a:schemeClr val="tx1">
                    <a:lumMod val="90000"/>
                    <a:lumOff val="10000"/>
                  </a:schemeClr>
                </a:solidFill>
                <a:latin typeface="Roboto Light" charset="0"/>
                <a:ea typeface="Roboto Light" charset="0"/>
                <a:cs typeface="Roboto Light" charset="0"/>
              </a:rPr>
              <a:t> </a:t>
            </a:r>
            <a:r>
              <a:rPr lang="de-DE" sz="1600" dirty="0" err="1">
                <a:solidFill>
                  <a:schemeClr val="tx1">
                    <a:lumMod val="90000"/>
                    <a:lumOff val="10000"/>
                  </a:schemeClr>
                </a:solidFill>
                <a:latin typeface="Roboto Light" charset="0"/>
                <a:ea typeface="Roboto Light" charset="0"/>
                <a:cs typeface="Roboto Light" charset="0"/>
              </a:rPr>
              <a:t>members</a:t>
            </a:r>
            <a:r>
              <a:rPr lang="de-DE" sz="1600" dirty="0">
                <a:solidFill>
                  <a:schemeClr val="tx1">
                    <a:lumMod val="90000"/>
                    <a:lumOff val="10000"/>
                  </a:schemeClr>
                </a:solidFill>
                <a:latin typeface="Roboto Light" charset="0"/>
                <a:ea typeface="Roboto Light" charset="0"/>
                <a:cs typeface="Roboto Light" charset="0"/>
              </a:rPr>
              <a:t>)</a:t>
            </a:r>
            <a:br>
              <a:rPr lang="en-US" dirty="0">
                <a:solidFill>
                  <a:srgbClr val="5E5E5E"/>
                </a:solidFill>
                <a:ea typeface="Franklin Gothic Demi Cond" charset="0"/>
                <a:cs typeface="Franklin Gothic Demi Cond" charset="0"/>
              </a:rPr>
            </a:br>
            <a:br>
              <a:rPr lang="en-US" sz="1000" dirty="0">
                <a:solidFill>
                  <a:srgbClr val="5E5E5E"/>
                </a:solidFill>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Those that are close to or influence the lives of addicts:</a:t>
            </a:r>
            <a:endParaRPr lang="en-US" dirty="0">
              <a:solidFill>
                <a:srgbClr val="04629A"/>
              </a:solidFill>
              <a:latin typeface="Franklin Gothic Demi Cond" charset="0"/>
              <a:ea typeface="Franklin Gothic Demi Cond" charset="0"/>
              <a:cs typeface="Franklin Gothic Demi Cond" charset="0"/>
            </a:endParaRPr>
          </a:p>
          <a:p>
            <a:pPr>
              <a:lnSpc>
                <a:spcPts val="1600"/>
              </a:lnSpc>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Treatment Facility Staff</a:t>
            </a:r>
          </a:p>
          <a:p>
            <a:pPr>
              <a:lnSpc>
                <a:spcPts val="1600"/>
              </a:lnSpc>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Health Care Facilities / Social Service Facilities (</a:t>
            </a:r>
            <a:r>
              <a:rPr lang="en-US" sz="1800" dirty="0" err="1">
                <a:solidFill>
                  <a:schemeClr val="tx1">
                    <a:lumMod val="90000"/>
                    <a:lumOff val="10000"/>
                  </a:schemeClr>
                </a:solidFill>
                <a:latin typeface="Roboto Light" charset="0"/>
                <a:ea typeface="Roboto Light" charset="0"/>
                <a:cs typeface="Roboto Light" charset="0"/>
              </a:rPr>
              <a:t>f.e</a:t>
            </a:r>
            <a:r>
              <a:rPr lang="en-US" sz="1800" dirty="0">
                <a:solidFill>
                  <a:schemeClr val="tx1">
                    <a:lumMod val="90000"/>
                    <a:lumOff val="10000"/>
                  </a:schemeClr>
                </a:solidFill>
                <a:latin typeface="Roboto Light" charset="0"/>
                <a:ea typeface="Roboto Light" charset="0"/>
                <a:cs typeface="Roboto Light" charset="0"/>
              </a:rPr>
              <a:t>. Job Center)</a:t>
            </a:r>
          </a:p>
          <a:p>
            <a:pPr>
              <a:lnSpc>
                <a:spcPts val="1600"/>
              </a:lnSpc>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Medical professionals</a:t>
            </a:r>
          </a:p>
          <a:p>
            <a:pPr>
              <a:lnSpc>
                <a:spcPts val="1600"/>
              </a:lnSpc>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Prison Officers / Parole Officers</a:t>
            </a:r>
          </a:p>
          <a:p>
            <a:pPr>
              <a:lnSpc>
                <a:spcPts val="1600"/>
              </a:lnSpc>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Health Fairs / Addiction Conferences</a:t>
            </a:r>
          </a:p>
          <a:p>
            <a:pPr>
              <a:lnSpc>
                <a:spcPts val="1600"/>
              </a:lnSpc>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Family members</a:t>
            </a:r>
          </a:p>
          <a:p>
            <a:pPr>
              <a:lnSpc>
                <a:spcPts val="1600"/>
              </a:lnSpc>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High Schools / Universities (Social Worker / Physicians)</a:t>
            </a:r>
          </a:p>
          <a:p>
            <a:pPr>
              <a:lnSpc>
                <a:spcPts val="1600"/>
              </a:lnSpc>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Internet / Social Media</a:t>
            </a:r>
          </a:p>
        </p:txBody>
      </p:sp>
      <p:sp>
        <p:nvSpPr>
          <p:cNvPr id="6" name="Rechteck 5"/>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30712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2121"/>
            <a:ext cx="7772400" cy="1512000"/>
          </a:xfrm>
        </p:spPr>
        <p:txBody>
          <a:bodyPr>
            <a:normAutofit/>
          </a:bodyPr>
          <a:lstStyle/>
          <a:p>
            <a:r>
              <a:rPr lang="en-US" b="1" dirty="0">
                <a:solidFill>
                  <a:schemeClr val="bg1"/>
                </a:solidFill>
                <a:latin typeface="Rockwell" charset="0"/>
                <a:ea typeface="Rockwell" charset="0"/>
                <a:cs typeface="Rockwell" charset="0"/>
              </a:rPr>
              <a:t>public Relations</a:t>
            </a:r>
            <a:br>
              <a:rPr lang="en-US" b="1" dirty="0">
                <a:solidFill>
                  <a:schemeClr val="bg1"/>
                </a:solidFill>
                <a:latin typeface="Rockwell" charset="0"/>
                <a:ea typeface="Rockwell" charset="0"/>
                <a:cs typeface="Rockwell" charset="0"/>
              </a:rPr>
            </a:br>
            <a:r>
              <a:rPr lang="en-US" sz="2800" b="1" dirty="0">
                <a:solidFill>
                  <a:schemeClr val="bg1"/>
                </a:solidFill>
                <a:latin typeface="Rockwell" charset="0"/>
                <a:ea typeface="Rockwell" charset="0"/>
                <a:cs typeface="Rockwell" charset="0"/>
              </a:rPr>
              <a:t>UNITY</a:t>
            </a:r>
          </a:p>
        </p:txBody>
      </p:sp>
      <p:sp>
        <p:nvSpPr>
          <p:cNvPr id="8" name="Content Placeholder 2"/>
          <p:cNvSpPr txBox="1">
            <a:spLocks/>
          </p:cNvSpPr>
          <p:nvPr/>
        </p:nvSpPr>
        <p:spPr>
          <a:xfrm>
            <a:off x="432000" y="1800000"/>
            <a:ext cx="8280926" cy="4467600"/>
          </a:xfrm>
          <a:prstGeom prst="rect">
            <a:avLst/>
          </a:prstGeom>
        </p:spPr>
        <p:txBody>
          <a:bodyPr vert="horz" wrap="none"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600"/>
              </a:spcBef>
              <a:spcAft>
                <a:spcPts val="0"/>
              </a:spcAft>
              <a:buFont typeface="Wingdings" pitchFamily="2" charset="2"/>
              <a:buNone/>
            </a:pPr>
            <a:r>
              <a:rPr lang="en-US" dirty="0">
                <a:solidFill>
                  <a:srgbClr val="00699D"/>
                </a:solidFill>
                <a:latin typeface="Franklin Gothic Demi Cond" charset="0"/>
                <a:ea typeface="Franklin Gothic Demi Cond" charset="0"/>
                <a:cs typeface="Franklin Gothic Demi Cond" charset="0"/>
              </a:rPr>
              <a:t>It is through the unity of members in their service efforts, and a </a:t>
            </a:r>
            <a:br>
              <a:rPr lang="en-US" dirty="0">
                <a:solidFill>
                  <a:srgbClr val="00699D"/>
                </a:solidFill>
                <a:latin typeface="Franklin Gothic Demi Cond" charset="0"/>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cooperative attitude toward the public that helps the NA message of </a:t>
            </a:r>
            <a:br>
              <a:rPr lang="en-US" dirty="0">
                <a:solidFill>
                  <a:srgbClr val="00699D"/>
                </a:solidFill>
                <a:latin typeface="Franklin Gothic Demi Cond" charset="0"/>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recovery to grow.</a:t>
            </a:r>
          </a:p>
          <a:p>
            <a:pPr marL="0" indent="0">
              <a:lnSpc>
                <a:spcPct val="100000"/>
              </a:lnSpc>
              <a:spcBef>
                <a:spcPts val="600"/>
              </a:spcBef>
              <a:spcAft>
                <a:spcPts val="0"/>
              </a:spcAft>
              <a:buFont typeface="Wingdings" pitchFamily="2" charset="2"/>
              <a:buNone/>
            </a:pPr>
            <a:endParaRPr lang="en-US" sz="1200" dirty="0">
              <a:solidFill>
                <a:srgbClr val="00699D"/>
              </a:solidFill>
              <a:latin typeface="Franklin Gothic Demi Cond" charset="0"/>
              <a:ea typeface="Franklin Gothic Demi Cond" charset="0"/>
              <a:cs typeface="Franklin Gothic Demi Cond" charset="0"/>
            </a:endParaRP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Medium" charset="0"/>
                <a:ea typeface="Roboto Medium" charset="0"/>
                <a:cs typeface="Roboto Medium" charset="0"/>
              </a:rPr>
              <a:t>Our common welfare </a:t>
            </a:r>
            <a:r>
              <a:rPr lang="en-US" sz="1800" dirty="0">
                <a:solidFill>
                  <a:schemeClr val="tx1">
                    <a:lumMod val="90000"/>
                    <a:lumOff val="10000"/>
                  </a:schemeClr>
                </a:solidFill>
                <a:latin typeface="Roboto Light" charset="0"/>
                <a:ea typeface="Roboto Light" charset="0"/>
                <a:cs typeface="Roboto Light" charset="0"/>
              </a:rPr>
              <a:t>– the good of NA as a whole -  must be at the forefront of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our consideration.</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Medium" charset="0"/>
                <a:ea typeface="Roboto Medium" charset="0"/>
                <a:cs typeface="Roboto Medium" charset="0"/>
              </a:rPr>
              <a:t>Unity does not equal uniformity</a:t>
            </a:r>
            <a:r>
              <a:rPr lang="en-US" sz="1800" dirty="0">
                <a:solidFill>
                  <a:schemeClr val="tx1">
                    <a:lumMod val="90000"/>
                    <a:lumOff val="10000"/>
                  </a:schemeClr>
                </a:solidFill>
                <a:latin typeface="Roboto Light" charset="0"/>
                <a:ea typeface="Roboto Light" charset="0"/>
                <a:cs typeface="Roboto Light" charset="0"/>
              </a:rPr>
              <a:t>. Creative action of the spirit takes many shapes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and forms throughout our Fellowship.</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Thinking about principles before acting is never a mistake, but we can get lost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in policy and procedure and </a:t>
            </a:r>
            <a:r>
              <a:rPr lang="en-US" sz="1800" dirty="0">
                <a:solidFill>
                  <a:schemeClr val="tx1">
                    <a:lumMod val="90000"/>
                    <a:lumOff val="10000"/>
                  </a:schemeClr>
                </a:solidFill>
                <a:latin typeface="Roboto Medium" charset="0"/>
                <a:ea typeface="Roboto Medium" charset="0"/>
                <a:cs typeface="Roboto Medium" charset="0"/>
              </a:rPr>
              <a:t>not get very much done </a:t>
            </a:r>
            <a:r>
              <a:rPr lang="en-US" sz="1800" dirty="0">
                <a:solidFill>
                  <a:schemeClr val="tx1">
                    <a:lumMod val="90000"/>
                    <a:lumOff val="10000"/>
                  </a:schemeClr>
                </a:solidFill>
                <a:latin typeface="Roboto Light" charset="0"/>
                <a:ea typeface="Roboto Light" charset="0"/>
                <a:cs typeface="Roboto Light" charset="0"/>
              </a:rPr>
              <a:t>at all.</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Our actions in forming relationships with the public can have a profound effect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on </a:t>
            </a:r>
            <a:r>
              <a:rPr lang="en-US" sz="1800" dirty="0">
                <a:solidFill>
                  <a:schemeClr val="tx1">
                    <a:lumMod val="90000"/>
                    <a:lumOff val="10000"/>
                  </a:schemeClr>
                </a:solidFill>
                <a:latin typeface="Roboto Medium" charset="0"/>
                <a:ea typeface="Roboto Medium" charset="0"/>
                <a:cs typeface="Roboto Medium" charset="0"/>
              </a:rPr>
              <a:t>whether or not addicts can find NA</a:t>
            </a:r>
            <a:r>
              <a:rPr lang="en-US" sz="1800" dirty="0">
                <a:solidFill>
                  <a:schemeClr val="tx1">
                    <a:lumMod val="90000"/>
                    <a:lumOff val="10000"/>
                  </a:schemeClr>
                </a:solidFill>
                <a:latin typeface="Roboto Light" charset="0"/>
                <a:ea typeface="Roboto Light" charset="0"/>
                <a:cs typeface="Roboto Light" charset="0"/>
              </a:rPr>
              <a:t>.</a:t>
            </a:r>
          </a:p>
          <a:p>
            <a:pPr marL="0" indent="0">
              <a:lnSpc>
                <a:spcPct val="100000"/>
              </a:lnSpc>
              <a:spcBef>
                <a:spcPts val="600"/>
              </a:spcBef>
              <a:spcAft>
                <a:spcPts val="0"/>
              </a:spcAft>
              <a:buNone/>
            </a:pPr>
            <a:endParaRPr lang="en-US" sz="2100" dirty="0">
              <a:solidFill>
                <a:srgbClr val="5E5E5E"/>
              </a:solidFill>
              <a:ea typeface="Adobe Devanagari" charset="0"/>
              <a:cs typeface="Adobe Devanagari" charset="0"/>
            </a:endParaRPr>
          </a:p>
          <a:p>
            <a:pPr marL="0" indent="0">
              <a:lnSpc>
                <a:spcPct val="100000"/>
              </a:lnSpc>
              <a:spcBef>
                <a:spcPts val="600"/>
              </a:spcBef>
              <a:spcAft>
                <a:spcPts val="0"/>
              </a:spcAft>
              <a:buFont typeface="Wingdings" pitchFamily="2" charset="2"/>
              <a:buNone/>
            </a:pPr>
            <a:endParaRPr lang="en-US" sz="1200" dirty="0">
              <a:ea typeface="Adobe Devanagari" charset="0"/>
              <a:cs typeface="Adobe Devanagari" charset="0"/>
            </a:endParaRPr>
          </a:p>
          <a:p>
            <a:pPr marL="0" indent="0">
              <a:lnSpc>
                <a:spcPct val="100000"/>
              </a:lnSpc>
              <a:spcBef>
                <a:spcPts val="600"/>
              </a:spcBef>
              <a:spcAft>
                <a:spcPts val="0"/>
              </a:spcAft>
              <a:buFont typeface="Wingdings" pitchFamily="2" charset="2"/>
              <a:buNone/>
            </a:pPr>
            <a:endParaRPr lang="en-US" dirty="0">
              <a:ea typeface="Adobe Devanagari" charset="0"/>
              <a:cs typeface="Adobe Devanagari" charset="0"/>
            </a:endParaRPr>
          </a:p>
        </p:txBody>
      </p:sp>
      <p:sp>
        <p:nvSpPr>
          <p:cNvPr id="6" name="Rechteck 5"/>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3" name="Textfeld 2"/>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19032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normAutofit/>
          </a:bodyPr>
          <a:lstStyle/>
          <a:p>
            <a:r>
              <a:rPr lang="en-US" b="1" dirty="0">
                <a:solidFill>
                  <a:schemeClr val="bg1"/>
                </a:solidFill>
                <a:latin typeface="Rockwell" charset="0"/>
                <a:ea typeface="Rockwell" charset="0"/>
                <a:cs typeface="Rockwell" charset="0"/>
              </a:rPr>
              <a:t>public Relations</a:t>
            </a:r>
            <a:br>
              <a:rPr lang="en-US" b="1" dirty="0">
                <a:solidFill>
                  <a:schemeClr val="bg1"/>
                </a:solidFill>
                <a:latin typeface="Rockwell" charset="0"/>
                <a:ea typeface="Rockwell" charset="0"/>
                <a:cs typeface="Rockwell" charset="0"/>
              </a:rPr>
            </a:br>
            <a:r>
              <a:rPr lang="en-US" sz="2800" b="1" dirty="0">
                <a:solidFill>
                  <a:schemeClr val="bg1"/>
                </a:solidFill>
                <a:latin typeface="Rockwell" charset="0"/>
                <a:ea typeface="Rockwell" charset="0"/>
                <a:cs typeface="Rockwell" charset="0"/>
              </a:rPr>
              <a:t>Goals</a:t>
            </a:r>
          </a:p>
        </p:txBody>
      </p:sp>
      <p:sp>
        <p:nvSpPr>
          <p:cNvPr id="3" name="Content Placeholder 2"/>
          <p:cNvSpPr>
            <a:spLocks noGrp="1"/>
          </p:cNvSpPr>
          <p:nvPr>
            <p:ph idx="1"/>
          </p:nvPr>
        </p:nvSpPr>
        <p:spPr>
          <a:xfrm>
            <a:off x="432000" y="1800000"/>
            <a:ext cx="8280926" cy="4287328"/>
          </a:xfrm>
        </p:spPr>
        <p:txBody>
          <a:bodyPr wrap="none">
            <a:noAutofit/>
          </a:bodyPr>
          <a:lstStyle/>
          <a:p>
            <a:pPr marL="72000" indent="0">
              <a:lnSpc>
                <a:spcPct val="100000"/>
              </a:lnSpc>
              <a:spcBef>
                <a:spcPts val="600"/>
              </a:spcBef>
              <a:spcAft>
                <a:spcPts val="0"/>
              </a:spcAft>
              <a:buClr>
                <a:srgbClr val="00699D"/>
              </a:buClr>
              <a:buNone/>
            </a:pPr>
            <a:r>
              <a:rPr lang="en-US" dirty="0">
                <a:solidFill>
                  <a:srgbClr val="00699D"/>
                </a:solidFill>
                <a:latin typeface="Franklin Gothic Demi Cond" charset="0"/>
                <a:ea typeface="Franklin Gothic Demi Cond" charset="0"/>
                <a:cs typeface="Franklin Gothic Demi Cond" charset="0"/>
              </a:rPr>
              <a:t>1. We clarify what services NA can and cannot provide to the community. </a:t>
            </a:r>
            <a:endParaRPr lang="en-US" dirty="0">
              <a:solidFill>
                <a:srgbClr val="424242"/>
              </a:solidFill>
              <a:ea typeface="Roboto Light" charset="0"/>
              <a:cs typeface="Roboto Light" charset="0"/>
            </a:endParaRPr>
          </a:p>
          <a:p>
            <a:pPr marL="324000" indent="0">
              <a:lnSpc>
                <a:spcPct val="100000"/>
              </a:lnSpc>
              <a:spcBef>
                <a:spcPts val="600"/>
              </a:spcBef>
              <a:spcAft>
                <a:spcPts val="0"/>
              </a:spcAft>
              <a:buClr>
                <a:srgbClr val="00699D"/>
              </a:buClr>
              <a:buNone/>
            </a:pPr>
            <a:r>
              <a:rPr lang="en-US" sz="1800" dirty="0">
                <a:solidFill>
                  <a:schemeClr val="tx1">
                    <a:lumMod val="90000"/>
                    <a:lumOff val="10000"/>
                  </a:schemeClr>
                </a:solidFill>
                <a:latin typeface="Roboto Light" charset="0"/>
                <a:ea typeface="Roboto Light" charset="0"/>
                <a:cs typeface="Roboto Light" charset="0"/>
              </a:rPr>
              <a:t>NA offers a safe place for addicts where members learn from one another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how to live drug-free and recover from the effects of addiction in their lives.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Medium" charset="0"/>
                <a:ea typeface="Roboto Medium" charset="0"/>
                <a:cs typeface="Roboto Medium" charset="0"/>
              </a:rPr>
              <a:t>NA doesn’t offer: </a:t>
            </a:r>
            <a:r>
              <a:rPr lang="de-DE" sz="1800" dirty="0" err="1">
                <a:solidFill>
                  <a:schemeClr val="tx1">
                    <a:lumMod val="90000"/>
                    <a:lumOff val="10000"/>
                  </a:schemeClr>
                </a:solidFill>
                <a:latin typeface="Roboto Light" charset="0"/>
                <a:ea typeface="Roboto Light" charset="0"/>
                <a:cs typeface="Roboto Light" charset="0"/>
              </a:rPr>
              <a:t>Social</a:t>
            </a:r>
            <a:r>
              <a:rPr lang="de-DE" sz="1800" dirty="0">
                <a:solidFill>
                  <a:schemeClr val="tx1">
                    <a:lumMod val="90000"/>
                    <a:lumOff val="10000"/>
                  </a:schemeClr>
                </a:solidFill>
                <a:latin typeface="Roboto Light" charset="0"/>
                <a:ea typeface="Roboto Light" charset="0"/>
                <a:cs typeface="Roboto Light" charset="0"/>
              </a:rPr>
              <a:t> Work, </a:t>
            </a:r>
            <a:r>
              <a:rPr lang="de-DE" sz="1800" dirty="0" err="1">
                <a:solidFill>
                  <a:schemeClr val="tx1">
                    <a:lumMod val="90000"/>
                    <a:lumOff val="10000"/>
                  </a:schemeClr>
                </a:solidFill>
                <a:latin typeface="Roboto Light" charset="0"/>
                <a:ea typeface="Roboto Light" charset="0"/>
                <a:cs typeface="Roboto Light" charset="0"/>
              </a:rPr>
              <a:t>Housing</a:t>
            </a:r>
            <a:r>
              <a:rPr lang="de-DE" sz="1800" dirty="0">
                <a:solidFill>
                  <a:schemeClr val="tx1">
                    <a:lumMod val="90000"/>
                    <a:lumOff val="10000"/>
                  </a:schemeClr>
                </a:solidFill>
                <a:latin typeface="Roboto Light" charset="0"/>
                <a:ea typeface="Roboto Light" charset="0"/>
                <a:cs typeface="Roboto Light" charset="0"/>
              </a:rPr>
              <a:t>, Jobs, </a:t>
            </a:r>
            <a:r>
              <a:rPr lang="de-DE" sz="1800" dirty="0" err="1">
                <a:solidFill>
                  <a:schemeClr val="tx1">
                    <a:lumMod val="90000"/>
                    <a:lumOff val="10000"/>
                  </a:schemeClr>
                </a:solidFill>
                <a:latin typeface="Roboto Light" charset="0"/>
                <a:ea typeface="Roboto Light" charset="0"/>
                <a:cs typeface="Roboto Light" charset="0"/>
              </a:rPr>
              <a:t>Counceling</a:t>
            </a:r>
            <a:r>
              <a:rPr lang="de-DE" sz="1800" dirty="0">
                <a:solidFill>
                  <a:schemeClr val="tx1">
                    <a:lumMod val="90000"/>
                    <a:lumOff val="10000"/>
                  </a:schemeClr>
                </a:solidFill>
                <a:latin typeface="Roboto Light" charset="0"/>
                <a:ea typeface="Roboto Light" charset="0"/>
                <a:cs typeface="Roboto Light" charset="0"/>
              </a:rPr>
              <a:t>, Dating </a:t>
            </a:r>
            <a:r>
              <a:rPr lang="de-DE" sz="1800" dirty="0" err="1">
                <a:solidFill>
                  <a:schemeClr val="tx1">
                    <a:lumMod val="90000"/>
                    <a:lumOff val="10000"/>
                  </a:schemeClr>
                </a:solidFill>
                <a:latin typeface="Roboto Light" charset="0"/>
                <a:ea typeface="Roboto Light" charset="0"/>
                <a:cs typeface="Roboto Light" charset="0"/>
              </a:rPr>
              <a:t>Platforms</a:t>
            </a:r>
            <a:r>
              <a:rPr lang="de-DE" sz="1800" dirty="0">
                <a:solidFill>
                  <a:schemeClr val="tx1">
                    <a:lumMod val="90000"/>
                    <a:lumOff val="10000"/>
                  </a:schemeClr>
                </a:solidFill>
                <a:latin typeface="Roboto Light" charset="0"/>
                <a:ea typeface="Roboto Light" charset="0"/>
                <a:cs typeface="Roboto Light" charset="0"/>
              </a:rPr>
              <a:t>.</a:t>
            </a:r>
          </a:p>
          <a:p>
            <a:pPr marL="324000" indent="0">
              <a:lnSpc>
                <a:spcPct val="100000"/>
              </a:lnSpc>
              <a:spcBef>
                <a:spcPts val="600"/>
              </a:spcBef>
              <a:spcAft>
                <a:spcPts val="0"/>
              </a:spcAft>
              <a:buClr>
                <a:srgbClr val="00699D"/>
              </a:buClr>
              <a:buNone/>
            </a:pPr>
            <a:endParaRPr lang="de-DE" dirty="0">
              <a:solidFill>
                <a:srgbClr val="424242"/>
              </a:solidFill>
              <a:ea typeface="Roboto Light" charset="0"/>
              <a:cs typeface="Roboto Light" charset="0"/>
            </a:endParaRPr>
          </a:p>
          <a:p>
            <a:pPr marL="72000" indent="0">
              <a:lnSpc>
                <a:spcPct val="100000"/>
              </a:lnSpc>
              <a:spcBef>
                <a:spcPts val="600"/>
              </a:spcBef>
              <a:spcAft>
                <a:spcPts val="0"/>
              </a:spcAft>
              <a:buClr>
                <a:srgbClr val="00699D"/>
              </a:buClr>
              <a:buNone/>
            </a:pPr>
            <a:r>
              <a:rPr lang="en-US" dirty="0">
                <a:solidFill>
                  <a:srgbClr val="00699D"/>
                </a:solidFill>
                <a:latin typeface="Franklin Gothic Demi Cond" charset="0"/>
                <a:ea typeface="Franklin Gothic Demi Cond" charset="0"/>
                <a:cs typeface="Franklin Gothic Demi Cond" charset="0"/>
              </a:rPr>
              <a:t>2. We make NA members more aware of their role in NA’s public image.</a:t>
            </a:r>
            <a:endParaRPr lang="en-US" sz="2400" dirty="0">
              <a:solidFill>
                <a:srgbClr val="424242"/>
              </a:solidFill>
              <a:ea typeface="Roboto Light" charset="0"/>
              <a:cs typeface="Roboto Light" charset="0"/>
            </a:endParaRPr>
          </a:p>
          <a:p>
            <a:pPr marL="324000" indent="0">
              <a:lnSpc>
                <a:spcPct val="100000"/>
              </a:lnSpc>
              <a:spcBef>
                <a:spcPts val="600"/>
              </a:spcBef>
              <a:spcAft>
                <a:spcPts val="0"/>
              </a:spcAft>
              <a:buClr>
                <a:srgbClr val="00699D"/>
              </a:buClr>
              <a:buNone/>
            </a:pPr>
            <a:r>
              <a:rPr lang="en-US" sz="1800" dirty="0">
                <a:solidFill>
                  <a:schemeClr val="tx1">
                    <a:lumMod val="90000"/>
                    <a:lumOff val="10000"/>
                  </a:schemeClr>
                </a:solidFill>
                <a:latin typeface="Roboto Light" charset="0"/>
                <a:ea typeface="Roboto Light" charset="0"/>
                <a:cs typeface="Roboto Light" charset="0"/>
              </a:rPr>
              <a:t>Newer members see how we behave and make choices about our fellowship.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They may also share their views with their PO’s and others.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Do we share our views on outside issues as if they were the views of NA?</a:t>
            </a:r>
            <a:br>
              <a:rPr lang="en-US" sz="2000" i="1" dirty="0">
                <a:solidFill>
                  <a:srgbClr val="5E5E5E"/>
                </a:solidFill>
                <a:ea typeface="Roboto Light" charset="0"/>
                <a:cs typeface="Roboto Light" charset="0"/>
              </a:rPr>
            </a:br>
            <a:br>
              <a:rPr lang="en-US" sz="2400" i="1" dirty="0">
                <a:solidFill>
                  <a:srgbClr val="5E5E5E"/>
                </a:solidFill>
                <a:ea typeface="Roboto Light" charset="0"/>
                <a:cs typeface="Roboto Light" charset="0"/>
              </a:rPr>
            </a:br>
            <a:endParaRPr lang="en-US" sz="2400" i="1" dirty="0">
              <a:solidFill>
                <a:srgbClr val="5E5E5E"/>
              </a:solidFill>
            </a:endParaRPr>
          </a:p>
          <a:p>
            <a:pPr>
              <a:lnSpc>
                <a:spcPct val="100000"/>
              </a:lnSpc>
              <a:spcBef>
                <a:spcPts val="600"/>
              </a:spcBef>
              <a:spcAft>
                <a:spcPts val="0"/>
              </a:spcAft>
              <a:buClr>
                <a:srgbClr val="424242"/>
              </a:buClr>
              <a:buSzPct val="100000"/>
              <a:buFont typeface="LucidaGrande" charset="0"/>
              <a:buChar char="•"/>
            </a:pPr>
            <a:endParaRPr lang="en-US" sz="2400" dirty="0">
              <a:solidFill>
                <a:srgbClr val="424242"/>
              </a:solidFill>
            </a:endParaRP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9412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normAutofit/>
          </a:bodyPr>
          <a:lstStyle/>
          <a:p>
            <a:r>
              <a:rPr lang="en-US" b="1" dirty="0">
                <a:solidFill>
                  <a:schemeClr val="bg1"/>
                </a:solidFill>
                <a:latin typeface="Rockwell" charset="0"/>
                <a:ea typeface="Rockwell" charset="0"/>
                <a:cs typeface="Rockwell" charset="0"/>
              </a:rPr>
              <a:t>public Relations</a:t>
            </a:r>
            <a:br>
              <a:rPr lang="en-US" b="1" dirty="0">
                <a:solidFill>
                  <a:schemeClr val="bg1"/>
                </a:solidFill>
                <a:latin typeface="Rockwell" charset="0"/>
                <a:ea typeface="Rockwell" charset="0"/>
                <a:cs typeface="Rockwell" charset="0"/>
              </a:rPr>
            </a:br>
            <a:r>
              <a:rPr lang="en-US" sz="2800" b="1" dirty="0">
                <a:solidFill>
                  <a:schemeClr val="bg1"/>
                </a:solidFill>
                <a:latin typeface="Rockwell" charset="0"/>
                <a:ea typeface="Rockwell" charset="0"/>
                <a:cs typeface="Rockwell" charset="0"/>
              </a:rPr>
              <a:t>Goals</a:t>
            </a:r>
          </a:p>
        </p:txBody>
      </p:sp>
      <p:sp>
        <p:nvSpPr>
          <p:cNvPr id="3" name="Content Placeholder 2"/>
          <p:cNvSpPr>
            <a:spLocks noGrp="1"/>
          </p:cNvSpPr>
          <p:nvPr>
            <p:ph idx="1"/>
          </p:nvPr>
        </p:nvSpPr>
        <p:spPr>
          <a:xfrm>
            <a:off x="432000" y="1800000"/>
            <a:ext cx="8280926" cy="4287328"/>
          </a:xfrm>
        </p:spPr>
        <p:txBody>
          <a:bodyPr wrap="none">
            <a:noAutofit/>
          </a:bodyPr>
          <a:lstStyle/>
          <a:p>
            <a:pPr marL="72000" indent="0">
              <a:lnSpc>
                <a:spcPct val="100000"/>
              </a:lnSpc>
              <a:spcBef>
                <a:spcPts val="600"/>
              </a:spcBef>
              <a:spcAft>
                <a:spcPts val="0"/>
              </a:spcAft>
              <a:buClr>
                <a:srgbClr val="00699D"/>
              </a:buClr>
              <a:buNone/>
            </a:pPr>
            <a:r>
              <a:rPr lang="en-US" b="1" dirty="0">
                <a:solidFill>
                  <a:srgbClr val="00699D"/>
                </a:solidFill>
                <a:latin typeface="Franklin Gothic Demi Cond" charset="0"/>
                <a:ea typeface="Franklin Gothic Demi Cond" charset="0"/>
                <a:cs typeface="Franklin Gothic Demi Cond" charset="0"/>
              </a:rPr>
              <a:t>3. </a:t>
            </a:r>
            <a:r>
              <a:rPr lang="en-US" dirty="0">
                <a:solidFill>
                  <a:srgbClr val="00699D"/>
                </a:solidFill>
                <a:latin typeface="Franklin Gothic Demi Cond" charset="0"/>
                <a:ea typeface="Franklin Gothic Demi Cond" charset="0"/>
                <a:cs typeface="Franklin Gothic Demi Cond" charset="0"/>
              </a:rPr>
              <a:t>We aim for the public to recognize NA as a positive and reliable </a:t>
            </a:r>
            <a:br>
              <a:rPr lang="en-US" dirty="0">
                <a:solidFill>
                  <a:srgbClr val="00699D"/>
                </a:solidFill>
                <a:latin typeface="Franklin Gothic Demi Cond" charset="0"/>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     organization. </a:t>
            </a:r>
            <a:endParaRPr lang="en-US" sz="2400" dirty="0">
              <a:solidFill>
                <a:schemeClr val="tx1">
                  <a:lumMod val="75000"/>
                  <a:lumOff val="25000"/>
                </a:schemeClr>
              </a:solidFill>
              <a:ea typeface="Roboto Light" charset="0"/>
              <a:cs typeface="Roboto Light" charset="0"/>
            </a:endParaRPr>
          </a:p>
          <a:p>
            <a:pPr marL="324000" indent="0">
              <a:lnSpc>
                <a:spcPct val="100000"/>
              </a:lnSpc>
              <a:spcBef>
                <a:spcPts val="600"/>
              </a:spcBef>
              <a:spcAft>
                <a:spcPts val="0"/>
              </a:spcAft>
              <a:buClr>
                <a:srgbClr val="00699D"/>
              </a:buClr>
              <a:buNone/>
            </a:pPr>
            <a:r>
              <a:rPr lang="de-DE" sz="1800" dirty="0">
                <a:solidFill>
                  <a:schemeClr val="tx1">
                    <a:lumMod val="90000"/>
                    <a:lumOff val="10000"/>
                  </a:schemeClr>
                </a:solidFill>
                <a:latin typeface="Roboto Light" charset="0"/>
                <a:ea typeface="Roboto Light" charset="0"/>
                <a:cs typeface="Roboto Light" charset="0"/>
              </a:rPr>
              <a:t>The </a:t>
            </a:r>
            <a:r>
              <a:rPr lang="de-DE" sz="1800" dirty="0" err="1">
                <a:solidFill>
                  <a:schemeClr val="tx1">
                    <a:lumMod val="90000"/>
                    <a:lumOff val="10000"/>
                  </a:schemeClr>
                </a:solidFill>
                <a:latin typeface="Roboto Light" charset="0"/>
                <a:ea typeface="Roboto Light" charset="0"/>
                <a:cs typeface="Roboto Light" charset="0"/>
              </a:rPr>
              <a:t>public</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does</a:t>
            </a:r>
            <a:r>
              <a:rPr lang="de-DE" sz="1800" dirty="0">
                <a:solidFill>
                  <a:schemeClr val="tx1">
                    <a:lumMod val="90000"/>
                    <a:lumOff val="10000"/>
                  </a:schemeClr>
                </a:solidFill>
                <a:latin typeface="Roboto Light" charset="0"/>
                <a:ea typeface="Roboto Light" charset="0"/>
                <a:cs typeface="Roboto Light" charset="0"/>
              </a:rPr>
              <a:t> not </a:t>
            </a:r>
            <a:r>
              <a:rPr lang="de-DE" sz="1800" dirty="0" err="1">
                <a:solidFill>
                  <a:schemeClr val="tx1">
                    <a:lumMod val="90000"/>
                    <a:lumOff val="10000"/>
                  </a:schemeClr>
                </a:solidFill>
                <a:latin typeface="Roboto Light" charset="0"/>
                <a:ea typeface="Roboto Light" charset="0"/>
                <a:cs typeface="Roboto Light" charset="0"/>
              </a:rPr>
              <a:t>necessarily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recognize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addicts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as</a:t>
            </a:r>
            <a:r>
              <a:rPr lang="de-DE" sz="1800" dirty="0">
                <a:solidFill>
                  <a:schemeClr val="tx1">
                    <a:lumMod val="90000"/>
                    <a:lumOff val="10000"/>
                  </a:schemeClr>
                </a:solidFill>
                <a:latin typeface="Roboto Light" charset="0"/>
                <a:ea typeface="Roboto Light" charset="0"/>
                <a:cs typeface="Roboto Light" charset="0"/>
              </a:rPr>
              <a:t> positive </a:t>
            </a:r>
            <a:r>
              <a:rPr lang="de-DE" sz="1800" dirty="0" err="1">
                <a:solidFill>
                  <a:schemeClr val="tx1">
                    <a:lumMod val="90000"/>
                    <a:lumOff val="10000"/>
                  </a:schemeClr>
                </a:solidFill>
                <a:latin typeface="Roboto Light" charset="0"/>
                <a:ea typeface="Roboto Light" charset="0"/>
                <a:cs typeface="Roboto Light" charset="0"/>
              </a:rPr>
              <a:t>and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reliable</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members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their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community</a:t>
            </a:r>
            <a:r>
              <a:rPr lang="de-DE" sz="1800" dirty="0">
                <a:solidFill>
                  <a:schemeClr val="tx1">
                    <a:lumMod val="90000"/>
                    <a:lumOff val="10000"/>
                  </a:schemeClr>
                </a:solidFill>
                <a:latin typeface="Roboto Light" charset="0"/>
                <a:ea typeface="Roboto Light" charset="0"/>
                <a:cs typeface="Roboto Light" charset="0"/>
              </a:rPr>
              <a:t>. The </a:t>
            </a:r>
            <a:r>
              <a:rPr lang="de-DE" sz="1800" dirty="0" err="1">
                <a:solidFill>
                  <a:schemeClr val="tx1">
                    <a:lumMod val="90000"/>
                    <a:lumOff val="10000"/>
                  </a:schemeClr>
                </a:solidFill>
                <a:latin typeface="Roboto Light" charset="0"/>
                <a:ea typeface="Roboto Light" charset="0"/>
                <a:cs typeface="Roboto Light" charset="0"/>
              </a:rPr>
              <a:t>way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communicate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with</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public</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has</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a:solidFill>
                  <a:schemeClr val="tx1">
                    <a:lumMod val="90000"/>
                    <a:lumOff val="10000"/>
                  </a:schemeClr>
                </a:solidFill>
                <a:latin typeface="Roboto Light" charset="0"/>
                <a:ea typeface="Roboto Light" charset="0"/>
                <a:cs typeface="Roboto Light" charset="0"/>
              </a:rPr>
              <a:t>an </a:t>
            </a:r>
            <a:r>
              <a:rPr lang="de-DE" sz="1800" dirty="0" err="1">
                <a:solidFill>
                  <a:schemeClr val="tx1">
                    <a:lumMod val="90000"/>
                    <a:lumOff val="10000"/>
                  </a:schemeClr>
                </a:solidFill>
                <a:latin typeface="Roboto Light" charset="0"/>
                <a:ea typeface="Roboto Light" charset="0"/>
                <a:cs typeface="Roboto Light" charset="0"/>
              </a:rPr>
              <a:t>effect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how</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public</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refers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NA </a:t>
            </a:r>
            <a:r>
              <a:rPr lang="de-DE" sz="1800" dirty="0" err="1">
                <a:solidFill>
                  <a:schemeClr val="tx1">
                    <a:lumMod val="90000"/>
                    <a:lumOff val="10000"/>
                  </a:schemeClr>
                </a:solidFill>
                <a:latin typeface="Roboto Light" charset="0"/>
                <a:ea typeface="Roboto Light" charset="0"/>
                <a:cs typeface="Roboto Light" charset="0"/>
              </a:rPr>
              <a:t>as</a:t>
            </a:r>
            <a:r>
              <a:rPr lang="de-DE" sz="1800" dirty="0">
                <a:solidFill>
                  <a:schemeClr val="tx1">
                    <a:lumMod val="90000"/>
                    <a:lumOff val="10000"/>
                  </a:schemeClr>
                </a:solidFill>
                <a:latin typeface="Roboto Light" charset="0"/>
                <a:ea typeface="Roboto Light" charset="0"/>
                <a:cs typeface="Roboto Light" charset="0"/>
              </a:rPr>
              <a:t> an </a:t>
            </a:r>
            <a:r>
              <a:rPr lang="de-DE" sz="1800" dirty="0" err="1">
                <a:solidFill>
                  <a:schemeClr val="tx1">
                    <a:lumMod val="90000"/>
                    <a:lumOff val="10000"/>
                  </a:schemeClr>
                </a:solidFill>
                <a:latin typeface="Roboto Light" charset="0"/>
                <a:ea typeface="Roboto Light" charset="0"/>
                <a:cs typeface="Roboto Light" charset="0"/>
              </a:rPr>
              <a:t>reliable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and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safe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ressource</a:t>
            </a:r>
            <a:r>
              <a:rPr lang="de-DE" sz="1800" dirty="0">
                <a:solidFill>
                  <a:schemeClr val="tx1">
                    <a:lumMod val="90000"/>
                    <a:lumOff val="10000"/>
                  </a:schemeClr>
                </a:solidFill>
                <a:latin typeface="Roboto Light" charset="0"/>
                <a:ea typeface="Roboto Light" charset="0"/>
                <a:cs typeface="Roboto Light" charset="0"/>
              </a:rPr>
              <a:t>. </a:t>
            </a:r>
          </a:p>
          <a:p>
            <a:pPr marL="324000" indent="0">
              <a:lnSpc>
                <a:spcPct val="100000"/>
              </a:lnSpc>
              <a:spcBef>
                <a:spcPts val="600"/>
              </a:spcBef>
              <a:spcAft>
                <a:spcPts val="0"/>
              </a:spcAft>
              <a:buClr>
                <a:srgbClr val="00699D"/>
              </a:buClr>
              <a:buNone/>
            </a:pPr>
            <a:endParaRPr lang="en-US" sz="2000" dirty="0">
              <a:solidFill>
                <a:schemeClr val="tx1">
                  <a:lumMod val="75000"/>
                  <a:lumOff val="25000"/>
                </a:schemeClr>
              </a:solidFill>
              <a:ea typeface="Roboto Light" charset="0"/>
              <a:cs typeface="Roboto Light" charset="0"/>
            </a:endParaRPr>
          </a:p>
          <a:p>
            <a:pPr marL="72000" indent="0">
              <a:lnSpc>
                <a:spcPct val="100000"/>
              </a:lnSpc>
              <a:spcBef>
                <a:spcPts val="600"/>
              </a:spcBef>
              <a:spcAft>
                <a:spcPts val="0"/>
              </a:spcAft>
              <a:buClr>
                <a:srgbClr val="00699D"/>
              </a:buClr>
              <a:buNone/>
            </a:pPr>
            <a:r>
              <a:rPr lang="en-US" dirty="0">
                <a:solidFill>
                  <a:srgbClr val="00699D"/>
                </a:solidFill>
                <a:latin typeface="Franklin Gothic Demi Cond" charset="0"/>
                <a:ea typeface="Franklin Gothic Demi Cond" charset="0"/>
                <a:cs typeface="Franklin Gothic Demi Cond" charset="0"/>
              </a:rPr>
              <a:t>4. We develop valuable relationships with professionals and the general </a:t>
            </a:r>
            <a:br>
              <a:rPr lang="en-US" dirty="0">
                <a:solidFill>
                  <a:srgbClr val="00699D"/>
                </a:solidFill>
                <a:latin typeface="Franklin Gothic Demi Cond" charset="0"/>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     public. </a:t>
            </a:r>
            <a:endParaRPr lang="en-US" sz="2400" dirty="0">
              <a:solidFill>
                <a:schemeClr val="tx1">
                  <a:lumMod val="75000"/>
                  <a:lumOff val="25000"/>
                </a:schemeClr>
              </a:solidFill>
              <a:ea typeface="Roboto Light" charset="0"/>
              <a:cs typeface="Roboto Light" charset="0"/>
            </a:endParaRPr>
          </a:p>
          <a:p>
            <a:pPr marL="324000" indent="0">
              <a:lnSpc>
                <a:spcPct val="100000"/>
              </a:lnSpc>
              <a:spcBef>
                <a:spcPts val="600"/>
              </a:spcBef>
              <a:spcAft>
                <a:spcPts val="0"/>
              </a:spcAft>
              <a:buClr>
                <a:srgbClr val="00699D"/>
              </a:buClr>
              <a:buNone/>
            </a:pPr>
            <a:r>
              <a:rPr lang="en-US" sz="1800" dirty="0">
                <a:solidFill>
                  <a:schemeClr val="tx1">
                    <a:lumMod val="90000"/>
                    <a:lumOff val="10000"/>
                  </a:schemeClr>
                </a:solidFill>
                <a:latin typeface="Roboto Light" charset="0"/>
                <a:ea typeface="Roboto Light" charset="0"/>
                <a:cs typeface="Roboto Light" charset="0"/>
              </a:rPr>
              <a:t>Our communication should be informative and should directly address any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misconception the public may have. Our relationships will change and grow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over time. </a:t>
            </a: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93767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normAutofit/>
          </a:bodyPr>
          <a:lstStyle/>
          <a:p>
            <a:r>
              <a:rPr lang="en-US" b="1" dirty="0">
                <a:solidFill>
                  <a:schemeClr val="bg1"/>
                </a:solidFill>
                <a:latin typeface="Rockwell" charset="0"/>
                <a:ea typeface="Rockwell" charset="0"/>
                <a:cs typeface="Rockwell" charset="0"/>
              </a:rPr>
              <a:t>Spiritual Principles of PR in Action!</a:t>
            </a:r>
          </a:p>
        </p:txBody>
      </p:sp>
      <p:sp>
        <p:nvSpPr>
          <p:cNvPr id="3" name="Content Placeholder 2"/>
          <p:cNvSpPr>
            <a:spLocks noGrp="1"/>
          </p:cNvSpPr>
          <p:nvPr>
            <p:ph idx="1"/>
          </p:nvPr>
        </p:nvSpPr>
        <p:spPr>
          <a:xfrm>
            <a:off x="432000" y="1800000"/>
            <a:ext cx="8280926" cy="4662797"/>
          </a:xfrm>
        </p:spPr>
        <p:txBody>
          <a:bodyPr wrap="none" numCol="1">
            <a:noAutofit/>
          </a:bodyPr>
          <a:lstStyle/>
          <a:p>
            <a:pPr marL="0" indent="0">
              <a:lnSpc>
                <a:spcPct val="100000"/>
              </a:lnSpc>
              <a:spcBef>
                <a:spcPts val="600"/>
              </a:spcBef>
              <a:spcAft>
                <a:spcPts val="0"/>
              </a:spcAft>
              <a:buNone/>
            </a:pPr>
            <a:r>
              <a:rPr lang="en-US" dirty="0">
                <a:solidFill>
                  <a:srgbClr val="00699D"/>
                </a:solidFill>
                <a:latin typeface="Franklin Gothic Demi Cond" charset="0"/>
                <a:ea typeface="Franklin Gothic Demi Cond" charset="0"/>
                <a:cs typeface="Franklin Gothic Demi Cond" charset="0"/>
              </a:rPr>
              <a:t>BE RESPECTFUL - We show respect to earn respect </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We share information with outside groups and community organizations about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NA’s program of recovery and our traditions. </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We also take the time to learn about the goals, language, and values of the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organizations we are working with to create a more successful interaction. </a:t>
            </a:r>
            <a:br>
              <a:rPr lang="en-US" sz="2400" dirty="0">
                <a:solidFill>
                  <a:schemeClr val="bg2">
                    <a:lumMod val="25000"/>
                  </a:schemeClr>
                </a:solidFill>
              </a:rPr>
            </a:br>
            <a:endParaRPr lang="en-US" sz="1200" dirty="0">
              <a:solidFill>
                <a:schemeClr val="bg2">
                  <a:lumMod val="25000"/>
                </a:schemeClr>
              </a:solidFill>
            </a:endParaRPr>
          </a:p>
          <a:p>
            <a:pPr marL="0" indent="0">
              <a:lnSpc>
                <a:spcPct val="100000"/>
              </a:lnSpc>
              <a:spcBef>
                <a:spcPts val="600"/>
              </a:spcBef>
              <a:spcAft>
                <a:spcPts val="0"/>
              </a:spcAft>
              <a:buNone/>
            </a:pPr>
            <a:r>
              <a:rPr lang="en-US" dirty="0">
                <a:solidFill>
                  <a:srgbClr val="00699D"/>
                </a:solidFill>
                <a:latin typeface="Franklin Gothic Demi Cond" charset="0"/>
                <a:ea typeface="Franklin Gothic Demi Cond" charset="0"/>
                <a:cs typeface="Franklin Gothic Demi Cond" charset="0"/>
              </a:rPr>
              <a:t>BE TRUSTWORTHY - We keep our word</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We act with integrity and honesty that allow our partners in the community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to rely on our clear, consistent message and reliable actions. </a:t>
            </a: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15814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normAutofit/>
          </a:bodyPr>
          <a:lstStyle/>
          <a:p>
            <a:r>
              <a:rPr lang="en-US" b="1" dirty="0">
                <a:solidFill>
                  <a:schemeClr val="bg1"/>
                </a:solidFill>
                <a:latin typeface="Rockwell" charset="0"/>
                <a:ea typeface="Rockwell" charset="0"/>
                <a:cs typeface="Rockwell" charset="0"/>
              </a:rPr>
              <a:t>Spiritual Principles of PR in Action!</a:t>
            </a:r>
          </a:p>
        </p:txBody>
      </p:sp>
      <p:sp>
        <p:nvSpPr>
          <p:cNvPr id="3" name="Content Placeholder 2"/>
          <p:cNvSpPr>
            <a:spLocks noGrp="1"/>
          </p:cNvSpPr>
          <p:nvPr>
            <p:ph idx="1"/>
          </p:nvPr>
        </p:nvSpPr>
        <p:spPr>
          <a:xfrm>
            <a:off x="432000" y="1800000"/>
            <a:ext cx="8280926" cy="4662797"/>
          </a:xfrm>
        </p:spPr>
        <p:txBody>
          <a:bodyPr wrap="none">
            <a:noAutofit/>
          </a:bodyPr>
          <a:lstStyle/>
          <a:p>
            <a:pPr marL="0" indent="0">
              <a:lnSpc>
                <a:spcPct val="100000"/>
              </a:lnSpc>
              <a:spcBef>
                <a:spcPts val="600"/>
              </a:spcBef>
              <a:spcAft>
                <a:spcPts val="0"/>
              </a:spcAft>
              <a:buNone/>
            </a:pPr>
            <a:r>
              <a:rPr lang="en-US" dirty="0">
                <a:solidFill>
                  <a:srgbClr val="00699D"/>
                </a:solidFill>
                <a:latin typeface="Franklin Gothic Demi Cond" charset="0"/>
                <a:ea typeface="Franklin Gothic Demi Cond" charset="0"/>
                <a:cs typeface="Franklin Gothic Demi Cond" charset="0"/>
              </a:rPr>
              <a:t>BE FLEXIBLE - We work with them, not against them</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We may need the organizations we are working with to respond to our needs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with flexibility, and we can work to do the same. </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We take care to listen to their requests and, while keeping in mind our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underlying principles, consider whether or not we can accommodate them.</a:t>
            </a:r>
            <a:br>
              <a:rPr lang="en-US" sz="2400" dirty="0">
                <a:solidFill>
                  <a:schemeClr val="bg2">
                    <a:lumMod val="25000"/>
                  </a:schemeClr>
                </a:solidFill>
              </a:rPr>
            </a:br>
            <a:endParaRPr lang="en-US" sz="1200" dirty="0">
              <a:solidFill>
                <a:schemeClr val="bg2">
                  <a:lumMod val="25000"/>
                </a:schemeClr>
              </a:solidFill>
            </a:endParaRPr>
          </a:p>
          <a:p>
            <a:pPr marL="0" indent="0">
              <a:lnSpc>
                <a:spcPct val="100000"/>
              </a:lnSpc>
              <a:spcBef>
                <a:spcPts val="600"/>
              </a:spcBef>
              <a:spcAft>
                <a:spcPts val="0"/>
              </a:spcAft>
              <a:buNone/>
            </a:pPr>
            <a:r>
              <a:rPr lang="en-US" dirty="0">
                <a:solidFill>
                  <a:srgbClr val="00699D"/>
                </a:solidFill>
                <a:latin typeface="Franklin Gothic Demi Cond" charset="0"/>
                <a:ea typeface="Franklin Gothic Demi Cond" charset="0"/>
                <a:cs typeface="Franklin Gothic Demi Cond" charset="0"/>
              </a:rPr>
              <a:t>BE CONSISTENT - We keep in touch  with the organization</a:t>
            </a:r>
          </a:p>
          <a:p>
            <a:pPr>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We strive to provide accurate information and facilitate an ongoing dialogue,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to let other organizations know that  they can count on us.</a:t>
            </a:r>
            <a:br>
              <a:rPr lang="en-US" sz="2100" dirty="0">
                <a:solidFill>
                  <a:srgbClr val="5E5E5E"/>
                </a:solidFill>
              </a:rPr>
            </a:br>
            <a:endParaRPr lang="en-US" sz="1200" dirty="0">
              <a:solidFill>
                <a:srgbClr val="5E5E5E"/>
              </a:solidFill>
            </a:endParaRPr>
          </a:p>
          <a:p>
            <a:pPr marL="0" indent="0">
              <a:lnSpc>
                <a:spcPct val="100000"/>
              </a:lnSpc>
              <a:spcBef>
                <a:spcPts val="600"/>
              </a:spcBef>
              <a:spcAft>
                <a:spcPts val="0"/>
              </a:spcAft>
              <a:buClr>
                <a:srgbClr val="00699D"/>
              </a:buClr>
              <a:buSzPct val="100000"/>
              <a:buNone/>
            </a:pPr>
            <a:r>
              <a:rPr lang="en-US" dirty="0">
                <a:solidFill>
                  <a:srgbClr val="00699D"/>
                </a:solidFill>
                <a:latin typeface="Franklin Gothic Demi Cond" charset="0"/>
                <a:ea typeface="Franklin Gothic Demi Cond" charset="0"/>
                <a:cs typeface="Franklin Gothic Demi Cond" charset="0"/>
              </a:rPr>
              <a:t>These spiritual principles foster strong relationships among service members </a:t>
            </a:r>
            <a:br>
              <a:rPr lang="en-US" dirty="0">
                <a:solidFill>
                  <a:srgbClr val="00699D"/>
                </a:solidFill>
                <a:latin typeface="Franklin Gothic Demi Cond" charset="0"/>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as well!</a:t>
            </a: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91498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432000" y="1800000"/>
            <a:ext cx="8280926" cy="4206240"/>
          </a:xfrm>
        </p:spPr>
        <p:txBody>
          <a:bodyPr wrap="none">
            <a:noAutofit/>
          </a:bodyPr>
          <a:lstStyle/>
          <a:p>
            <a:pPr marL="0" indent="0">
              <a:lnSpc>
                <a:spcPct val="100000"/>
              </a:lnSpc>
              <a:spcBef>
                <a:spcPts val="600"/>
              </a:spcBef>
              <a:spcAft>
                <a:spcPts val="0"/>
              </a:spcAft>
              <a:buClr>
                <a:srgbClr val="00699D"/>
              </a:buClr>
              <a:buSzPct val="100000"/>
              <a:buNone/>
            </a:pPr>
            <a:r>
              <a:rPr lang="de-DE" dirty="0">
                <a:solidFill>
                  <a:srgbClr val="00699D"/>
                </a:solidFill>
                <a:latin typeface="Franklin Gothic Demi Cond" charset="0"/>
                <a:ea typeface="Franklin Gothic Demi Cond" charset="0"/>
                <a:cs typeface="Franklin Gothic Demi Cond" charset="0"/>
              </a:rPr>
              <a:t>Much </a:t>
            </a:r>
            <a:r>
              <a:rPr lang="de-DE" dirty="0" err="1">
                <a:solidFill>
                  <a:srgbClr val="00699D"/>
                </a:solidFill>
                <a:latin typeface="Franklin Gothic Demi Cond" charset="0"/>
                <a:ea typeface="Franklin Gothic Demi Cond" charset="0"/>
                <a:cs typeface="Franklin Gothic Demi Cond" charset="0"/>
              </a:rPr>
              <a:t>of</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the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goodwill</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that</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exists</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between</a:t>
            </a:r>
            <a:r>
              <a:rPr lang="de-DE" dirty="0">
                <a:solidFill>
                  <a:srgbClr val="00699D"/>
                </a:solidFill>
                <a:latin typeface="Franklin Gothic Demi Cond" charset="0"/>
                <a:ea typeface="Franklin Gothic Demi Cond" charset="0"/>
                <a:cs typeface="Franklin Gothic Demi Cond" charset="0"/>
              </a:rPr>
              <a:t> NA </a:t>
            </a:r>
            <a:r>
              <a:rPr lang="de-DE" dirty="0" err="1">
                <a:solidFill>
                  <a:srgbClr val="00699D"/>
                </a:solidFill>
                <a:latin typeface="Franklin Gothic Demi Cond" charset="0"/>
                <a:ea typeface="Franklin Gothic Demi Cond" charset="0"/>
                <a:cs typeface="Franklin Gothic Demi Cond" charset="0"/>
              </a:rPr>
              <a:t>and</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the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community</a:t>
            </a:r>
            <a:r>
              <a:rPr lang="de-DE" dirty="0">
                <a:solidFill>
                  <a:srgbClr val="00699D"/>
                </a:solidFill>
                <a:latin typeface="Franklin Gothic Demi Cond" charset="0"/>
                <a:ea typeface="Franklin Gothic Demi Cond" charset="0"/>
                <a:cs typeface="Franklin Gothic Demi Cond" charset="0"/>
              </a:rPr>
              <a:t> at </a:t>
            </a:r>
            <a:br>
              <a:rPr lang="de-DE" dirty="0">
                <a:solidFill>
                  <a:srgbClr val="00699D"/>
                </a:solidFill>
                <a:latin typeface="Franklin Gothic Demi Cond" charset="0"/>
                <a:ea typeface="Franklin Gothic Demi Cond" charset="0"/>
                <a:cs typeface="Franklin Gothic Demi Cond" charset="0"/>
              </a:rPr>
            </a:br>
            <a:r>
              <a:rPr lang="de-DE" dirty="0">
                <a:solidFill>
                  <a:srgbClr val="00699D"/>
                </a:solidFill>
                <a:latin typeface="Franklin Gothic Demi Cond" charset="0"/>
                <a:ea typeface="Franklin Gothic Demi Cond" charset="0"/>
                <a:cs typeface="Franklin Gothic Demi Cond" charset="0"/>
              </a:rPr>
              <a:t>large </a:t>
            </a:r>
            <a:r>
              <a:rPr lang="de-DE" dirty="0" err="1">
                <a:solidFill>
                  <a:srgbClr val="00699D"/>
                </a:solidFill>
                <a:latin typeface="Franklin Gothic Demi Cond" charset="0"/>
                <a:ea typeface="Franklin Gothic Demi Cond" charset="0"/>
                <a:cs typeface="Franklin Gothic Demi Cond" charset="0"/>
              </a:rPr>
              <a:t>is</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based</a:t>
            </a:r>
            <a:r>
              <a:rPr lang="de-DE" dirty="0">
                <a:solidFill>
                  <a:srgbClr val="00699D"/>
                </a:solidFill>
                <a:latin typeface="Franklin Gothic Demi Cond" charset="0"/>
                <a:ea typeface="Franklin Gothic Demi Cond" charset="0"/>
                <a:cs typeface="Franklin Gothic Demi Cond" charset="0"/>
              </a:rPr>
              <a:t> on </a:t>
            </a:r>
            <a:r>
              <a:rPr lang="de-DE" dirty="0" err="1">
                <a:solidFill>
                  <a:srgbClr val="00699D"/>
                </a:solidFill>
                <a:latin typeface="Franklin Gothic Demi Cond" charset="0"/>
                <a:ea typeface="Franklin Gothic Demi Cond" charset="0"/>
                <a:cs typeface="Franklin Gothic Demi Cond" charset="0"/>
              </a:rPr>
              <a:t>the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relationships</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that</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we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develop</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and</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maintain</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as</a:t>
            </a:r>
            <a:r>
              <a:rPr lang="de-DE" dirty="0">
                <a:solidFill>
                  <a:srgbClr val="00699D"/>
                </a:solidFill>
                <a:latin typeface="Franklin Gothic Demi Cond" charset="0"/>
                <a:ea typeface="Franklin Gothic Demi Cond" charset="0"/>
                <a:cs typeface="Franklin Gothic Demi Cond" charset="0"/>
              </a:rPr>
              <a:t> </a:t>
            </a:r>
            <a:br>
              <a:rPr lang="de-DE" dirty="0">
                <a:solidFill>
                  <a:srgbClr val="00699D"/>
                </a:solidFill>
                <a:latin typeface="Franklin Gothic Demi Cond" charset="0"/>
                <a:ea typeface="Franklin Gothic Demi Cond" charset="0"/>
                <a:cs typeface="Franklin Gothic Demi Cond" charset="0"/>
              </a:rPr>
            </a:br>
            <a:r>
              <a:rPr lang="de-DE" dirty="0">
                <a:solidFill>
                  <a:srgbClr val="00699D"/>
                </a:solidFill>
                <a:latin typeface="Franklin Gothic Demi Cond" charset="0"/>
                <a:ea typeface="Franklin Gothic Demi Cond" charset="0"/>
                <a:cs typeface="Franklin Gothic Demi Cond" charset="0"/>
              </a:rPr>
              <a:t>NA </a:t>
            </a:r>
            <a:r>
              <a:rPr lang="de-DE" dirty="0" err="1">
                <a:solidFill>
                  <a:srgbClr val="00699D"/>
                </a:solidFill>
                <a:latin typeface="Franklin Gothic Demi Cond" charset="0"/>
                <a:ea typeface="Franklin Gothic Demi Cond" charset="0"/>
                <a:cs typeface="Franklin Gothic Demi Cond" charset="0"/>
              </a:rPr>
              <a:t>members</a:t>
            </a:r>
            <a:r>
              <a:rPr lang="de-DE" dirty="0">
                <a:solidFill>
                  <a:srgbClr val="00699D"/>
                </a:solidFill>
                <a:latin typeface="Franklin Gothic Demi Cond" charset="0"/>
                <a:ea typeface="Franklin Gothic Demi Cond" charset="0"/>
                <a:cs typeface="Franklin Gothic Demi Cond" charset="0"/>
              </a:rPr>
              <a:t>. </a:t>
            </a:r>
          </a:p>
          <a:p>
            <a:pPr marL="0" indent="0">
              <a:lnSpc>
                <a:spcPct val="100000"/>
              </a:lnSpc>
              <a:spcBef>
                <a:spcPts val="600"/>
              </a:spcBef>
              <a:spcAft>
                <a:spcPts val="0"/>
              </a:spcAft>
              <a:buClr>
                <a:srgbClr val="00699D"/>
              </a:buClr>
              <a:buSzPct val="100000"/>
              <a:buNone/>
            </a:pPr>
            <a:endParaRPr lang="de-DE" sz="1200" dirty="0">
              <a:solidFill>
                <a:srgbClr val="00699D"/>
              </a:solidFill>
              <a:latin typeface="Roboto Light" charset="0"/>
              <a:ea typeface="Roboto Light" charset="0"/>
              <a:cs typeface="Roboto Light" charset="0"/>
            </a:endParaRP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err="1">
                <a:solidFill>
                  <a:schemeClr val="tx1">
                    <a:lumMod val="90000"/>
                    <a:lumOff val="10000"/>
                  </a:schemeClr>
                </a:solidFill>
                <a:latin typeface="Roboto Light" charset="0"/>
                <a:ea typeface="Roboto Light" charset="0"/>
                <a:cs typeface="Roboto Light" charset="0"/>
              </a:rPr>
              <a:t>We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can</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improve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these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relationships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taking</a:t>
            </a:r>
            <a:r>
              <a:rPr lang="de-DE" sz="1800" dirty="0">
                <a:solidFill>
                  <a:schemeClr val="tx1">
                    <a:lumMod val="90000"/>
                    <a:lumOff val="10000"/>
                  </a:schemeClr>
                </a:solidFill>
                <a:latin typeface="Roboto Light" charset="0"/>
                <a:ea typeface="Roboto Light" charset="0"/>
                <a:cs typeface="Roboto Light" charset="0"/>
              </a:rPr>
              <a:t> care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treat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others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with</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courtesy</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and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respect</a:t>
            </a:r>
            <a:r>
              <a:rPr lang="de-DE" sz="1800" dirty="0">
                <a:solidFill>
                  <a:schemeClr val="tx1">
                    <a:lumMod val="90000"/>
                    <a:lumOff val="10000"/>
                  </a:schemeClr>
                </a:solidFill>
                <a:latin typeface="Roboto Light" charset="0"/>
                <a:ea typeface="Roboto Light" charset="0"/>
                <a:cs typeface="Roboto Light" charset="0"/>
              </a:rPr>
              <a:t>. </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a:solidFill>
                  <a:schemeClr val="tx1">
                    <a:lumMod val="90000"/>
                    <a:lumOff val="10000"/>
                  </a:schemeClr>
                </a:solidFill>
                <a:latin typeface="Roboto Light" charset="0"/>
                <a:ea typeface="Roboto Light" charset="0"/>
                <a:cs typeface="Roboto Light" charset="0"/>
              </a:rPr>
              <a:t>As a </a:t>
            </a:r>
            <a:r>
              <a:rPr lang="de-DE" sz="1800" dirty="0" err="1">
                <a:solidFill>
                  <a:schemeClr val="tx1">
                    <a:lumMod val="90000"/>
                    <a:lumOff val="10000"/>
                  </a:schemeClr>
                </a:solidFill>
                <a:latin typeface="Roboto Light" charset="0"/>
                <a:ea typeface="Roboto Light" charset="0"/>
                <a:cs typeface="Roboto Light" charset="0"/>
              </a:rPr>
              <a:t>fellowship</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have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no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control</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over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behavior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individual NA </a:t>
            </a:r>
            <a:r>
              <a:rPr lang="de-DE" sz="1800" dirty="0" err="1">
                <a:solidFill>
                  <a:schemeClr val="tx1">
                    <a:lumMod val="90000"/>
                    <a:lumOff val="10000"/>
                  </a:schemeClr>
                </a:solidFill>
                <a:latin typeface="Roboto Light" charset="0"/>
                <a:ea typeface="Roboto Light" charset="0"/>
                <a:cs typeface="Roboto Light" charset="0"/>
              </a:rPr>
              <a:t>members</a:t>
            </a:r>
            <a:r>
              <a:rPr lang="de-DE" sz="1800" dirty="0">
                <a:solidFill>
                  <a:schemeClr val="tx1">
                    <a:lumMod val="90000"/>
                    <a:lumOff val="10000"/>
                  </a:schemeClr>
                </a:solidFill>
                <a:latin typeface="Roboto Light" charset="0"/>
                <a:ea typeface="Roboto Light" charset="0"/>
                <a:cs typeface="Roboto Light" charset="0"/>
              </a:rPr>
              <a:t>. </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err="1">
                <a:solidFill>
                  <a:schemeClr val="tx1">
                    <a:lumMod val="90000"/>
                    <a:lumOff val="10000"/>
                  </a:schemeClr>
                </a:solidFill>
                <a:latin typeface="Roboto Light" charset="0"/>
                <a:ea typeface="Roboto Light" charset="0"/>
                <a:cs typeface="Roboto Light" charset="0"/>
              </a:rPr>
              <a:t>We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can</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communicate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them</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that</a:t>
            </a:r>
            <a:r>
              <a:rPr lang="de-DE" sz="1800" dirty="0">
                <a:solidFill>
                  <a:schemeClr val="tx1">
                    <a:lumMod val="90000"/>
                    <a:lumOff val="10000"/>
                  </a:schemeClr>
                </a:solidFill>
                <a:latin typeface="Roboto Light" charset="0"/>
                <a:ea typeface="Roboto Light" charset="0"/>
                <a:cs typeface="Roboto Light" charset="0"/>
              </a:rPr>
              <a:t> a </a:t>
            </a:r>
            <a:r>
              <a:rPr lang="de-DE" sz="1800" dirty="0" err="1">
                <a:solidFill>
                  <a:schemeClr val="tx1">
                    <a:lumMod val="90000"/>
                    <a:lumOff val="10000"/>
                  </a:schemeClr>
                </a:solidFill>
                <a:latin typeface="Roboto Light" charset="0"/>
                <a:ea typeface="Roboto Light" charset="0"/>
                <a:cs typeface="Roboto Light" charset="0"/>
              </a:rPr>
              <a:t>bad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image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NA </a:t>
            </a:r>
            <a:r>
              <a:rPr lang="de-DE" sz="1800" dirty="0" err="1">
                <a:solidFill>
                  <a:schemeClr val="tx1">
                    <a:lumMod val="90000"/>
                    <a:lumOff val="10000"/>
                  </a:schemeClr>
                </a:solidFill>
                <a:latin typeface="Roboto Light" charset="0"/>
                <a:ea typeface="Roboto Light" charset="0"/>
                <a:cs typeface="Roboto Light" charset="0"/>
              </a:rPr>
              <a:t>could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easily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keep</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message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recovery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from</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reaching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addict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who</a:t>
            </a:r>
            <a:r>
              <a:rPr lang="de-DE" sz="1800" dirty="0">
                <a:solidFill>
                  <a:schemeClr val="tx1">
                    <a:lumMod val="90000"/>
                    <a:lumOff val="10000"/>
                  </a:schemeClr>
                </a:solidFill>
                <a:latin typeface="Roboto Light" charset="0"/>
                <a:ea typeface="Roboto Light" charset="0"/>
                <a:cs typeface="Roboto Light" charset="0"/>
              </a:rPr>
              <a:t> still </a:t>
            </a:r>
            <a:r>
              <a:rPr lang="de-DE" sz="1800" dirty="0" err="1">
                <a:solidFill>
                  <a:schemeClr val="tx1">
                    <a:lumMod val="90000"/>
                    <a:lumOff val="10000"/>
                  </a:schemeClr>
                </a:solidFill>
                <a:latin typeface="Roboto Light" charset="0"/>
                <a:ea typeface="Roboto Light" charset="0"/>
                <a:cs typeface="Roboto Light" charset="0"/>
              </a:rPr>
              <a:t>suffers</a:t>
            </a:r>
            <a:r>
              <a:rPr lang="de-DE" sz="1800" dirty="0">
                <a:solidFill>
                  <a:schemeClr val="tx1">
                    <a:lumMod val="90000"/>
                    <a:lumOff val="10000"/>
                  </a:schemeClr>
                </a:solidFill>
                <a:latin typeface="Roboto Light" charset="0"/>
                <a:ea typeface="Roboto Light" charset="0"/>
                <a:cs typeface="Roboto Light" charset="0"/>
              </a:rPr>
              <a:t>.</a:t>
            </a:r>
          </a:p>
          <a:p>
            <a:pPr marL="0" indent="0">
              <a:lnSpc>
                <a:spcPct val="100000"/>
              </a:lnSpc>
              <a:spcBef>
                <a:spcPts val="600"/>
              </a:spcBef>
              <a:spcAft>
                <a:spcPts val="0"/>
              </a:spcAft>
              <a:buClr>
                <a:srgbClr val="00699D"/>
              </a:buClr>
              <a:buSzPct val="120000"/>
              <a:buNone/>
            </a:pPr>
            <a:br>
              <a:rPr lang="de-DE" sz="1400" dirty="0">
                <a:solidFill>
                  <a:srgbClr val="5E5E5E"/>
                </a:solidFill>
                <a:latin typeface="Roboto Light" charset="0"/>
                <a:ea typeface="Roboto Light" charset="0"/>
                <a:cs typeface="Roboto Light" charset="0"/>
              </a:rPr>
            </a:br>
            <a:r>
              <a:rPr lang="de-DE" dirty="0">
                <a:solidFill>
                  <a:srgbClr val="00699D"/>
                </a:solidFill>
                <a:latin typeface="Franklin Gothic Demi Cond" charset="0"/>
                <a:ea typeface="Franklin Gothic Demi Cond" charset="0"/>
                <a:cs typeface="Franklin Gothic Demi Cond" charset="0"/>
              </a:rPr>
              <a:t>Na Members </a:t>
            </a:r>
            <a:r>
              <a:rPr lang="de-DE" dirty="0" err="1">
                <a:solidFill>
                  <a:srgbClr val="00699D"/>
                </a:solidFill>
                <a:latin typeface="Franklin Gothic Demi Cond" charset="0"/>
                <a:ea typeface="Franklin Gothic Demi Cond" charset="0"/>
                <a:cs typeface="Franklin Gothic Demi Cond" charset="0"/>
              </a:rPr>
              <a:t>are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one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of</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the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greatest</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influence</a:t>
            </a:r>
            <a:r>
              <a:rPr lang="de-DE" dirty="0">
                <a:solidFill>
                  <a:srgbClr val="00699D"/>
                </a:solidFill>
                <a:latin typeface="Franklin Gothic Demi Cond" charset="0"/>
                <a:ea typeface="Franklin Gothic Demi Cond" charset="0"/>
                <a:cs typeface="Franklin Gothic Demi Cond" charset="0"/>
              </a:rPr>
              <a:t> in </a:t>
            </a:r>
            <a:r>
              <a:rPr lang="de-DE" dirty="0" err="1">
                <a:solidFill>
                  <a:srgbClr val="00699D"/>
                </a:solidFill>
                <a:latin typeface="Franklin Gothic Demi Cond" charset="0"/>
                <a:ea typeface="Franklin Gothic Demi Cond" charset="0"/>
                <a:cs typeface="Franklin Gothic Demi Cond" charset="0"/>
              </a:rPr>
              <a:t>attracting</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new</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members</a:t>
            </a:r>
            <a:r>
              <a:rPr lang="de-DE" dirty="0">
                <a:solidFill>
                  <a:srgbClr val="00699D"/>
                </a:solidFill>
                <a:latin typeface="Franklin Gothic Demi Cond" charset="0"/>
                <a:ea typeface="Franklin Gothic Demi Cond" charset="0"/>
                <a:cs typeface="Franklin Gothic Demi Cond" charset="0"/>
              </a:rPr>
              <a:t> </a:t>
            </a:r>
            <a:br>
              <a:rPr lang="de-DE" dirty="0">
                <a:solidFill>
                  <a:srgbClr val="00699D"/>
                </a:solidFill>
                <a:latin typeface="Franklin Gothic Demi Cond" charset="0"/>
                <a:ea typeface="Franklin Gothic Demi Cond" charset="0"/>
                <a:cs typeface="Franklin Gothic Demi Cond" charset="0"/>
              </a:rPr>
            </a:br>
            <a:r>
              <a:rPr lang="de-DE" dirty="0" err="1">
                <a:solidFill>
                  <a:srgbClr val="00699D"/>
                </a:solidFill>
                <a:latin typeface="Franklin Gothic Demi Cond" charset="0"/>
                <a:ea typeface="Franklin Gothic Demi Cond" charset="0"/>
                <a:cs typeface="Franklin Gothic Demi Cond" charset="0"/>
              </a:rPr>
              <a:t>to</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meetings</a:t>
            </a:r>
            <a:r>
              <a:rPr lang="de-DE" dirty="0">
                <a:solidFill>
                  <a:srgbClr val="00699D"/>
                </a:solidFill>
                <a:latin typeface="Franklin Gothic Demi Cond" charset="0"/>
                <a:ea typeface="Franklin Gothic Demi Cond" charset="0"/>
                <a:cs typeface="Franklin Gothic Demi Cond" charset="0"/>
              </a:rPr>
              <a:t>.</a:t>
            </a:r>
          </a:p>
        </p:txBody>
      </p:sp>
      <p:sp>
        <p:nvSpPr>
          <p:cNvPr id="5" name="Title 1"/>
          <p:cNvSpPr>
            <a:spLocks noGrp="1"/>
          </p:cNvSpPr>
          <p:nvPr>
            <p:ph type="title"/>
          </p:nvPr>
        </p:nvSpPr>
        <p:spPr>
          <a:xfrm>
            <a:off x="432000" y="-50400"/>
            <a:ext cx="7884215" cy="1512000"/>
          </a:xfrm>
        </p:spPr>
        <p:txBody>
          <a:bodyPr>
            <a:normAutofit/>
          </a:bodyPr>
          <a:lstStyle/>
          <a:p>
            <a:r>
              <a:rPr lang="en-US" b="1" dirty="0" err="1">
                <a:solidFill>
                  <a:schemeClr val="bg1"/>
                </a:solidFill>
                <a:latin typeface="Rockwell" charset="0"/>
                <a:ea typeface="Rockwell" charset="0"/>
                <a:cs typeface="Rockwell" charset="0"/>
              </a:rPr>
              <a:t>Pr</a:t>
            </a:r>
            <a:r>
              <a:rPr lang="en-US" b="1" dirty="0">
                <a:solidFill>
                  <a:schemeClr val="bg1"/>
                </a:solidFill>
                <a:latin typeface="Rockwell" charset="0"/>
                <a:ea typeface="Rockwell" charset="0"/>
                <a:cs typeface="Rockwell" charset="0"/>
              </a:rPr>
              <a:t> and the NA member </a:t>
            </a: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85287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432000" y="1800000"/>
            <a:ext cx="8280926" cy="4479776"/>
          </a:xfrm>
        </p:spPr>
        <p:txBody>
          <a:bodyPr wrap="none">
            <a:noAutofit/>
          </a:bodyPr>
          <a:lstStyle/>
          <a:p>
            <a:pPr marL="0" indent="0">
              <a:lnSpc>
                <a:spcPct val="100000"/>
              </a:lnSpc>
              <a:spcBef>
                <a:spcPts val="600"/>
              </a:spcBef>
              <a:spcAft>
                <a:spcPts val="0"/>
              </a:spcAft>
              <a:buClr>
                <a:srgbClr val="0076B4"/>
              </a:buClr>
              <a:buSzPct val="100000"/>
              <a:buNone/>
            </a:pPr>
            <a:r>
              <a:rPr lang="de-DE" dirty="0">
                <a:solidFill>
                  <a:srgbClr val="00699D"/>
                </a:solidFill>
                <a:latin typeface="Franklin Gothic Demi Cond" charset="0"/>
                <a:ea typeface="Franklin Gothic Demi Cond" charset="0"/>
                <a:cs typeface="Franklin Gothic Demi Cond" charset="0"/>
              </a:rPr>
              <a:t>Members </a:t>
            </a:r>
            <a:r>
              <a:rPr lang="de-DE" dirty="0" err="1">
                <a:solidFill>
                  <a:srgbClr val="00699D"/>
                </a:solidFill>
                <a:latin typeface="Franklin Gothic Demi Cond" charset="0"/>
                <a:ea typeface="Franklin Gothic Demi Cond" charset="0"/>
                <a:cs typeface="Franklin Gothic Demi Cond" charset="0"/>
              </a:rPr>
              <a:t>of</a:t>
            </a:r>
            <a:r>
              <a:rPr lang="de-DE" dirty="0">
                <a:solidFill>
                  <a:srgbClr val="00699D"/>
                </a:solidFill>
                <a:latin typeface="Franklin Gothic Demi Cond" charset="0"/>
                <a:ea typeface="Franklin Gothic Demi Cond" charset="0"/>
                <a:cs typeface="Franklin Gothic Demi Cond" charset="0"/>
              </a:rPr>
              <a:t> NA </a:t>
            </a:r>
            <a:r>
              <a:rPr lang="de-DE" dirty="0" err="1">
                <a:solidFill>
                  <a:srgbClr val="00699D"/>
                </a:solidFill>
                <a:latin typeface="Franklin Gothic Demi Cond" charset="0"/>
                <a:ea typeface="Franklin Gothic Demi Cond" charset="0"/>
                <a:cs typeface="Franklin Gothic Demi Cond" charset="0"/>
              </a:rPr>
              <a:t>groups</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can</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and</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often</a:t>
            </a:r>
            <a:r>
              <a:rPr lang="de-DE" dirty="0">
                <a:solidFill>
                  <a:srgbClr val="00699D"/>
                </a:solidFill>
                <a:latin typeface="Franklin Gothic Demi Cond" charset="0"/>
                <a:ea typeface="Franklin Gothic Demi Cond" charset="0"/>
                <a:cs typeface="Franklin Gothic Demi Cond" charset="0"/>
              </a:rPr>
              <a:t> do </a:t>
            </a:r>
            <a:r>
              <a:rPr lang="de-DE" dirty="0" err="1">
                <a:solidFill>
                  <a:srgbClr val="00699D"/>
                </a:solidFill>
                <a:latin typeface="Franklin Gothic Demi Cond" charset="0"/>
                <a:ea typeface="Franklin Gothic Demi Cond" charset="0"/>
                <a:cs typeface="Franklin Gothic Demi Cond" charset="0"/>
              </a:rPr>
              <a:t>perform</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some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basic</a:t>
            </a:r>
            <a:r>
              <a:rPr lang="de-DE" dirty="0">
                <a:solidFill>
                  <a:srgbClr val="00699D"/>
                </a:solidFill>
                <a:latin typeface="Franklin Gothic Demi Cond" charset="0"/>
                <a:ea typeface="Franklin Gothic Demi Cond" charset="0"/>
                <a:cs typeface="Franklin Gothic Demi Cond" charset="0"/>
              </a:rPr>
              <a:t> PR </a:t>
            </a:r>
            <a:r>
              <a:rPr lang="de-DE" dirty="0" err="1">
                <a:solidFill>
                  <a:srgbClr val="00699D"/>
                </a:solidFill>
                <a:latin typeface="Franklin Gothic Demi Cond" charset="0"/>
                <a:ea typeface="Franklin Gothic Demi Cond" charset="0"/>
                <a:cs typeface="Franklin Gothic Demi Cond" charset="0"/>
              </a:rPr>
              <a:t>work</a:t>
            </a:r>
            <a:r>
              <a:rPr lang="de-DE" dirty="0">
                <a:solidFill>
                  <a:srgbClr val="00699D"/>
                </a:solidFill>
                <a:latin typeface="Franklin Gothic Demi Cond" charset="0"/>
                <a:ea typeface="Franklin Gothic Demi Cond" charset="0"/>
                <a:cs typeface="Franklin Gothic Demi Cond" charset="0"/>
              </a:rPr>
              <a:t> </a:t>
            </a:r>
            <a:br>
              <a:rPr lang="de-DE" dirty="0">
                <a:solidFill>
                  <a:srgbClr val="00699D"/>
                </a:solidFill>
                <a:latin typeface="Franklin Gothic Demi Cond" charset="0"/>
                <a:ea typeface="Franklin Gothic Demi Cond" charset="0"/>
                <a:cs typeface="Franklin Gothic Demi Cond" charset="0"/>
              </a:rPr>
            </a:br>
            <a:r>
              <a:rPr lang="de-DE" dirty="0" err="1">
                <a:solidFill>
                  <a:srgbClr val="00699D"/>
                </a:solidFill>
                <a:latin typeface="Franklin Gothic Demi Cond" charset="0"/>
                <a:ea typeface="Franklin Gothic Demi Cond" charset="0"/>
                <a:cs typeface="Franklin Gothic Demi Cond" charset="0"/>
              </a:rPr>
              <a:t>to</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help</a:t>
            </a:r>
            <a:r>
              <a:rPr lang="de-DE" dirty="0">
                <a:solidFill>
                  <a:srgbClr val="00699D"/>
                </a:solidFill>
                <a:latin typeface="Franklin Gothic Demi Cond" charset="0"/>
                <a:ea typeface="Franklin Gothic Demi Cond" charset="0"/>
                <a:cs typeface="Franklin Gothic Demi Cond" charset="0"/>
              </a:rPr>
              <a:t> carry </a:t>
            </a:r>
            <a:r>
              <a:rPr lang="de-DE" dirty="0" err="1">
                <a:solidFill>
                  <a:srgbClr val="00699D"/>
                </a:solidFill>
                <a:latin typeface="Franklin Gothic Demi Cond" charset="0"/>
                <a:ea typeface="Franklin Gothic Demi Cond" charset="0"/>
                <a:cs typeface="Franklin Gothic Demi Cond" charset="0"/>
              </a:rPr>
              <a:t>the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message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of</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recovery</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to</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addicts</a:t>
            </a:r>
            <a:r>
              <a:rPr lang="de-DE" dirty="0">
                <a:solidFill>
                  <a:srgbClr val="00699D"/>
                </a:solidFill>
                <a:latin typeface="Franklin Gothic Demi Cond" charset="0"/>
                <a:ea typeface="Franklin Gothic Demi Cond" charset="0"/>
                <a:cs typeface="Franklin Gothic Demi Cond" charset="0"/>
              </a:rPr>
              <a:t>. </a:t>
            </a:r>
            <a:endParaRPr lang="de-DE" dirty="0">
              <a:solidFill>
                <a:srgbClr val="0085C2"/>
              </a:solidFill>
              <a:latin typeface="Franklin Gothic Demi Cond" charset="0"/>
              <a:ea typeface="Franklin Gothic Demi Cond" charset="0"/>
              <a:cs typeface="Franklin Gothic Demi Cond" charset="0"/>
            </a:endParaRPr>
          </a:p>
          <a:p>
            <a:pPr marL="0" indent="0">
              <a:lnSpc>
                <a:spcPct val="100000"/>
              </a:lnSpc>
              <a:spcBef>
                <a:spcPts val="600"/>
              </a:spcBef>
              <a:spcAft>
                <a:spcPts val="0"/>
              </a:spcAft>
              <a:buClr>
                <a:srgbClr val="0076B4"/>
              </a:buClr>
              <a:buSzPct val="100000"/>
              <a:buNone/>
            </a:pPr>
            <a:endParaRPr lang="de-DE" sz="1200" dirty="0">
              <a:solidFill>
                <a:srgbClr val="0085C2"/>
              </a:solidFill>
              <a:latin typeface="Franklin Gothic Demi Cond" charset="0"/>
              <a:ea typeface="Franklin Gothic Demi Cond" charset="0"/>
              <a:cs typeface="Franklin Gothic Demi Cond" charset="0"/>
            </a:endParaRPr>
          </a:p>
          <a:p>
            <a:pPr marL="0" indent="0">
              <a:lnSpc>
                <a:spcPct val="100000"/>
              </a:lnSpc>
              <a:spcBef>
                <a:spcPts val="600"/>
              </a:spcBef>
              <a:spcAft>
                <a:spcPts val="0"/>
              </a:spcAft>
              <a:buClr>
                <a:schemeClr val="tx1">
                  <a:lumMod val="90000"/>
                  <a:lumOff val="10000"/>
                </a:schemeClr>
              </a:buClr>
              <a:buSzPct val="100000"/>
              <a:buNone/>
            </a:pPr>
            <a:r>
              <a:rPr lang="de-DE" sz="1800" dirty="0" err="1">
                <a:solidFill>
                  <a:schemeClr val="tx1">
                    <a:lumMod val="90000"/>
                    <a:lumOff val="10000"/>
                  </a:schemeClr>
                </a:solidFill>
                <a:latin typeface="Roboto Light" charset="0"/>
                <a:ea typeface="Roboto Light" charset="0"/>
                <a:cs typeface="Roboto Light" charset="0"/>
              </a:rPr>
              <a:t>Posting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bulletins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Printing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and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distributing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meeting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schedules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Informing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other</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addicts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about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their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meetings</a:t>
            </a:r>
            <a:r>
              <a:rPr lang="de-DE" sz="1800" dirty="0">
                <a:solidFill>
                  <a:schemeClr val="tx1">
                    <a:lumMod val="90000"/>
                    <a:lumOff val="10000"/>
                  </a:schemeClr>
                </a:solidFill>
                <a:latin typeface="Roboto Light" charset="0"/>
                <a:ea typeface="Roboto Light" charset="0"/>
                <a:cs typeface="Roboto Light" charset="0"/>
              </a:rPr>
              <a:t>.</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a:solidFill>
                  <a:schemeClr val="tx1">
                    <a:lumMod val="90000"/>
                    <a:lumOff val="10000"/>
                  </a:schemeClr>
                </a:solidFill>
                <a:latin typeface="Roboto Light" charset="0"/>
                <a:ea typeface="Roboto Light" charset="0"/>
                <a:cs typeface="Roboto Light" charset="0"/>
              </a:rPr>
              <a:t>Groups </a:t>
            </a:r>
            <a:r>
              <a:rPr lang="de-DE" sz="1800" dirty="0" err="1">
                <a:solidFill>
                  <a:schemeClr val="tx1">
                    <a:lumMod val="90000"/>
                    <a:lumOff val="10000"/>
                  </a:schemeClr>
                </a:solidFill>
                <a:latin typeface="Roboto Light" charset="0"/>
                <a:ea typeface="Roboto Light" charset="0"/>
                <a:cs typeface="Roboto Light" charset="0"/>
              </a:rPr>
              <a:t>should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always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careful</a:t>
            </a:r>
            <a:r>
              <a:rPr lang="de-DE" sz="1800" dirty="0">
                <a:solidFill>
                  <a:schemeClr val="tx1">
                    <a:lumMod val="90000"/>
                    <a:lumOff val="10000"/>
                  </a:schemeClr>
                </a:solidFill>
                <a:latin typeface="Roboto Light" charset="0"/>
                <a:ea typeface="Roboto Light" charset="0"/>
                <a:cs typeface="Roboto Light" charset="0"/>
              </a:rPr>
              <a:t> not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make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statements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commitments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that</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overstep</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their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abilities</a:t>
            </a:r>
            <a:r>
              <a:rPr lang="de-DE" sz="1800" dirty="0">
                <a:solidFill>
                  <a:schemeClr val="tx1">
                    <a:lumMod val="90000"/>
                    <a:lumOff val="10000"/>
                  </a:schemeClr>
                </a:solidFill>
                <a:latin typeface="Roboto Light" charset="0"/>
                <a:ea typeface="Roboto Light" charset="0"/>
                <a:cs typeface="Roboto Light" charset="0"/>
              </a:rPr>
              <a:t>. </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a:solidFill>
                  <a:schemeClr val="tx1">
                    <a:lumMod val="90000"/>
                    <a:lumOff val="10000"/>
                  </a:schemeClr>
                </a:solidFill>
                <a:latin typeface="Roboto Light" charset="0"/>
                <a:ea typeface="Roboto Light" charset="0"/>
                <a:cs typeface="Roboto Light" charset="0"/>
              </a:rPr>
              <a:t>The </a:t>
            </a:r>
            <a:r>
              <a:rPr lang="de-DE" sz="1800" dirty="0" err="1">
                <a:solidFill>
                  <a:schemeClr val="tx1">
                    <a:lumMod val="90000"/>
                    <a:lumOff val="10000"/>
                  </a:schemeClr>
                </a:solidFill>
                <a:latin typeface="Roboto Light" charset="0"/>
                <a:ea typeface="Roboto Light" charset="0"/>
                <a:cs typeface="Roboto Light" charset="0"/>
              </a:rPr>
              <a:t>need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for</a:t>
            </a:r>
            <a:r>
              <a:rPr lang="de-DE" sz="1800" dirty="0">
                <a:solidFill>
                  <a:schemeClr val="tx1">
                    <a:lumMod val="90000"/>
                    <a:lumOff val="10000"/>
                  </a:schemeClr>
                </a:solidFill>
                <a:latin typeface="Roboto Light" charset="0"/>
                <a:ea typeface="Roboto Light" charset="0"/>
                <a:cs typeface="Roboto Light" charset="0"/>
              </a:rPr>
              <a:t> additional </a:t>
            </a:r>
            <a:r>
              <a:rPr lang="de-DE" sz="1800" dirty="0" err="1">
                <a:solidFill>
                  <a:schemeClr val="tx1">
                    <a:lumMod val="90000"/>
                    <a:lumOff val="10000"/>
                  </a:schemeClr>
                </a:solidFill>
                <a:latin typeface="Roboto Light" charset="0"/>
                <a:ea typeface="Roboto Light" charset="0"/>
                <a:cs typeface="Roboto Light" charset="0"/>
              </a:rPr>
              <a:t>services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groups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usually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met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formation</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area</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service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committees</a:t>
            </a:r>
            <a:r>
              <a:rPr lang="de-DE" sz="1800" dirty="0">
                <a:solidFill>
                  <a:schemeClr val="tx1">
                    <a:lumMod val="90000"/>
                    <a:lumOff val="10000"/>
                  </a:schemeClr>
                </a:solidFill>
                <a:latin typeface="Roboto Light" charset="0"/>
                <a:ea typeface="Roboto Light" charset="0"/>
                <a:cs typeface="Roboto Light" charset="0"/>
              </a:rPr>
              <a:t>, so </a:t>
            </a:r>
            <a:r>
              <a:rPr lang="de-DE" sz="1800" dirty="0" err="1">
                <a:solidFill>
                  <a:schemeClr val="tx1">
                    <a:lumMod val="90000"/>
                    <a:lumOff val="10000"/>
                  </a:schemeClr>
                </a:solidFill>
                <a:latin typeface="Roboto Light" charset="0"/>
                <a:ea typeface="Roboto Light" charset="0"/>
                <a:cs typeface="Roboto Light" charset="0"/>
              </a:rPr>
              <a:t>that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groups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are</a:t>
            </a:r>
            <a:r>
              <a:rPr lang="de-DE" sz="1800" dirty="0">
                <a:solidFill>
                  <a:schemeClr val="tx1">
                    <a:lumMod val="90000"/>
                    <a:lumOff val="10000"/>
                  </a:schemeClr>
                </a:solidFill>
                <a:latin typeface="Roboto Light" charset="0"/>
                <a:ea typeface="Roboto Light" charset="0"/>
                <a:cs typeface="Roboto Light" charset="0"/>
              </a:rPr>
              <a:t> not </a:t>
            </a:r>
            <a:r>
              <a:rPr lang="de-DE" sz="1800" dirty="0" err="1">
                <a:solidFill>
                  <a:schemeClr val="tx1">
                    <a:lumMod val="90000"/>
                    <a:lumOff val="10000"/>
                  </a:schemeClr>
                </a:solidFill>
                <a:latin typeface="Roboto Light" charset="0"/>
                <a:ea typeface="Roboto Light" charset="0"/>
                <a:cs typeface="Roboto Light" charset="0"/>
              </a:rPr>
              <a:t>distracted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from</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their</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own</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primary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purpose</a:t>
            </a:r>
            <a:r>
              <a:rPr lang="de-DE" sz="1800" dirty="0">
                <a:solidFill>
                  <a:schemeClr val="tx1">
                    <a:lumMod val="90000"/>
                    <a:lumOff val="10000"/>
                  </a:schemeClr>
                </a:solidFill>
                <a:latin typeface="Roboto Light" charset="0"/>
                <a:ea typeface="Roboto Light" charset="0"/>
                <a:cs typeface="Roboto Light" charset="0"/>
              </a:rPr>
              <a:t>. </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a:solidFill>
                  <a:schemeClr val="tx1">
                    <a:lumMod val="90000"/>
                    <a:lumOff val="10000"/>
                  </a:schemeClr>
                </a:solidFill>
                <a:latin typeface="Roboto Light" charset="0"/>
                <a:ea typeface="Roboto Light" charset="0"/>
                <a:cs typeface="Roboto Light" charset="0"/>
              </a:rPr>
              <a:t>PR </a:t>
            </a:r>
            <a:r>
              <a:rPr lang="de-DE" sz="1800" dirty="0" err="1">
                <a:solidFill>
                  <a:schemeClr val="tx1">
                    <a:lumMod val="90000"/>
                    <a:lumOff val="10000"/>
                  </a:schemeClr>
                </a:solidFill>
                <a:latin typeface="Roboto Light" charset="0"/>
                <a:ea typeface="Roboto Light" charset="0"/>
                <a:cs typeface="Roboto Light" charset="0"/>
              </a:rPr>
              <a:t>projects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may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cause</a:t>
            </a:r>
            <a:r>
              <a:rPr lang="de-DE" sz="1800" dirty="0">
                <a:solidFill>
                  <a:schemeClr val="tx1">
                    <a:lumMod val="90000"/>
                    <a:lumOff val="10000"/>
                  </a:schemeClr>
                </a:solidFill>
                <a:latin typeface="Roboto Light" charset="0"/>
                <a:ea typeface="Roboto Light" charset="0"/>
                <a:cs typeface="Roboto Light" charset="0"/>
              </a:rPr>
              <a:t> an </a:t>
            </a:r>
            <a:r>
              <a:rPr lang="de-DE" sz="1800" dirty="0" err="1">
                <a:solidFill>
                  <a:schemeClr val="tx1">
                    <a:lumMod val="90000"/>
                    <a:lumOff val="10000"/>
                  </a:schemeClr>
                </a:solidFill>
                <a:latin typeface="Roboto Light" charset="0"/>
                <a:ea typeface="Roboto Light" charset="0"/>
                <a:cs typeface="Roboto Light" charset="0"/>
              </a:rPr>
              <a:t>increase</a:t>
            </a:r>
            <a:r>
              <a:rPr lang="de-DE" sz="1800" dirty="0">
                <a:solidFill>
                  <a:schemeClr val="tx1">
                    <a:lumMod val="90000"/>
                    <a:lumOff val="10000"/>
                  </a:schemeClr>
                </a:solidFill>
                <a:latin typeface="Roboto Light" charset="0"/>
                <a:ea typeface="Roboto Light" charset="0"/>
                <a:cs typeface="Roboto Light" charset="0"/>
              </a:rPr>
              <a:t> in </a:t>
            </a:r>
            <a:r>
              <a:rPr lang="de-DE" sz="1800" dirty="0" err="1">
                <a:solidFill>
                  <a:schemeClr val="tx1">
                    <a:lumMod val="90000"/>
                    <a:lumOff val="10000"/>
                  </a:schemeClr>
                </a:solidFill>
                <a:latin typeface="Roboto Light" charset="0"/>
                <a:ea typeface="Roboto Light" charset="0"/>
                <a:cs typeface="Roboto Light" charset="0"/>
              </a:rPr>
              <a:t>newer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members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attending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meetings</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75000"/>
                    <a:lumOff val="25000"/>
                  </a:schemeClr>
                </a:solidFill>
                <a:latin typeface="Roboto Light" charset="0"/>
                <a:ea typeface="Roboto Light" charset="0"/>
                <a:cs typeface="Roboto Light" charset="0"/>
              </a:rPr>
            </a:br>
            <a:endParaRPr lang="de-DE" sz="1400" dirty="0">
              <a:solidFill>
                <a:schemeClr val="tx1">
                  <a:lumMod val="75000"/>
                  <a:lumOff val="25000"/>
                </a:schemeClr>
              </a:solidFill>
              <a:latin typeface="Roboto Light" charset="0"/>
              <a:ea typeface="Roboto Light" charset="0"/>
              <a:cs typeface="Roboto Light" charset="0"/>
            </a:endParaRPr>
          </a:p>
          <a:p>
            <a:pPr marL="0" indent="0">
              <a:lnSpc>
                <a:spcPct val="100000"/>
              </a:lnSpc>
              <a:spcBef>
                <a:spcPts val="600"/>
              </a:spcBef>
              <a:spcAft>
                <a:spcPts val="0"/>
              </a:spcAft>
              <a:buClr>
                <a:srgbClr val="00699D"/>
              </a:buClr>
              <a:buSzPct val="120000"/>
              <a:buNone/>
            </a:pPr>
            <a:r>
              <a:rPr lang="de-DE" dirty="0">
                <a:solidFill>
                  <a:srgbClr val="00699D"/>
                </a:solidFill>
                <a:latin typeface="Franklin Gothic Demi Cond" charset="0"/>
                <a:ea typeface="Franklin Gothic Demi Cond" charset="0"/>
                <a:cs typeface="Franklin Gothic Demi Cond" charset="0"/>
              </a:rPr>
              <a:t>Groups </a:t>
            </a:r>
            <a:r>
              <a:rPr lang="de-DE" dirty="0" err="1">
                <a:solidFill>
                  <a:srgbClr val="00699D"/>
                </a:solidFill>
                <a:latin typeface="Franklin Gothic Demi Cond" charset="0"/>
                <a:ea typeface="Franklin Gothic Demi Cond" charset="0"/>
                <a:cs typeface="Franklin Gothic Demi Cond" charset="0"/>
              </a:rPr>
              <a:t>may</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need</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to</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get</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prepared</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for</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this</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influx</a:t>
            </a:r>
            <a:r>
              <a:rPr lang="de-DE" dirty="0">
                <a:solidFill>
                  <a:srgbClr val="00699D"/>
                </a:solidFill>
                <a:latin typeface="Franklin Gothic Demi Cond" charset="0"/>
                <a:ea typeface="Franklin Gothic Demi Cond" charset="0"/>
                <a:cs typeface="Franklin Gothic Demi Cond" charset="0"/>
              </a:rPr>
              <a:t>.</a:t>
            </a:r>
          </a:p>
        </p:txBody>
      </p:sp>
      <p:sp>
        <p:nvSpPr>
          <p:cNvPr id="5" name="Title 1"/>
          <p:cNvSpPr>
            <a:spLocks noGrp="1"/>
          </p:cNvSpPr>
          <p:nvPr>
            <p:ph type="title"/>
          </p:nvPr>
        </p:nvSpPr>
        <p:spPr>
          <a:xfrm>
            <a:off x="432000" y="-50275"/>
            <a:ext cx="7884215" cy="1512000"/>
          </a:xfrm>
        </p:spPr>
        <p:txBody>
          <a:bodyPr>
            <a:normAutofit/>
          </a:bodyPr>
          <a:lstStyle/>
          <a:p>
            <a:r>
              <a:rPr lang="en-US" b="1" dirty="0">
                <a:solidFill>
                  <a:schemeClr val="bg1"/>
                </a:solidFill>
                <a:latin typeface="Rockwell" charset="0"/>
                <a:ea typeface="Rockwell" charset="0"/>
                <a:cs typeface="Rockwell" charset="0"/>
              </a:rPr>
              <a:t>PR and the NA group </a:t>
            </a: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57359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432000" y="1799999"/>
            <a:ext cx="8280926" cy="2358323"/>
          </a:xfrm>
        </p:spPr>
        <p:txBody>
          <a:bodyPr wrap="none" numCol="1">
            <a:noAutofit/>
          </a:bodyPr>
          <a:lstStyle/>
          <a:p>
            <a:pPr marL="0" indent="0">
              <a:buSzPct val="100000"/>
              <a:buNone/>
            </a:pPr>
            <a:r>
              <a:rPr lang="en-US" sz="1600" dirty="0">
                <a:solidFill>
                  <a:srgbClr val="00699D"/>
                </a:solidFill>
                <a:latin typeface="Franklin Gothic Demi Cond" charset="0"/>
                <a:ea typeface="Franklin Gothic Demi Cond" charset="0"/>
                <a:cs typeface="Franklin Gothic Demi Cond" charset="0"/>
              </a:rPr>
              <a:t>Icebreaker</a:t>
            </a:r>
            <a:br>
              <a:rPr lang="en-US" sz="1600" b="1" dirty="0">
                <a:solidFill>
                  <a:srgbClr val="009FE0"/>
                </a:solidFill>
                <a:ea typeface="Roboto" charset="0"/>
                <a:cs typeface="Roboto" charset="0"/>
              </a:rPr>
            </a:br>
            <a:r>
              <a:rPr lang="en-US" sz="1400" dirty="0">
                <a:solidFill>
                  <a:schemeClr val="tx1">
                    <a:lumMod val="90000"/>
                    <a:lumOff val="10000"/>
                  </a:schemeClr>
                </a:solidFill>
                <a:latin typeface="Roboto Light" charset="0"/>
                <a:ea typeface="Roboto Light" charset="0"/>
                <a:cs typeface="Roboto Light" charset="0"/>
              </a:rPr>
              <a:t>What is NA’s image in your local community?</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What are some of NA’s public image problems in your local or regional community?</a:t>
            </a:r>
            <a:br>
              <a:rPr lang="en-US" sz="1400" dirty="0">
                <a:solidFill>
                  <a:schemeClr val="tx1">
                    <a:lumMod val="90000"/>
                    <a:lumOff val="10000"/>
                  </a:schemeClr>
                </a:solidFill>
                <a:latin typeface="Roboto Light" charset="0"/>
                <a:ea typeface="Roboto Light" charset="0"/>
                <a:cs typeface="Roboto Light" charset="0"/>
              </a:rPr>
            </a:b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This Powerpoint is set as a toolbox and can be used for workshops or introduction sessions.</a:t>
            </a:r>
            <a:br>
              <a:rPr lang="en-US" sz="1400" dirty="0">
                <a:solidFill>
                  <a:schemeClr val="tx1">
                    <a:lumMod val="90000"/>
                    <a:lumOff val="10000"/>
                  </a:schemeClr>
                </a:solidFill>
                <a:latin typeface="Roboto Light" charset="0"/>
                <a:ea typeface="Roboto Light" charset="0"/>
                <a:cs typeface="Roboto Light" charset="0"/>
              </a:rPr>
            </a:br>
            <a:r>
              <a:rPr lang="de-DE" sz="1400" dirty="0" err="1">
                <a:solidFill>
                  <a:schemeClr val="tx1">
                    <a:lumMod val="90000"/>
                    <a:lumOff val="10000"/>
                  </a:schemeClr>
                </a:solidFill>
                <a:latin typeface="Roboto Light" charset="0"/>
                <a:ea typeface="Roboto Light" charset="0"/>
                <a:cs typeface="Roboto Light" charset="0"/>
              </a:rPr>
              <a:t>Each</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module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can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combined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requested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needs</a:t>
            </a:r>
            <a:r>
              <a:rPr lang="de-DE" sz="1400" dirty="0">
                <a:solidFill>
                  <a:schemeClr val="tx1">
                    <a:lumMod val="90000"/>
                    <a:lumOff val="10000"/>
                  </a:schemeClr>
                </a:solidFill>
                <a:latin typeface="Roboto Light" charset="0"/>
                <a:ea typeface="Roboto Light" charset="0"/>
                <a:cs typeface="Roboto Light" charset="0"/>
              </a:rPr>
              <a:t>.</a:t>
            </a:r>
            <a:br>
              <a:rPr lang="de-DE" sz="1400" dirty="0">
                <a:solidFill>
                  <a:schemeClr val="tx1">
                    <a:lumMod val="90000"/>
                    <a:lumOff val="10000"/>
                  </a:schemeClr>
                </a:solidFill>
                <a:latin typeface="Roboto Light" charset="0"/>
                <a:ea typeface="Roboto Light" charset="0"/>
                <a:cs typeface="Roboto Light" charset="0"/>
              </a:rPr>
            </a:b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Module 1+2: </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Can </a:t>
            </a:r>
            <a:r>
              <a:rPr lang="de-DE" sz="1400" dirty="0" err="1">
                <a:solidFill>
                  <a:schemeClr val="tx1">
                    <a:lumMod val="90000"/>
                    <a:lumOff val="10000"/>
                  </a:schemeClr>
                </a:solidFill>
                <a:latin typeface="Roboto Light" charset="0"/>
                <a:ea typeface="Roboto Light" charset="0"/>
                <a:cs typeface="Roboto Light" charset="0"/>
              </a:rPr>
              <a:t>be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used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as</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single</a:t>
            </a:r>
            <a:r>
              <a:rPr lang="de-DE" sz="1400" dirty="0">
                <a:solidFill>
                  <a:schemeClr val="tx1">
                    <a:lumMod val="90000"/>
                    <a:lumOff val="10000"/>
                  </a:schemeClr>
                </a:solidFill>
                <a:latin typeface="Roboto Light" charset="0"/>
                <a:ea typeface="Roboto Light" charset="0"/>
                <a:cs typeface="Roboto Light" charset="0"/>
              </a:rPr>
              <a:t> Workshop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introduce</a:t>
            </a:r>
            <a:r>
              <a:rPr lang="de-DE" sz="1400" dirty="0">
                <a:solidFill>
                  <a:schemeClr val="tx1">
                    <a:lumMod val="90000"/>
                    <a:lumOff val="10000"/>
                  </a:schemeClr>
                </a:solidFill>
                <a:latin typeface="Roboto Light" charset="0"/>
                <a:ea typeface="Roboto Light" charset="0"/>
                <a:cs typeface="Roboto Light" charset="0"/>
              </a:rPr>
              <a:t> PR Basics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members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not </a:t>
            </a:r>
            <a:r>
              <a:rPr lang="de-DE" sz="1400" dirty="0" err="1">
                <a:solidFill>
                  <a:schemeClr val="tx1">
                    <a:lumMod val="90000"/>
                    <a:lumOff val="10000"/>
                  </a:schemeClr>
                </a:solidFill>
                <a:latin typeface="Roboto Light" charset="0"/>
                <a:ea typeface="Roboto Light" charset="0"/>
                <a:cs typeface="Roboto Light" charset="0"/>
              </a:rPr>
              <a:t>familiar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with</a:t>
            </a:r>
            <a:r>
              <a:rPr lang="de-DE" sz="1400" dirty="0">
                <a:solidFill>
                  <a:schemeClr val="tx1">
                    <a:lumMod val="90000"/>
                    <a:lumOff val="10000"/>
                  </a:schemeClr>
                </a:solidFill>
                <a:latin typeface="Roboto Light" charset="0"/>
                <a:ea typeface="Roboto Light" charset="0"/>
                <a:cs typeface="Roboto Light" charset="0"/>
              </a:rPr>
              <a:t> PR.</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Module 3+4: </a:t>
            </a:r>
            <a:br>
              <a:rPr lang="de-DE" sz="1400" dirty="0">
                <a:solidFill>
                  <a:schemeClr val="tx1">
                    <a:lumMod val="90000"/>
                    <a:lumOff val="10000"/>
                  </a:schemeClr>
                </a:solidFill>
                <a:latin typeface="Roboto Light" charset="0"/>
                <a:ea typeface="Roboto Light" charset="0"/>
                <a:cs typeface="Roboto Light" charset="0"/>
              </a:rPr>
            </a:b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addressed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primarily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those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consider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being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involved</a:t>
            </a:r>
            <a:r>
              <a:rPr lang="de-DE" sz="1400" dirty="0">
                <a:solidFill>
                  <a:schemeClr val="tx1">
                    <a:lumMod val="90000"/>
                    <a:lumOff val="10000"/>
                  </a:schemeClr>
                </a:solidFill>
                <a:latin typeface="Roboto Light" charset="0"/>
                <a:ea typeface="Roboto Light" charset="0"/>
                <a:cs typeface="Roboto Light" charset="0"/>
              </a:rPr>
              <a:t> in PR </a:t>
            </a:r>
            <a:r>
              <a:rPr lang="de-DE" sz="1400" dirty="0" err="1">
                <a:solidFill>
                  <a:schemeClr val="tx1">
                    <a:lumMod val="90000"/>
                    <a:lumOff val="10000"/>
                  </a:schemeClr>
                </a:solidFill>
                <a:latin typeface="Roboto Light" charset="0"/>
                <a:ea typeface="Roboto Light" charset="0"/>
                <a:cs typeface="Roboto Light" charset="0"/>
              </a:rPr>
              <a:t>Committee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service</a:t>
            </a:r>
            <a:r>
              <a:rPr lang="de-DE" sz="1400" dirty="0">
                <a:solidFill>
                  <a:schemeClr val="tx1">
                    <a:lumMod val="90000"/>
                    <a:lumOff val="10000"/>
                  </a:schemeClr>
                </a:solidFill>
                <a:latin typeface="Roboto Light" charset="0"/>
                <a:ea typeface="Roboto Light" charset="0"/>
                <a:cs typeface="Roboto Light" charset="0"/>
              </a:rPr>
              <a:t>.</a:t>
            </a:r>
          </a:p>
          <a:p>
            <a:pPr marL="0" indent="0">
              <a:buSzPct val="100000"/>
              <a:buNone/>
            </a:pPr>
            <a:endParaRPr lang="en-US" sz="1200" dirty="0">
              <a:solidFill>
                <a:schemeClr val="tx1">
                  <a:lumMod val="75000"/>
                  <a:lumOff val="25000"/>
                </a:schemeClr>
              </a:solidFill>
              <a:latin typeface="Franklin Gothic Demi Cond" charset="0"/>
              <a:ea typeface="Franklin Gothic Demi Cond" charset="0"/>
              <a:cs typeface="Franklin Gothic Demi Cond" charset="0"/>
            </a:endParaRPr>
          </a:p>
          <a:p>
            <a:pPr>
              <a:buClr>
                <a:srgbClr val="EE5411"/>
              </a:buClr>
              <a:buFont typeface="Wingdings" charset="2"/>
              <a:buChar char="§"/>
            </a:pPr>
            <a:endParaRPr lang="de-DE" sz="1200" dirty="0">
              <a:solidFill>
                <a:schemeClr val="bg2">
                  <a:lumMod val="25000"/>
                </a:schemeClr>
              </a:solidFill>
            </a:endParaRPr>
          </a:p>
        </p:txBody>
      </p:sp>
      <p:sp>
        <p:nvSpPr>
          <p:cNvPr id="6" name="Title 1"/>
          <p:cNvSpPr>
            <a:spLocks noGrp="1"/>
          </p:cNvSpPr>
          <p:nvPr>
            <p:ph type="title"/>
          </p:nvPr>
        </p:nvSpPr>
        <p:spPr>
          <a:xfrm>
            <a:off x="432000" y="-50400"/>
            <a:ext cx="7772400" cy="1512000"/>
          </a:xfrm>
        </p:spPr>
        <p:txBody>
          <a:bodyPr>
            <a:normAutofit/>
          </a:bodyPr>
          <a:lstStyle/>
          <a:p>
            <a:r>
              <a:rPr lang="en-US" b="1" dirty="0">
                <a:solidFill>
                  <a:schemeClr val="bg1"/>
                </a:solidFill>
                <a:latin typeface="Rockwell" charset="0"/>
                <a:ea typeface="Rockwell" charset="0"/>
                <a:cs typeface="Rockwell" charset="0"/>
              </a:rPr>
              <a:t>session outline</a:t>
            </a:r>
            <a:endParaRPr lang="en-US" sz="2800" b="1" dirty="0">
              <a:solidFill>
                <a:schemeClr val="bg1"/>
              </a:solidFill>
              <a:latin typeface="Rockwell" charset="0"/>
              <a:ea typeface="Rockwell" charset="0"/>
              <a:cs typeface="Rockwell" charset="0"/>
            </a:endParaRPr>
          </a:p>
        </p:txBody>
      </p:sp>
      <p:sp>
        <p:nvSpPr>
          <p:cNvPr id="5" name="Rechteck 4"/>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2133213"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INTRODUCTION</a:t>
            </a:r>
            <a:endParaRPr lang="de-DE" dirty="0"/>
          </a:p>
        </p:txBody>
      </p:sp>
      <p:sp>
        <p:nvSpPr>
          <p:cNvPr id="9" name="Textfeld 8"/>
          <p:cNvSpPr txBox="1"/>
          <p:nvPr/>
        </p:nvSpPr>
        <p:spPr>
          <a:xfrm>
            <a:off x="432000" y="4251923"/>
            <a:ext cx="2608729" cy="1877437"/>
          </a:xfrm>
          <a:prstGeom prst="rect">
            <a:avLst/>
          </a:prstGeom>
          <a:noFill/>
        </p:spPr>
        <p:txBody>
          <a:bodyPr wrap="square" rtlCol="0">
            <a:spAutoFit/>
          </a:bodyPr>
          <a:lstStyle/>
          <a:p>
            <a:pPr>
              <a:buSzPct val="100000"/>
            </a:pPr>
            <a:r>
              <a:rPr lang="en-US" sz="1600" dirty="0">
                <a:solidFill>
                  <a:srgbClr val="00699D"/>
                </a:solidFill>
                <a:latin typeface="Franklin Gothic Demi Cond" charset="0"/>
                <a:ea typeface="Franklin Gothic Demi Cond" charset="0"/>
                <a:cs typeface="Franklin Gothic Demi Cond" charset="0"/>
              </a:rPr>
              <a:t>Module 1: PR Basics</a:t>
            </a:r>
          </a:p>
          <a:p>
            <a:pPr>
              <a:buClr>
                <a:srgbClr val="ED752A"/>
              </a:buClr>
            </a:pPr>
            <a:r>
              <a:rPr lang="en-US" sz="1400" dirty="0">
                <a:solidFill>
                  <a:srgbClr val="00699D"/>
                </a:solidFill>
                <a:latin typeface="Roboto Light" charset="0"/>
                <a:ea typeface="Roboto Light" charset="0"/>
                <a:cs typeface="Roboto Light" charset="0"/>
              </a:rPr>
              <a:t>PI vs. PR </a:t>
            </a:r>
          </a:p>
          <a:p>
            <a:pPr>
              <a:buClr>
                <a:srgbClr val="ED752A"/>
              </a:buClr>
            </a:pPr>
            <a:r>
              <a:rPr lang="en-US" sz="1400" dirty="0">
                <a:solidFill>
                  <a:srgbClr val="00699D"/>
                </a:solidFill>
                <a:latin typeface="Roboto Light" charset="0"/>
                <a:ea typeface="Roboto Light" charset="0"/>
                <a:cs typeface="Roboto Light" charset="0"/>
              </a:rPr>
              <a:t>Goals and Principles</a:t>
            </a:r>
          </a:p>
          <a:p>
            <a:pPr>
              <a:buClr>
                <a:srgbClr val="ED752A"/>
              </a:buClr>
            </a:pPr>
            <a:r>
              <a:rPr lang="en-US" sz="1400" dirty="0">
                <a:solidFill>
                  <a:srgbClr val="00699D"/>
                </a:solidFill>
                <a:latin typeface="Roboto Light" charset="0"/>
                <a:ea typeface="Roboto Light" charset="0"/>
                <a:cs typeface="Roboto Light" charset="0"/>
              </a:rPr>
              <a:t>PR and the Public</a:t>
            </a:r>
          </a:p>
          <a:p>
            <a:pPr>
              <a:buClr>
                <a:srgbClr val="EE5411"/>
              </a:buClr>
            </a:pPr>
            <a:r>
              <a:rPr lang="en-US" sz="1600" dirty="0">
                <a:solidFill>
                  <a:srgbClr val="2199D8"/>
                </a:solidFill>
                <a:latin typeface="Franklin Gothic Demi Cond" charset="0"/>
                <a:ea typeface="Franklin Gothic Demi Cond" charset="0"/>
                <a:cs typeface="Franklin Gothic Demi Cond" charset="0"/>
              </a:rPr>
              <a:t>Module 2: Tradition Scenarios</a:t>
            </a:r>
          </a:p>
          <a:p>
            <a:pPr>
              <a:buClr>
                <a:srgbClr val="ED752A"/>
              </a:buClr>
            </a:pPr>
            <a:r>
              <a:rPr lang="en-US" sz="1400" dirty="0">
                <a:solidFill>
                  <a:srgbClr val="2199D8"/>
                </a:solidFill>
                <a:latin typeface="Roboto Light" charset="0"/>
                <a:ea typeface="Roboto Light" charset="0"/>
                <a:cs typeface="Roboto Light" charset="0"/>
              </a:rPr>
              <a:t>Our Traditions and Values</a:t>
            </a:r>
          </a:p>
          <a:p>
            <a:pPr>
              <a:buClr>
                <a:srgbClr val="ED752A"/>
              </a:buClr>
            </a:pPr>
            <a:r>
              <a:rPr lang="en-US" sz="1400" dirty="0">
                <a:solidFill>
                  <a:srgbClr val="2199D8"/>
                </a:solidFill>
                <a:latin typeface="Roboto Light" charset="0"/>
                <a:ea typeface="Roboto Light" charset="0"/>
                <a:cs typeface="Roboto Light" charset="0"/>
              </a:rPr>
              <a:t>Small Group Discussion</a:t>
            </a:r>
          </a:p>
          <a:p>
            <a:pPr>
              <a:buClr>
                <a:srgbClr val="ED752A"/>
              </a:buClr>
            </a:pPr>
            <a:r>
              <a:rPr lang="en-US" sz="1400" dirty="0">
                <a:solidFill>
                  <a:srgbClr val="2199D8"/>
                </a:solidFill>
                <a:latin typeface="Roboto Light" charset="0"/>
                <a:ea typeface="Roboto Light" charset="0"/>
                <a:cs typeface="Roboto Light" charset="0"/>
              </a:rPr>
              <a:t>Experience</a:t>
            </a:r>
          </a:p>
        </p:txBody>
      </p:sp>
      <p:sp>
        <p:nvSpPr>
          <p:cNvPr id="10" name="Textfeld 9"/>
          <p:cNvSpPr txBox="1"/>
          <p:nvPr/>
        </p:nvSpPr>
        <p:spPr>
          <a:xfrm>
            <a:off x="3217847" y="4251923"/>
            <a:ext cx="2576411" cy="1877437"/>
          </a:xfrm>
          <a:prstGeom prst="rect">
            <a:avLst/>
          </a:prstGeom>
          <a:noFill/>
        </p:spPr>
        <p:txBody>
          <a:bodyPr wrap="none" rtlCol="0">
            <a:spAutoFit/>
          </a:bodyPr>
          <a:lstStyle/>
          <a:p>
            <a:pPr>
              <a:buClr>
                <a:srgbClr val="EE5411"/>
              </a:buClr>
            </a:pPr>
            <a:r>
              <a:rPr lang="en-US" sz="1600" dirty="0">
                <a:solidFill>
                  <a:srgbClr val="C9571C"/>
                </a:solidFill>
                <a:latin typeface="Franklin Gothic Demi Cond" charset="0"/>
                <a:ea typeface="Franklin Gothic Demi Cond" charset="0"/>
                <a:cs typeface="Franklin Gothic Demi Cond" charset="0"/>
              </a:rPr>
              <a:t>Module 3: The PR Committee</a:t>
            </a:r>
          </a:p>
          <a:p>
            <a:pPr>
              <a:buClr>
                <a:srgbClr val="ED752A"/>
              </a:buClr>
            </a:pPr>
            <a:r>
              <a:rPr lang="en-US" sz="1400" dirty="0">
                <a:solidFill>
                  <a:srgbClr val="C9571C"/>
                </a:solidFill>
                <a:latin typeface="Roboto Light" charset="0"/>
                <a:ea typeface="Roboto Light" charset="0"/>
                <a:cs typeface="Roboto Light" charset="0"/>
              </a:rPr>
              <a:t>How to Start </a:t>
            </a:r>
          </a:p>
          <a:p>
            <a:pPr>
              <a:buClr>
                <a:srgbClr val="ED752A"/>
              </a:buClr>
            </a:pPr>
            <a:r>
              <a:rPr lang="en-US" sz="1400" dirty="0">
                <a:solidFill>
                  <a:srgbClr val="C9571C"/>
                </a:solidFill>
                <a:latin typeface="Roboto Light" charset="0"/>
                <a:ea typeface="Roboto Light" charset="0"/>
                <a:cs typeface="Roboto Light" charset="0"/>
              </a:rPr>
              <a:t>Planning</a:t>
            </a:r>
          </a:p>
          <a:p>
            <a:pPr>
              <a:buClr>
                <a:srgbClr val="ED752A"/>
              </a:buClr>
            </a:pPr>
            <a:r>
              <a:rPr lang="en-US" sz="1400" dirty="0">
                <a:solidFill>
                  <a:srgbClr val="C9571C"/>
                </a:solidFill>
                <a:latin typeface="Roboto Light" charset="0"/>
                <a:ea typeface="Roboto Light" charset="0"/>
                <a:cs typeface="Roboto Light" charset="0"/>
              </a:rPr>
              <a:t>Resources</a:t>
            </a:r>
          </a:p>
          <a:p>
            <a:pPr>
              <a:buClr>
                <a:srgbClr val="EE5411"/>
              </a:buClr>
            </a:pPr>
            <a:r>
              <a:rPr lang="en-US" sz="1600" dirty="0">
                <a:solidFill>
                  <a:srgbClr val="F4780D"/>
                </a:solidFill>
                <a:latin typeface="Franklin Gothic Demi Cond" charset="0"/>
                <a:ea typeface="Franklin Gothic Demi Cond" charset="0"/>
                <a:cs typeface="Franklin Gothic Demi Cond" charset="0"/>
              </a:rPr>
              <a:t>Module 4: The PR Presentation</a:t>
            </a:r>
          </a:p>
          <a:p>
            <a:pPr>
              <a:buClr>
                <a:srgbClr val="ED752A"/>
              </a:buClr>
            </a:pPr>
            <a:r>
              <a:rPr lang="en-US" sz="1400" dirty="0">
                <a:solidFill>
                  <a:srgbClr val="F4780D"/>
                </a:solidFill>
                <a:latin typeface="Roboto Light" charset="0"/>
                <a:ea typeface="Roboto Light" charset="0"/>
                <a:cs typeface="Roboto Light" charset="0"/>
              </a:rPr>
              <a:t>Preparation</a:t>
            </a:r>
          </a:p>
          <a:p>
            <a:pPr>
              <a:buClr>
                <a:srgbClr val="ED752A"/>
              </a:buClr>
            </a:pPr>
            <a:r>
              <a:rPr lang="en-US" sz="1400" dirty="0">
                <a:solidFill>
                  <a:srgbClr val="F4780D"/>
                </a:solidFill>
                <a:latin typeface="Roboto Light" charset="0"/>
                <a:ea typeface="Roboto Light" charset="0"/>
                <a:cs typeface="Roboto Light" charset="0"/>
              </a:rPr>
              <a:t>Giving a PR Talk</a:t>
            </a:r>
          </a:p>
          <a:p>
            <a:pPr>
              <a:buClr>
                <a:srgbClr val="ED752A"/>
              </a:buClr>
            </a:pPr>
            <a:r>
              <a:rPr lang="en-US" sz="1400" dirty="0">
                <a:solidFill>
                  <a:srgbClr val="F4780D"/>
                </a:solidFill>
                <a:latin typeface="Roboto Light" charset="0"/>
                <a:ea typeface="Roboto Light" charset="0"/>
                <a:cs typeface="Roboto Light" charset="0"/>
              </a:rPr>
              <a:t>FAQ at PR Presentations</a:t>
            </a:r>
          </a:p>
        </p:txBody>
      </p:sp>
    </p:spTree>
    <p:extLst>
      <p:ext uri="{BB962C8B-B14F-4D97-AF65-F5344CB8AC3E}">
        <p14:creationId xmlns:p14="http://schemas.microsoft.com/office/powerpoint/2010/main" val="9860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432000" y="1800000"/>
            <a:ext cx="8280926" cy="4104854"/>
          </a:xfrm>
        </p:spPr>
        <p:txBody>
          <a:bodyPr wrap="none">
            <a:noAutofit/>
          </a:bodyPr>
          <a:lstStyle/>
          <a:p>
            <a:pPr marL="0" indent="0">
              <a:lnSpc>
                <a:spcPct val="100000"/>
              </a:lnSpc>
              <a:spcBef>
                <a:spcPts val="600"/>
              </a:spcBef>
              <a:spcAft>
                <a:spcPts val="0"/>
              </a:spcAft>
              <a:buClr>
                <a:srgbClr val="424242"/>
              </a:buClr>
              <a:buSzPct val="100000"/>
              <a:buNone/>
            </a:pPr>
            <a:r>
              <a:rPr lang="de-DE" dirty="0" err="1">
                <a:solidFill>
                  <a:srgbClr val="00699D"/>
                </a:solidFill>
                <a:latin typeface="Franklin Gothic Demi Cond" charset="0"/>
                <a:ea typeface="Franklin Gothic Demi Cond" charset="0"/>
                <a:cs typeface="Franklin Gothic Demi Cond" charset="0"/>
              </a:rPr>
              <a:t>Cooperation</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between</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committees</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is</a:t>
            </a:r>
            <a:r>
              <a:rPr lang="de-DE" dirty="0">
                <a:solidFill>
                  <a:srgbClr val="00699D"/>
                </a:solidFill>
                <a:latin typeface="Franklin Gothic Demi Cond" charset="0"/>
                <a:ea typeface="Franklin Gothic Demi Cond" charset="0"/>
                <a:cs typeface="Franklin Gothic Demi Cond" charset="0"/>
              </a:rPr>
              <a:t> an </a:t>
            </a:r>
            <a:r>
              <a:rPr lang="de-DE" dirty="0" err="1">
                <a:solidFill>
                  <a:srgbClr val="00699D"/>
                </a:solidFill>
                <a:latin typeface="Franklin Gothic Demi Cond" charset="0"/>
                <a:ea typeface="Franklin Gothic Demi Cond" charset="0"/>
                <a:cs typeface="Franklin Gothic Demi Cond" charset="0"/>
              </a:rPr>
              <a:t>important</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part</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of</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providing</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service</a:t>
            </a:r>
            <a:r>
              <a:rPr lang="de-DE" dirty="0">
                <a:solidFill>
                  <a:srgbClr val="00699D"/>
                </a:solidFill>
                <a:latin typeface="Franklin Gothic Demi Cond" charset="0"/>
                <a:ea typeface="Franklin Gothic Demi Cond" charset="0"/>
                <a:cs typeface="Franklin Gothic Demi Cond" charset="0"/>
              </a:rPr>
              <a:t> </a:t>
            </a:r>
            <a:br>
              <a:rPr lang="de-DE" dirty="0">
                <a:solidFill>
                  <a:srgbClr val="00699D"/>
                </a:solidFill>
                <a:latin typeface="Franklin Gothic Demi Cond" charset="0"/>
                <a:ea typeface="Franklin Gothic Demi Cond" charset="0"/>
                <a:cs typeface="Franklin Gothic Demi Cond" charset="0"/>
              </a:rPr>
            </a:br>
            <a:r>
              <a:rPr lang="de-DE" dirty="0">
                <a:solidFill>
                  <a:srgbClr val="00699D"/>
                </a:solidFill>
                <a:latin typeface="Franklin Gothic Demi Cond" charset="0"/>
                <a:ea typeface="Franklin Gothic Demi Cond" charset="0"/>
                <a:cs typeface="Franklin Gothic Demi Cond" charset="0"/>
              </a:rPr>
              <a:t>in </a:t>
            </a:r>
            <a:r>
              <a:rPr lang="de-DE" dirty="0" err="1">
                <a:solidFill>
                  <a:srgbClr val="00699D"/>
                </a:solidFill>
                <a:latin typeface="Franklin Gothic Demi Cond" charset="0"/>
                <a:ea typeface="Franklin Gothic Demi Cond" charset="0"/>
                <a:cs typeface="Franklin Gothic Demi Cond" charset="0"/>
              </a:rPr>
              <a:t>Narcotics</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Annymous</a:t>
            </a:r>
            <a:r>
              <a:rPr lang="de-DE" dirty="0">
                <a:solidFill>
                  <a:srgbClr val="00699D"/>
                </a:solidFill>
                <a:latin typeface="Franklin Gothic Demi Cond" charset="0"/>
                <a:ea typeface="Franklin Gothic Demi Cond" charset="0"/>
                <a:cs typeface="Franklin Gothic Demi Cond" charset="0"/>
              </a:rPr>
              <a:t>.</a:t>
            </a:r>
          </a:p>
          <a:p>
            <a:pPr marL="0" indent="0">
              <a:lnSpc>
                <a:spcPct val="100000"/>
              </a:lnSpc>
              <a:spcBef>
                <a:spcPts val="600"/>
              </a:spcBef>
              <a:spcAft>
                <a:spcPts val="0"/>
              </a:spcAft>
              <a:buClr>
                <a:srgbClr val="424242"/>
              </a:buClr>
              <a:buSzPct val="100000"/>
              <a:buNone/>
            </a:pPr>
            <a:endParaRPr lang="de-DE" sz="1200" dirty="0">
              <a:solidFill>
                <a:srgbClr val="00699D"/>
              </a:solidFill>
              <a:latin typeface="Franklin Gothic Demi Cond" charset="0"/>
              <a:ea typeface="Franklin Gothic Demi Cond" charset="0"/>
              <a:cs typeface="Franklin Gothic Demi Cond" charset="0"/>
            </a:endParaRP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err="1">
                <a:solidFill>
                  <a:schemeClr val="tx1">
                    <a:lumMod val="90000"/>
                    <a:lumOff val="10000"/>
                  </a:schemeClr>
                </a:solidFill>
                <a:latin typeface="Roboto Light" charset="0"/>
                <a:ea typeface="Roboto Light" charset="0"/>
                <a:cs typeface="Roboto Light" charset="0"/>
              </a:rPr>
              <a:t>We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may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understand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our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own</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functions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well</a:t>
            </a:r>
            <a:r>
              <a:rPr lang="de-DE" sz="1800" dirty="0">
                <a:solidFill>
                  <a:schemeClr val="tx1">
                    <a:lumMod val="90000"/>
                    <a:lumOff val="10000"/>
                  </a:schemeClr>
                </a:solidFill>
                <a:latin typeface="Roboto Light" charset="0"/>
                <a:ea typeface="Roboto Light" charset="0"/>
                <a:cs typeface="Roboto Light" charset="0"/>
              </a:rPr>
              <a:t> but </a:t>
            </a:r>
            <a:r>
              <a:rPr lang="de-DE" sz="1800" dirty="0" err="1">
                <a:solidFill>
                  <a:schemeClr val="tx1">
                    <a:lumMod val="90000"/>
                    <a:lumOff val="10000"/>
                  </a:schemeClr>
                </a:solidFill>
                <a:latin typeface="Roboto Medium" charset="0"/>
                <a:ea typeface="Roboto Medium" charset="0"/>
                <a:cs typeface="Roboto Medium" charset="0"/>
              </a:rPr>
              <a:t>know</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little</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of</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how</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other</a:t>
            </a:r>
            <a:r>
              <a:rPr lang="de-DE" sz="1800" dirty="0">
                <a:solidFill>
                  <a:schemeClr val="tx1">
                    <a:lumMod val="90000"/>
                    <a:lumOff val="10000"/>
                  </a:schemeClr>
                </a:solidFill>
                <a:latin typeface="Roboto Medium" charset="0"/>
                <a:ea typeface="Roboto Medium" charset="0"/>
                <a:cs typeface="Roboto Medium" charset="0"/>
              </a:rPr>
              <a:t> </a:t>
            </a:r>
            <a:br>
              <a:rPr lang="de-DE" sz="1800" dirty="0">
                <a:solidFill>
                  <a:schemeClr val="tx1">
                    <a:lumMod val="90000"/>
                    <a:lumOff val="10000"/>
                  </a:schemeClr>
                </a:solidFill>
                <a:latin typeface="Roboto Medium" charset="0"/>
                <a:ea typeface="Roboto Medium" charset="0"/>
                <a:cs typeface="Roboto Medium" charset="0"/>
              </a:rPr>
            </a:br>
            <a:r>
              <a:rPr lang="de-DE" sz="1800" dirty="0" err="1">
                <a:solidFill>
                  <a:schemeClr val="tx1">
                    <a:lumMod val="90000"/>
                    <a:lumOff val="10000"/>
                  </a:schemeClr>
                </a:solidFill>
                <a:latin typeface="Roboto Medium" charset="0"/>
                <a:ea typeface="Roboto Medium" charset="0"/>
                <a:cs typeface="Roboto Medium" charset="0"/>
              </a:rPr>
              <a:t>committees</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operate</a:t>
            </a:r>
            <a:r>
              <a:rPr lang="de-DE" sz="1800" dirty="0">
                <a:solidFill>
                  <a:schemeClr val="tx1">
                    <a:lumMod val="90000"/>
                    <a:lumOff val="10000"/>
                  </a:schemeClr>
                </a:solidFill>
                <a:latin typeface="Roboto Medium" charset="0"/>
                <a:ea typeface="Roboto Medium" charset="0"/>
                <a:cs typeface="Roboto Medium" charset="0"/>
              </a:rPr>
              <a:t>. </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a:solidFill>
                  <a:schemeClr val="tx1">
                    <a:lumMod val="90000"/>
                    <a:lumOff val="10000"/>
                  </a:schemeClr>
                </a:solidFill>
                <a:latin typeface="Roboto Light" charset="0"/>
                <a:ea typeface="Roboto Light" charset="0"/>
                <a:cs typeface="Roboto Light" charset="0"/>
              </a:rPr>
              <a:t>The </a:t>
            </a:r>
            <a:r>
              <a:rPr lang="de-DE" sz="1800" dirty="0" err="1">
                <a:solidFill>
                  <a:schemeClr val="tx1">
                    <a:lumMod val="90000"/>
                    <a:lumOff val="10000"/>
                  </a:schemeClr>
                </a:solidFill>
                <a:latin typeface="Roboto Light" charset="0"/>
                <a:ea typeface="Roboto Light" charset="0"/>
                <a:cs typeface="Roboto Light" charset="0"/>
              </a:rPr>
              <a:t>basic</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difference</a:t>
            </a:r>
            <a:r>
              <a:rPr lang="de-DE" sz="1800" dirty="0">
                <a:solidFill>
                  <a:schemeClr val="tx1">
                    <a:lumMod val="90000"/>
                    <a:lumOff val="10000"/>
                  </a:schemeClr>
                </a:solidFill>
                <a:latin typeface="Roboto Light" charset="0"/>
                <a:ea typeface="Roboto Light" charset="0"/>
                <a:cs typeface="Roboto Light" charset="0"/>
              </a:rPr>
              <a:t> in </a:t>
            </a:r>
            <a:r>
              <a:rPr lang="de-DE" sz="1800" dirty="0" err="1">
                <a:solidFill>
                  <a:schemeClr val="tx1">
                    <a:lumMod val="90000"/>
                    <a:lumOff val="10000"/>
                  </a:schemeClr>
                </a:solidFill>
                <a:latin typeface="Roboto Light" charset="0"/>
                <a:ea typeface="Roboto Light" charset="0"/>
                <a:cs typeface="Roboto Light" charset="0"/>
              </a:rPr>
              <a:t>function</a:t>
            </a:r>
            <a:r>
              <a:rPr lang="de-DE" sz="1800" dirty="0">
                <a:solidFill>
                  <a:schemeClr val="tx1">
                    <a:lumMod val="90000"/>
                    <a:lumOff val="10000"/>
                  </a:schemeClr>
                </a:solidFill>
                <a:latin typeface="Roboto Light" charset="0"/>
                <a:ea typeface="Roboto Light" charset="0"/>
                <a:cs typeface="Roboto Light" charset="0"/>
              </a:rPr>
              <a:t>.</a:t>
            </a:r>
            <a:br>
              <a:rPr lang="de-DE" sz="1800" dirty="0">
                <a:solidFill>
                  <a:schemeClr val="tx1">
                    <a:lumMod val="90000"/>
                    <a:lumOff val="10000"/>
                  </a:schemeClr>
                </a:solidFill>
                <a:latin typeface="Roboto Light" charset="0"/>
                <a:ea typeface="Roboto Light" charset="0"/>
                <a:cs typeface="Roboto Light" charset="0"/>
              </a:rPr>
            </a:br>
            <a:r>
              <a:rPr lang="de-DE" sz="1800" dirty="0">
                <a:solidFill>
                  <a:schemeClr val="tx1">
                    <a:lumMod val="90000"/>
                    <a:lumOff val="10000"/>
                  </a:schemeClr>
                </a:solidFill>
                <a:latin typeface="Roboto Medium" charset="0"/>
                <a:ea typeface="Roboto Medium" charset="0"/>
                <a:cs typeface="Roboto Medium" charset="0"/>
              </a:rPr>
              <a:t>H&amp;I</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panels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present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program</a:t>
            </a:r>
            <a:r>
              <a:rPr lang="de-DE" sz="1800" dirty="0">
                <a:solidFill>
                  <a:schemeClr val="tx1">
                    <a:lumMod val="90000"/>
                    <a:lumOff val="10000"/>
                  </a:schemeClr>
                </a:solidFill>
                <a:latin typeface="Roboto Light" charset="0"/>
                <a:ea typeface="Roboto Light" charset="0"/>
                <a:cs typeface="Roboto Light" charset="0"/>
              </a:rPr>
              <a:t> </a:t>
            </a:r>
            <a:r>
              <a:rPr lang="de-DE" sz="1800" b="1" dirty="0" err="1">
                <a:solidFill>
                  <a:schemeClr val="tx1">
                    <a:lumMod val="90000"/>
                    <a:lumOff val="10000"/>
                  </a:schemeClr>
                </a:solidFill>
                <a:latin typeface="Roboto Light" charset="0"/>
                <a:ea typeface="Roboto Light" charset="0"/>
                <a:cs typeface="Roboto Light" charset="0"/>
              </a:rPr>
              <a:t>primarily</a:t>
            </a:r>
            <a:r>
              <a:rPr lang="de-DE" sz="1800" b="1"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b="1"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addicts</a:t>
            </a:r>
            <a:r>
              <a:rPr lang="de-DE" sz="1800" dirty="0">
                <a:solidFill>
                  <a:schemeClr val="tx1">
                    <a:lumMod val="90000"/>
                    <a:lumOff val="10000"/>
                  </a:schemeClr>
                </a:solidFill>
                <a:latin typeface="Roboto Medium" charset="0"/>
                <a:ea typeface="Roboto Medium" charset="0"/>
                <a:cs typeface="Roboto Medium" charset="0"/>
              </a:rPr>
              <a:t>.</a:t>
            </a:r>
            <a:br>
              <a:rPr lang="de-DE" sz="1800" dirty="0">
                <a:solidFill>
                  <a:schemeClr val="tx1">
                    <a:lumMod val="90000"/>
                    <a:lumOff val="10000"/>
                  </a:schemeClr>
                </a:solidFill>
                <a:latin typeface="Roboto Medium" charset="0"/>
                <a:ea typeface="Roboto Medium" charset="0"/>
                <a:cs typeface="Roboto Medium" charset="0"/>
              </a:rPr>
            </a:br>
            <a:r>
              <a:rPr lang="de-DE" sz="1800" dirty="0">
                <a:solidFill>
                  <a:schemeClr val="tx1">
                    <a:lumMod val="90000"/>
                    <a:lumOff val="10000"/>
                  </a:schemeClr>
                </a:solidFill>
                <a:latin typeface="Roboto Medium" charset="0"/>
                <a:ea typeface="Roboto Medium" charset="0"/>
                <a:cs typeface="Roboto Medium" charset="0"/>
              </a:rPr>
              <a:t>PR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committee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makes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presentation</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primarily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a:solidFill>
                  <a:schemeClr val="tx1">
                    <a:lumMod val="90000"/>
                    <a:lumOff val="10000"/>
                  </a:schemeClr>
                </a:solidFill>
                <a:latin typeface="Roboto Medium" charset="0"/>
                <a:ea typeface="Roboto Medium" charset="0"/>
                <a:cs typeface="Roboto Medium" charset="0"/>
              </a:rPr>
              <a:t>non-</a:t>
            </a:r>
            <a:r>
              <a:rPr lang="de-DE" sz="1800" dirty="0" err="1">
                <a:solidFill>
                  <a:schemeClr val="tx1">
                    <a:lumMod val="90000"/>
                    <a:lumOff val="10000"/>
                  </a:schemeClr>
                </a:solidFill>
                <a:latin typeface="Roboto Medium" charset="0"/>
                <a:ea typeface="Roboto Medium" charset="0"/>
                <a:cs typeface="Roboto Medium" charset="0"/>
              </a:rPr>
              <a:t>addicts</a:t>
            </a:r>
            <a:r>
              <a:rPr lang="de-DE" sz="1800" dirty="0">
                <a:solidFill>
                  <a:schemeClr val="tx1">
                    <a:lumMod val="90000"/>
                    <a:lumOff val="10000"/>
                  </a:schemeClr>
                </a:solidFill>
                <a:latin typeface="Roboto Light" charset="0"/>
                <a:ea typeface="Roboto Light" charset="0"/>
                <a:cs typeface="Roboto Light" charset="0"/>
              </a:rPr>
              <a:t>. </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a:solidFill>
                  <a:schemeClr val="tx1">
                    <a:lumMod val="90000"/>
                    <a:lumOff val="10000"/>
                  </a:schemeClr>
                </a:solidFill>
                <a:latin typeface="Roboto Medium" charset="0"/>
                <a:ea typeface="Roboto Medium" charset="0"/>
                <a:cs typeface="Roboto Medium" charset="0"/>
              </a:rPr>
              <a:t>PR </a:t>
            </a:r>
            <a:r>
              <a:rPr lang="de-DE" sz="1800" dirty="0" err="1">
                <a:solidFill>
                  <a:schemeClr val="tx1">
                    <a:lumMod val="90000"/>
                    <a:lumOff val="10000"/>
                  </a:schemeClr>
                </a:solidFill>
                <a:latin typeface="Roboto Medium" charset="0"/>
                <a:ea typeface="Roboto Medium" charset="0"/>
                <a:cs typeface="Roboto Medium" charset="0"/>
              </a:rPr>
              <a:t>and</a:t>
            </a:r>
            <a:r>
              <a:rPr lang="de-DE" sz="1800" dirty="0">
                <a:solidFill>
                  <a:schemeClr val="tx1">
                    <a:lumMod val="90000"/>
                    <a:lumOff val="10000"/>
                  </a:schemeClr>
                </a:solidFill>
                <a:latin typeface="Roboto Medium" charset="0"/>
                <a:ea typeface="Roboto Medium" charset="0"/>
                <a:cs typeface="Roboto Medium" charset="0"/>
              </a:rPr>
              <a:t> H&amp;I </a:t>
            </a:r>
            <a:r>
              <a:rPr lang="de-DE" sz="1800" dirty="0" err="1">
                <a:solidFill>
                  <a:schemeClr val="tx1">
                    <a:lumMod val="90000"/>
                    <a:lumOff val="10000"/>
                  </a:schemeClr>
                </a:solidFill>
                <a:latin typeface="Roboto Medium" charset="0"/>
                <a:ea typeface="Roboto Medium" charset="0"/>
                <a:cs typeface="Roboto Medium" charset="0"/>
              </a:rPr>
              <a:t>committees</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should</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cooperate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contacts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were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become</a:t>
            </a:r>
            <a:r>
              <a:rPr lang="de-DE" sz="1800" dirty="0">
                <a:solidFill>
                  <a:schemeClr val="tx1">
                    <a:lumMod val="90000"/>
                    <a:lumOff val="10000"/>
                  </a:schemeClr>
                </a:solidFill>
                <a:latin typeface="Roboto Light" charset="0"/>
                <a:ea typeface="Roboto Light" charset="0"/>
                <a:cs typeface="Roboto Light" charset="0"/>
              </a:rPr>
              <a:t> an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opportunity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for</a:t>
            </a:r>
            <a:r>
              <a:rPr lang="de-DE" sz="1800" dirty="0">
                <a:solidFill>
                  <a:schemeClr val="tx1">
                    <a:lumMod val="90000"/>
                    <a:lumOff val="10000"/>
                  </a:schemeClr>
                </a:solidFill>
                <a:latin typeface="Roboto Light" charset="0"/>
                <a:ea typeface="Roboto Light" charset="0"/>
                <a:cs typeface="Roboto Light" charset="0"/>
              </a:rPr>
              <a:t> a PR </a:t>
            </a:r>
            <a:r>
              <a:rPr lang="de-DE" sz="1800" dirty="0" err="1">
                <a:solidFill>
                  <a:schemeClr val="tx1">
                    <a:lumMod val="90000"/>
                    <a:lumOff val="10000"/>
                  </a:schemeClr>
                </a:solidFill>
                <a:latin typeface="Roboto Light" charset="0"/>
                <a:ea typeface="Roboto Light" charset="0"/>
                <a:cs typeface="Roboto Light" charset="0"/>
              </a:rPr>
              <a:t>presentation</a:t>
            </a:r>
            <a:r>
              <a:rPr lang="de-DE" sz="1800" dirty="0">
                <a:solidFill>
                  <a:schemeClr val="tx1">
                    <a:lumMod val="90000"/>
                    <a:lumOff val="10000"/>
                  </a:schemeClr>
                </a:solidFill>
                <a:latin typeface="Roboto Light" charset="0"/>
                <a:ea typeface="Roboto Light" charset="0"/>
                <a:cs typeface="Roboto Light" charset="0"/>
              </a:rPr>
              <a:t>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hospital</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during</a:t>
            </a:r>
            <a:r>
              <a:rPr lang="de-DE" sz="1800" dirty="0">
                <a:solidFill>
                  <a:schemeClr val="tx1">
                    <a:lumMod val="90000"/>
                    <a:lumOff val="10000"/>
                  </a:schemeClr>
                </a:solidFill>
                <a:latin typeface="Roboto Light" charset="0"/>
                <a:ea typeface="Roboto Light" charset="0"/>
                <a:cs typeface="Roboto Light" charset="0"/>
              </a:rPr>
              <a:t> a </a:t>
            </a:r>
            <a:r>
              <a:rPr lang="de-DE" sz="1800" dirty="0" err="1">
                <a:solidFill>
                  <a:schemeClr val="tx1">
                    <a:lumMod val="90000"/>
                    <a:lumOff val="10000"/>
                  </a:schemeClr>
                </a:solidFill>
                <a:latin typeface="Roboto Light" charset="0"/>
                <a:ea typeface="Roboto Light" charset="0"/>
                <a:cs typeface="Roboto Light" charset="0"/>
              </a:rPr>
              <a:t>presentation</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it</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occurs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that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participants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request</a:t>
            </a:r>
            <a:r>
              <a:rPr lang="de-DE" sz="1800" dirty="0">
                <a:solidFill>
                  <a:schemeClr val="tx1">
                    <a:lumMod val="90000"/>
                    <a:lumOff val="10000"/>
                  </a:schemeClr>
                </a:solidFill>
                <a:latin typeface="Roboto Light" charset="0"/>
                <a:ea typeface="Roboto Light" charset="0"/>
                <a:cs typeface="Roboto Light" charset="0"/>
              </a:rPr>
              <a:t> a H&amp;I </a:t>
            </a:r>
            <a:r>
              <a:rPr lang="de-DE" sz="1800" dirty="0" err="1">
                <a:solidFill>
                  <a:schemeClr val="tx1">
                    <a:lumMod val="90000"/>
                    <a:lumOff val="10000"/>
                  </a:schemeClr>
                </a:solidFill>
                <a:latin typeface="Roboto Light" charset="0"/>
                <a:ea typeface="Roboto Light" charset="0"/>
                <a:cs typeface="Roboto Light" charset="0"/>
              </a:rPr>
              <a:t>meeting</a:t>
            </a:r>
            <a:r>
              <a:rPr lang="de-DE" sz="1800" dirty="0">
                <a:solidFill>
                  <a:schemeClr val="tx1">
                    <a:lumMod val="90000"/>
                    <a:lumOff val="10000"/>
                  </a:schemeClr>
                </a:solidFill>
                <a:latin typeface="Roboto Light" charset="0"/>
                <a:ea typeface="Roboto Light" charset="0"/>
                <a:cs typeface="Roboto Light" charset="0"/>
              </a:rPr>
              <a:t>.</a:t>
            </a:r>
            <a:endParaRPr lang="de-DE" sz="1800" dirty="0">
              <a:solidFill>
                <a:schemeClr val="tx1">
                  <a:lumMod val="90000"/>
                  <a:lumOff val="10000"/>
                </a:schemeClr>
              </a:solidFill>
              <a:effectLst/>
              <a:latin typeface="Roboto Light" charset="0"/>
              <a:ea typeface="Roboto Light" charset="0"/>
              <a:cs typeface="Roboto Light" charset="0"/>
            </a:endParaRPr>
          </a:p>
        </p:txBody>
      </p:sp>
      <p:sp>
        <p:nvSpPr>
          <p:cNvPr id="5" name="Title 1"/>
          <p:cNvSpPr>
            <a:spLocks noGrp="1"/>
          </p:cNvSpPr>
          <p:nvPr>
            <p:ph type="title"/>
          </p:nvPr>
        </p:nvSpPr>
        <p:spPr>
          <a:xfrm>
            <a:off x="432000" y="-50275"/>
            <a:ext cx="8418702" cy="1512000"/>
          </a:xfrm>
        </p:spPr>
        <p:txBody>
          <a:bodyPr>
            <a:normAutofit/>
          </a:bodyPr>
          <a:lstStyle/>
          <a:p>
            <a:r>
              <a:rPr lang="en-US" b="1" dirty="0">
                <a:solidFill>
                  <a:schemeClr val="bg1"/>
                </a:solidFill>
                <a:latin typeface="Rockwell" charset="0"/>
                <a:ea typeface="Rockwell" charset="0"/>
                <a:cs typeface="Rockwell" charset="0"/>
              </a:rPr>
              <a:t>PR and the H&amp;I Committee </a:t>
            </a: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114646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4604400" y="3466097"/>
            <a:ext cx="4543200" cy="34236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p:nvSpPr>
        <p:spPr>
          <a:xfrm>
            <a:off x="4604429" y="-21044"/>
            <a:ext cx="4543200" cy="34236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p:nvSpPr>
        <p:spPr>
          <a:xfrm>
            <a:off x="0" y="3465553"/>
            <a:ext cx="4543200" cy="34236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Bef>
                <a:spcPts val="600"/>
              </a:spcBef>
            </a:pPr>
            <a:r>
              <a:rPr lang="en-US" b="1" dirty="0">
                <a:solidFill>
                  <a:schemeClr val="bg1"/>
                </a:solidFill>
                <a:latin typeface="Franklin Gothic Demi Cond" charset="0"/>
                <a:ea typeface="Franklin Gothic Demi Cond" charset="0"/>
                <a:cs typeface="Franklin Gothic Demi Cond" charset="0"/>
              </a:rPr>
              <a:t>Module 2:</a:t>
            </a:r>
            <a:r>
              <a:rPr lang="en-US" b="1" dirty="0">
                <a:solidFill>
                  <a:schemeClr val="bg1"/>
                </a:solidFill>
                <a:ea typeface="Roboto" charset="0"/>
                <a:cs typeface="Roboto" charset="0"/>
              </a:rPr>
              <a:t> </a:t>
            </a:r>
            <a:br>
              <a:rPr lang="en-US" b="1" dirty="0">
                <a:solidFill>
                  <a:schemeClr val="bg1"/>
                </a:solidFill>
                <a:ea typeface="Roboto" charset="0"/>
                <a:cs typeface="Roboto" charset="0"/>
              </a:rPr>
            </a:br>
            <a:r>
              <a:rPr lang="en-US" b="1" dirty="0">
                <a:solidFill>
                  <a:schemeClr val="bg1"/>
                </a:solidFill>
                <a:latin typeface="Rockwell" charset="0"/>
                <a:ea typeface="Rockwell" charset="0"/>
                <a:cs typeface="Rockwell" charset="0"/>
              </a:rPr>
              <a:t>TRADITION SCENARIOS</a:t>
            </a:r>
            <a:br>
              <a:rPr lang="en-US" dirty="0">
                <a:solidFill>
                  <a:schemeClr val="bg1"/>
                </a:solidFill>
                <a:ea typeface="Roboto" charset="0"/>
                <a:cs typeface="Roboto" charset="0"/>
              </a:rPr>
            </a:br>
            <a:r>
              <a:rPr lang="en-US" sz="1600" dirty="0">
                <a:solidFill>
                  <a:schemeClr val="bg1"/>
                </a:solidFill>
                <a:latin typeface="Roboto Light" charset="0"/>
                <a:ea typeface="Roboto Light" charset="0"/>
                <a:cs typeface="Roboto Light" charset="0"/>
              </a:rPr>
              <a:t>Our Traditions and Values</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Small Group Discussion </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Experience</a:t>
            </a:r>
          </a:p>
          <a:p>
            <a:pPr algn="ctr"/>
            <a:endParaRPr lang="de-DE" dirty="0"/>
          </a:p>
        </p:txBody>
      </p:sp>
      <p:sp>
        <p:nvSpPr>
          <p:cNvPr id="4" name="Rechteck 3"/>
          <p:cNvSpPr/>
          <p:nvPr/>
        </p:nvSpPr>
        <p:spPr>
          <a:xfrm>
            <a:off x="-1" y="-18703"/>
            <a:ext cx="4543200" cy="34236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1087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lstStyle/>
          <a:p>
            <a:r>
              <a:rPr lang="en-US" b="1" dirty="0">
                <a:solidFill>
                  <a:schemeClr val="bg1"/>
                </a:solidFill>
                <a:latin typeface="Rockwell" charset="0"/>
                <a:ea typeface="Rockwell" charset="0"/>
                <a:cs typeface="Rockwell" charset="0"/>
              </a:rPr>
              <a:t>our Traditions </a:t>
            </a:r>
            <a:br>
              <a:rPr lang="en-US" b="1" dirty="0">
                <a:solidFill>
                  <a:schemeClr val="bg1"/>
                </a:solidFill>
                <a:latin typeface="Rockwell" charset="0"/>
                <a:ea typeface="Rockwell" charset="0"/>
                <a:cs typeface="Rockwell" charset="0"/>
              </a:rPr>
            </a:br>
            <a:r>
              <a:rPr lang="en-US" sz="2800" b="1" dirty="0">
                <a:solidFill>
                  <a:schemeClr val="bg1"/>
                </a:solidFill>
                <a:latin typeface="Rockwell" charset="0"/>
                <a:ea typeface="Rockwell" charset="0"/>
                <a:cs typeface="Rockwell" charset="0"/>
              </a:rPr>
              <a:t>The 12 Traditions (Reading)</a:t>
            </a:r>
          </a:p>
        </p:txBody>
      </p:sp>
      <p:sp>
        <p:nvSpPr>
          <p:cNvPr id="6" name="Content Placeholder 2"/>
          <p:cNvSpPr>
            <a:spLocks noGrp="1"/>
          </p:cNvSpPr>
          <p:nvPr>
            <p:ph idx="1"/>
          </p:nvPr>
        </p:nvSpPr>
        <p:spPr>
          <a:xfrm>
            <a:off x="432000" y="1800000"/>
            <a:ext cx="8280926" cy="4490121"/>
          </a:xfrm>
        </p:spPr>
        <p:txBody>
          <a:bodyPr wrap="none">
            <a:noAutofit/>
          </a:bodyPr>
          <a:lstStyle/>
          <a:p>
            <a:pPr marL="0" indent="0">
              <a:lnSpc>
                <a:spcPct val="100000"/>
              </a:lnSpc>
              <a:spcBef>
                <a:spcPts val="600"/>
              </a:spcBef>
              <a:spcAft>
                <a:spcPts val="0"/>
              </a:spcAft>
              <a:buNone/>
            </a:pPr>
            <a:r>
              <a:rPr lang="de-DE" sz="2400" dirty="0" err="1">
                <a:solidFill>
                  <a:srgbClr val="2199D8"/>
                </a:solidFill>
                <a:latin typeface="Franklin Gothic Demi Cond" charset="0"/>
                <a:ea typeface="Franklin Gothic Demi Cond" charset="0"/>
                <a:cs typeface="Franklin Gothic Demi Cond" charset="0"/>
              </a:rPr>
              <a:t>We</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probably</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hear</a:t>
            </a:r>
            <a:r>
              <a:rPr lang="de-DE" sz="2400" dirty="0">
                <a:solidFill>
                  <a:srgbClr val="2199D8"/>
                </a:solidFill>
                <a:latin typeface="Franklin Gothic Demi Cond" charset="0"/>
                <a:ea typeface="Franklin Gothic Demi Cond" charset="0"/>
                <a:cs typeface="Franklin Gothic Demi Cond" charset="0"/>
              </a:rPr>
              <a:t> in </a:t>
            </a:r>
            <a:r>
              <a:rPr lang="de-DE" sz="2400" dirty="0" err="1">
                <a:solidFill>
                  <a:srgbClr val="2199D8"/>
                </a:solidFill>
                <a:latin typeface="Franklin Gothic Demi Cond" charset="0"/>
                <a:ea typeface="Franklin Gothic Demi Cond" charset="0"/>
                <a:cs typeface="Franklin Gothic Demi Cond" charset="0"/>
              </a:rPr>
              <a:t>meetings</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that</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our</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traditions</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are</a:t>
            </a:r>
            <a:r>
              <a:rPr lang="de-DE" sz="2400" dirty="0">
                <a:solidFill>
                  <a:srgbClr val="2199D8"/>
                </a:solidFill>
                <a:latin typeface="Franklin Gothic Demi Cond" charset="0"/>
                <a:ea typeface="Franklin Gothic Demi Cond" charset="0"/>
                <a:cs typeface="Franklin Gothic Demi Cond" charset="0"/>
              </a:rPr>
              <a:t> not </a:t>
            </a:r>
            <a:r>
              <a:rPr lang="de-DE" sz="2400" dirty="0" err="1">
                <a:solidFill>
                  <a:srgbClr val="2199D8"/>
                </a:solidFill>
                <a:latin typeface="Franklin Gothic Demi Cond" charset="0"/>
                <a:ea typeface="Franklin Gothic Demi Cond" charset="0"/>
                <a:cs typeface="Franklin Gothic Demi Cond" charset="0"/>
              </a:rPr>
              <a:t>negotiable</a:t>
            </a:r>
            <a:r>
              <a:rPr lang="de-DE" sz="2400" dirty="0">
                <a:solidFill>
                  <a:srgbClr val="2199D8"/>
                </a:solidFill>
                <a:latin typeface="Franklin Gothic Demi Cond" charset="0"/>
                <a:ea typeface="Franklin Gothic Demi Cond" charset="0"/>
                <a:cs typeface="Franklin Gothic Demi Cond" charset="0"/>
              </a:rPr>
              <a:t>.” </a:t>
            </a:r>
          </a:p>
          <a:p>
            <a:pPr marL="0" indent="0">
              <a:lnSpc>
                <a:spcPct val="100000"/>
              </a:lnSpc>
              <a:spcBef>
                <a:spcPts val="600"/>
              </a:spcBef>
              <a:spcAft>
                <a:spcPts val="0"/>
              </a:spcAft>
              <a:buNone/>
            </a:pPr>
            <a:r>
              <a:rPr lang="de-DE" sz="2400" dirty="0" err="1">
                <a:solidFill>
                  <a:srgbClr val="2199D8"/>
                </a:solidFill>
                <a:latin typeface="Franklin Gothic Demi Cond" charset="0"/>
                <a:ea typeface="Franklin Gothic Demi Cond" charset="0"/>
                <a:cs typeface="Franklin Gothic Demi Cond" charset="0"/>
              </a:rPr>
              <a:t>While</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they</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are</a:t>
            </a:r>
            <a:r>
              <a:rPr lang="de-DE" sz="2400" dirty="0">
                <a:solidFill>
                  <a:srgbClr val="2199D8"/>
                </a:solidFill>
                <a:latin typeface="Franklin Gothic Demi Cond" charset="0"/>
                <a:ea typeface="Franklin Gothic Demi Cond" charset="0"/>
                <a:cs typeface="Franklin Gothic Demi Cond" charset="0"/>
              </a:rPr>
              <a:t> not </a:t>
            </a:r>
            <a:r>
              <a:rPr lang="de-DE" sz="2400" dirty="0" err="1">
                <a:solidFill>
                  <a:srgbClr val="2199D8"/>
                </a:solidFill>
                <a:latin typeface="Franklin Gothic Demi Cond" charset="0"/>
                <a:ea typeface="Franklin Gothic Demi Cond" charset="0"/>
                <a:cs typeface="Franklin Gothic Demi Cond" charset="0"/>
              </a:rPr>
              <a:t>negotiable</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our</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traditions</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are</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certainly</a:t>
            </a:r>
            <a:r>
              <a:rPr lang="de-DE" sz="2400" dirty="0">
                <a:solidFill>
                  <a:srgbClr val="2199D8"/>
                </a:solidFill>
                <a:latin typeface="Franklin Gothic Demi Cond" charset="0"/>
                <a:ea typeface="Franklin Gothic Demi Cond" charset="0"/>
                <a:cs typeface="Franklin Gothic Demi Cond" charset="0"/>
              </a:rPr>
              <a:t> open </a:t>
            </a:r>
            <a:br>
              <a:rPr lang="de-DE" sz="2400" dirty="0">
                <a:solidFill>
                  <a:srgbClr val="2199D8"/>
                </a:solidFill>
                <a:latin typeface="Franklin Gothic Demi Cond" charset="0"/>
                <a:ea typeface="Franklin Gothic Demi Cond" charset="0"/>
                <a:cs typeface="Franklin Gothic Demi Cond" charset="0"/>
              </a:rPr>
            </a:br>
            <a:r>
              <a:rPr lang="de-DE" sz="2400" dirty="0" err="1">
                <a:solidFill>
                  <a:srgbClr val="2199D8"/>
                </a:solidFill>
                <a:latin typeface="Franklin Gothic Demi Cond" charset="0"/>
                <a:ea typeface="Franklin Gothic Demi Cond" charset="0"/>
                <a:cs typeface="Franklin Gothic Demi Cond" charset="0"/>
              </a:rPr>
              <a:t>to</a:t>
            </a:r>
            <a:r>
              <a:rPr lang="de-DE" sz="2400" dirty="0">
                <a:solidFill>
                  <a:srgbClr val="2199D8"/>
                </a:solidFill>
                <a:latin typeface="Franklin Gothic Demi Cond" charset="0"/>
                <a:ea typeface="Franklin Gothic Demi Cond" charset="0"/>
                <a:cs typeface="Franklin Gothic Demi Cond" charset="0"/>
              </a:rPr>
              <a:t> </a:t>
            </a:r>
            <a:r>
              <a:rPr lang="de-DE" sz="2400" dirty="0" err="1">
                <a:solidFill>
                  <a:srgbClr val="2199D8"/>
                </a:solidFill>
                <a:latin typeface="Franklin Gothic Demi Cond" charset="0"/>
                <a:ea typeface="Franklin Gothic Demi Cond" charset="0"/>
                <a:cs typeface="Franklin Gothic Demi Cond" charset="0"/>
              </a:rPr>
              <a:t>interpretation</a:t>
            </a:r>
            <a:r>
              <a:rPr lang="de-DE" sz="2400" dirty="0">
                <a:solidFill>
                  <a:srgbClr val="2199D8"/>
                </a:solidFill>
                <a:latin typeface="Franklin Gothic Demi Cond" charset="0"/>
                <a:ea typeface="Franklin Gothic Demi Cond" charset="0"/>
                <a:cs typeface="Franklin Gothic Demi Cond" charset="0"/>
              </a:rPr>
              <a:t>.</a:t>
            </a:r>
            <a:br>
              <a:rPr lang="de-DE" sz="2400" dirty="0">
                <a:solidFill>
                  <a:srgbClr val="159BD0"/>
                </a:solidFill>
                <a:latin typeface="Franklin Gothic Demi Cond" charset="0"/>
                <a:ea typeface="Franklin Gothic Demi Cond" charset="0"/>
                <a:cs typeface="Franklin Gothic Demi Cond" charset="0"/>
              </a:rPr>
            </a:br>
            <a:endParaRPr lang="de-DE" sz="1200" dirty="0">
              <a:solidFill>
                <a:srgbClr val="159BD0"/>
              </a:solidFill>
              <a:latin typeface="Franklin Gothic Demi Cond" charset="0"/>
              <a:ea typeface="Franklin Gothic Demi Cond" charset="0"/>
              <a:cs typeface="Franklin Gothic Demi Cond" charset="0"/>
            </a:endParaRPr>
          </a:p>
          <a:p>
            <a:pPr>
              <a:lnSpc>
                <a:spcPct val="100000"/>
              </a:lnSpc>
              <a:spcBef>
                <a:spcPts val="600"/>
              </a:spcBef>
              <a:spcAft>
                <a:spcPts val="0"/>
              </a:spcAft>
              <a:buClr>
                <a:srgbClr val="2199D9"/>
              </a:buClr>
              <a:buFont typeface="LucidaGrande" charset="0"/>
              <a:buChar char="•"/>
            </a:pPr>
            <a:r>
              <a:rPr lang="de-DE" sz="2100" dirty="0">
                <a:solidFill>
                  <a:schemeClr val="tx1">
                    <a:lumMod val="90000"/>
                    <a:lumOff val="10000"/>
                  </a:schemeClr>
                </a:solidFill>
              </a:rPr>
              <a:t>  </a:t>
            </a:r>
            <a:r>
              <a:rPr lang="de-DE" sz="1800" dirty="0" err="1">
                <a:solidFill>
                  <a:schemeClr val="tx1">
                    <a:lumMod val="90000"/>
                    <a:lumOff val="10000"/>
                  </a:schemeClr>
                </a:solidFill>
                <a:latin typeface="Roboto Light" charset="0"/>
                <a:ea typeface="Roboto Light" charset="0"/>
                <a:cs typeface="Roboto Light" charset="0"/>
              </a:rPr>
              <a:t>We</a:t>
            </a:r>
            <a:r>
              <a:rPr lang="de-DE" sz="1800" dirty="0">
                <a:solidFill>
                  <a:schemeClr val="tx1">
                    <a:lumMod val="90000"/>
                    <a:lumOff val="10000"/>
                  </a:schemeClr>
                </a:solidFill>
                <a:latin typeface="Roboto Light" charset="0"/>
                <a:ea typeface="Roboto Light" charset="0"/>
                <a:cs typeface="Roboto Light" charset="0"/>
              </a:rPr>
              <a:t> all </a:t>
            </a:r>
            <a:r>
              <a:rPr lang="de-DE" sz="1800" dirty="0" err="1">
                <a:solidFill>
                  <a:schemeClr val="tx1">
                    <a:lumMod val="90000"/>
                    <a:lumOff val="10000"/>
                  </a:schemeClr>
                </a:solidFill>
                <a:latin typeface="Roboto Light" charset="0"/>
                <a:ea typeface="Roboto Light" charset="0"/>
                <a:cs typeface="Roboto Light" charset="0"/>
              </a:rPr>
              <a:t>have</a:t>
            </a:r>
            <a:r>
              <a:rPr lang="de-DE" sz="1800" dirty="0">
                <a:solidFill>
                  <a:schemeClr val="tx1">
                    <a:lumMod val="90000"/>
                    <a:lumOff val="10000"/>
                  </a:schemeClr>
                </a:solidFill>
                <a:latin typeface="Roboto Light" charset="0"/>
                <a:ea typeface="Roboto Light" charset="0"/>
                <a:cs typeface="Roboto Light" charset="0"/>
              </a:rPr>
              <a:t> </a:t>
            </a:r>
            <a:r>
              <a:rPr lang="de-DE" sz="1800" dirty="0">
                <a:solidFill>
                  <a:srgbClr val="2199D9"/>
                </a:solidFill>
                <a:latin typeface="Roboto Medium" charset="0"/>
                <a:ea typeface="Roboto Medium" charset="0"/>
                <a:cs typeface="Roboto Medium" charset="0"/>
              </a:rPr>
              <a:t>personal </a:t>
            </a:r>
            <a:r>
              <a:rPr lang="de-DE" sz="1800" dirty="0" err="1">
                <a:solidFill>
                  <a:srgbClr val="2199D9"/>
                </a:solidFill>
                <a:latin typeface="Roboto Medium" charset="0"/>
                <a:ea typeface="Roboto Medium" charset="0"/>
                <a:cs typeface="Roboto Medium" charset="0"/>
              </a:rPr>
              <a:t>opinions</a:t>
            </a:r>
            <a:r>
              <a:rPr lang="de-DE" sz="1800" dirty="0">
                <a:solidFill>
                  <a:srgbClr val="2199D9"/>
                </a:solidFill>
                <a:latin typeface="Roboto Medium" charset="0"/>
                <a:ea typeface="Roboto Medium" charset="0"/>
                <a:cs typeface="Roboto Medium" charset="0"/>
              </a:rPr>
              <a:t> </a:t>
            </a:r>
            <a:r>
              <a:rPr lang="de-DE" sz="1800" dirty="0" err="1">
                <a:solidFill>
                  <a:schemeClr val="tx1">
                    <a:lumMod val="90000"/>
                    <a:lumOff val="10000"/>
                  </a:schemeClr>
                </a:solidFill>
                <a:latin typeface="Roboto Light" charset="0"/>
                <a:ea typeface="Roboto Light" charset="0"/>
                <a:cs typeface="Roboto Light" charset="0"/>
              </a:rPr>
              <a:t>about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how</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apply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traditions</a:t>
            </a:r>
            <a:r>
              <a:rPr lang="de-DE" sz="1800" dirty="0">
                <a:solidFill>
                  <a:schemeClr val="tx1">
                    <a:lumMod val="90000"/>
                    <a:lumOff val="10000"/>
                  </a:schemeClr>
                </a:solidFill>
                <a:latin typeface="Roboto Light" charset="0"/>
                <a:ea typeface="Roboto Light" charset="0"/>
                <a:cs typeface="Roboto Light" charset="0"/>
              </a:rPr>
              <a:t> in </a:t>
            </a:r>
            <a:r>
              <a:rPr lang="de-DE" sz="1800" dirty="0" err="1">
                <a:solidFill>
                  <a:schemeClr val="tx1">
                    <a:lumMod val="90000"/>
                    <a:lumOff val="10000"/>
                  </a:schemeClr>
                </a:solidFill>
                <a:latin typeface="Roboto Light" charset="0"/>
                <a:ea typeface="Roboto Light" charset="0"/>
                <a:cs typeface="Roboto Light" charset="0"/>
              </a:rPr>
              <a:t>service</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a:solidFill>
                  <a:schemeClr val="tx1">
                    <a:lumMod val="90000"/>
                    <a:lumOff val="10000"/>
                  </a:schemeClr>
                </a:solidFill>
                <a:latin typeface="Roboto Light" charset="0"/>
                <a:ea typeface="Roboto Light" charset="0"/>
                <a:cs typeface="Roboto Light" charset="0"/>
              </a:rPr>
              <a:t>  but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best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way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ensure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remain</a:t>
            </a:r>
            <a:r>
              <a:rPr lang="de-DE" sz="1800" dirty="0">
                <a:solidFill>
                  <a:schemeClr val="tx1">
                    <a:lumMod val="90000"/>
                    <a:lumOff val="10000"/>
                  </a:schemeClr>
                </a:solidFill>
                <a:latin typeface="Roboto Light" charset="0"/>
                <a:ea typeface="Roboto Light" charset="0"/>
                <a:cs typeface="Roboto Light" charset="0"/>
              </a:rPr>
              <a:t> in </a:t>
            </a:r>
            <a:r>
              <a:rPr lang="de-DE" sz="1800" dirty="0" err="1">
                <a:solidFill>
                  <a:schemeClr val="tx1">
                    <a:lumMod val="90000"/>
                    <a:lumOff val="10000"/>
                  </a:schemeClr>
                </a:solidFill>
                <a:latin typeface="Roboto Light" charset="0"/>
                <a:ea typeface="Roboto Light" charset="0"/>
                <a:cs typeface="Roboto Light" charset="0"/>
              </a:rPr>
              <a:t>harmony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with</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our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guiding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principles</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through</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process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rgbClr val="2199D9"/>
                </a:solidFill>
                <a:latin typeface="Roboto Medium" charset="0"/>
                <a:ea typeface="Roboto Medium" charset="0"/>
                <a:cs typeface="Roboto Medium" charset="0"/>
              </a:rPr>
              <a:t>group</a:t>
            </a:r>
            <a:r>
              <a:rPr lang="de-DE" sz="1800" dirty="0">
                <a:solidFill>
                  <a:srgbClr val="2199D9"/>
                </a:solidFill>
                <a:latin typeface="Roboto Medium" charset="0"/>
                <a:ea typeface="Roboto Medium" charset="0"/>
                <a:cs typeface="Roboto Medium" charset="0"/>
              </a:rPr>
              <a:t> </a:t>
            </a:r>
            <a:r>
              <a:rPr lang="de-DE" sz="1800" dirty="0" err="1">
                <a:solidFill>
                  <a:srgbClr val="2199D9"/>
                </a:solidFill>
                <a:latin typeface="Roboto Medium" charset="0"/>
                <a:ea typeface="Roboto Medium" charset="0"/>
                <a:cs typeface="Roboto Medium" charset="0"/>
              </a:rPr>
              <a:t>conscience</a:t>
            </a:r>
            <a:r>
              <a:rPr lang="de-DE" sz="1800" dirty="0">
                <a:solidFill>
                  <a:schemeClr val="tx1">
                    <a:lumMod val="90000"/>
                    <a:lumOff val="10000"/>
                  </a:schemeClr>
                </a:solidFill>
                <a:latin typeface="Roboto Light" charset="0"/>
                <a:ea typeface="Roboto Light" charset="0"/>
                <a:cs typeface="Roboto Light" charset="0"/>
              </a:rPr>
              <a:t>.</a:t>
            </a:r>
            <a:br>
              <a:rPr lang="de-DE" sz="1800" dirty="0">
                <a:solidFill>
                  <a:schemeClr val="tx1">
                    <a:lumMod val="90000"/>
                    <a:lumOff val="10000"/>
                  </a:schemeClr>
                </a:solidFill>
                <a:latin typeface="Roboto Light" charset="0"/>
                <a:ea typeface="Roboto Light" charset="0"/>
                <a:cs typeface="Roboto Light" charset="0"/>
              </a:rPr>
            </a:br>
            <a:endParaRPr lang="de-DE" sz="1200" dirty="0">
              <a:solidFill>
                <a:schemeClr val="tx1">
                  <a:lumMod val="90000"/>
                  <a:lumOff val="10000"/>
                </a:schemeClr>
              </a:solidFill>
              <a:latin typeface="Roboto Light" charset="0"/>
              <a:ea typeface="Roboto Light" charset="0"/>
              <a:cs typeface="Roboto Light" charset="0"/>
            </a:endParaRPr>
          </a:p>
          <a:p>
            <a:pPr>
              <a:lnSpc>
                <a:spcPct val="100000"/>
              </a:lnSpc>
              <a:spcBef>
                <a:spcPts val="600"/>
              </a:spcBef>
              <a:spcAft>
                <a:spcPts val="0"/>
              </a:spcAft>
              <a:buClr>
                <a:srgbClr val="2199D9"/>
              </a:buClr>
              <a:buFont typeface="LucidaGrande" charset="0"/>
              <a:buChar char="•"/>
            </a:pP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While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other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organizations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may</a:t>
            </a:r>
            <a:r>
              <a:rPr lang="de-DE" sz="1800" dirty="0">
                <a:solidFill>
                  <a:schemeClr val="tx1">
                    <a:lumMod val="90000"/>
                    <a:lumOff val="10000"/>
                  </a:schemeClr>
                </a:solidFill>
                <a:latin typeface="Roboto Light" charset="0"/>
                <a:ea typeface="Roboto Light" charset="0"/>
                <a:cs typeface="Roboto Light" charset="0"/>
              </a:rPr>
              <a:t> not </a:t>
            </a:r>
            <a:r>
              <a:rPr lang="de-DE" sz="1800" dirty="0" err="1">
                <a:solidFill>
                  <a:schemeClr val="tx1">
                    <a:lumMod val="90000"/>
                    <a:lumOff val="10000"/>
                  </a:schemeClr>
                </a:solidFill>
                <a:latin typeface="Roboto Light" charset="0"/>
                <a:ea typeface="Roboto Light" charset="0"/>
                <a:cs typeface="Roboto Light" charset="0"/>
              </a:rPr>
              <a:t>be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bound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same </a:t>
            </a:r>
            <a:r>
              <a:rPr lang="de-DE" sz="1800" dirty="0" err="1">
                <a:solidFill>
                  <a:schemeClr val="tx1">
                    <a:lumMod val="90000"/>
                    <a:lumOff val="10000"/>
                  </a:schemeClr>
                </a:solidFill>
                <a:latin typeface="Roboto Light" charset="0"/>
                <a:ea typeface="Roboto Light" charset="0"/>
                <a:cs typeface="Roboto Light" charset="0"/>
              </a:rPr>
              <a:t>principles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are</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a:solidFill>
                  <a:srgbClr val="2199D9"/>
                </a:solidFill>
                <a:latin typeface="Roboto Light" charset="0"/>
                <a:ea typeface="Roboto Light" charset="0"/>
                <a:cs typeface="Roboto Light" charset="0"/>
              </a:rPr>
              <a:t>  </a:t>
            </a:r>
            <a:r>
              <a:rPr lang="de-DE" sz="1800" dirty="0" err="1">
                <a:solidFill>
                  <a:srgbClr val="2199D9"/>
                </a:solidFill>
                <a:latin typeface="Roboto Medium" charset="0"/>
                <a:ea typeface="Roboto Medium" charset="0"/>
                <a:cs typeface="Roboto Medium" charset="0"/>
              </a:rPr>
              <a:t>they</a:t>
            </a:r>
            <a:r>
              <a:rPr lang="de-DE" sz="1800" dirty="0">
                <a:solidFill>
                  <a:srgbClr val="2199D9"/>
                </a:solidFill>
                <a:latin typeface="Roboto Medium" charset="0"/>
                <a:ea typeface="Roboto Medium" charset="0"/>
                <a:cs typeface="Roboto Medium" charset="0"/>
              </a:rPr>
              <a:t> </a:t>
            </a:r>
            <a:r>
              <a:rPr lang="de-DE" sz="1800" dirty="0" err="1">
                <a:solidFill>
                  <a:srgbClr val="2199D9"/>
                </a:solidFill>
                <a:latin typeface="Roboto Medium" charset="0"/>
                <a:ea typeface="Roboto Medium" charset="0"/>
                <a:cs typeface="Roboto Medium" charset="0"/>
              </a:rPr>
              <a:t>certainly</a:t>
            </a:r>
            <a:r>
              <a:rPr lang="de-DE" sz="1800" dirty="0">
                <a:solidFill>
                  <a:srgbClr val="2199D9"/>
                </a:solidFill>
                <a:latin typeface="Roboto Medium" charset="0"/>
                <a:ea typeface="Roboto Medium" charset="0"/>
                <a:cs typeface="Roboto Medium" charset="0"/>
              </a:rPr>
              <a:t> </a:t>
            </a:r>
            <a:r>
              <a:rPr lang="de-DE" sz="1800" dirty="0" err="1">
                <a:solidFill>
                  <a:srgbClr val="2199D9"/>
                </a:solidFill>
                <a:latin typeface="Roboto Medium" charset="0"/>
                <a:ea typeface="Roboto Medium" charset="0"/>
                <a:cs typeface="Roboto Medium" charset="0"/>
              </a:rPr>
              <a:t>have</a:t>
            </a:r>
            <a:r>
              <a:rPr lang="de-DE" sz="1800" dirty="0">
                <a:solidFill>
                  <a:srgbClr val="2199D9"/>
                </a:solidFill>
                <a:latin typeface="Roboto Medium" charset="0"/>
                <a:ea typeface="Roboto Medium" charset="0"/>
                <a:cs typeface="Roboto Medium" charset="0"/>
              </a:rPr>
              <a:t> </a:t>
            </a:r>
            <a:r>
              <a:rPr lang="de-DE" sz="1800" dirty="0" err="1">
                <a:solidFill>
                  <a:srgbClr val="2199D9"/>
                </a:solidFill>
                <a:latin typeface="Roboto Medium" charset="0"/>
                <a:ea typeface="Roboto Medium" charset="0"/>
                <a:cs typeface="Roboto Medium" charset="0"/>
              </a:rPr>
              <a:t>values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paricularly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social</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services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which</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gives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us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space</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for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cooperation</a:t>
            </a:r>
            <a:r>
              <a:rPr lang="de-DE" sz="1800" dirty="0">
                <a:solidFill>
                  <a:schemeClr val="tx1">
                    <a:lumMod val="90000"/>
                    <a:lumOff val="10000"/>
                  </a:schemeClr>
                </a:solidFill>
                <a:latin typeface="Roboto Light" charset="0"/>
                <a:ea typeface="Roboto Light" charset="0"/>
                <a:cs typeface="Roboto Light" charset="0"/>
              </a:rPr>
              <a:t>.</a:t>
            </a:r>
          </a:p>
        </p:txBody>
      </p:sp>
      <p:sp>
        <p:nvSpPr>
          <p:cNvPr id="7" name="Rechteck 6"/>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9" name="Textfeld 8"/>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119778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lstStyle/>
          <a:p>
            <a:r>
              <a:rPr lang="en-US" b="1" dirty="0">
                <a:solidFill>
                  <a:schemeClr val="bg1"/>
                </a:solidFill>
                <a:latin typeface="Rockwell" charset="0"/>
                <a:ea typeface="Rockwell" charset="0"/>
                <a:cs typeface="Rockwell" charset="0"/>
              </a:rPr>
              <a:t>Traditions and values </a:t>
            </a:r>
            <a:r>
              <a:rPr lang="en-US" sz="2800" b="1" dirty="0">
                <a:solidFill>
                  <a:schemeClr val="bg1"/>
                </a:solidFill>
                <a:latin typeface="Rockwell" charset="0"/>
                <a:ea typeface="Rockwell" charset="0"/>
                <a:cs typeface="Rockwell" charset="0"/>
              </a:rPr>
              <a:t>important to PR</a:t>
            </a:r>
          </a:p>
        </p:txBody>
      </p:sp>
      <p:sp>
        <p:nvSpPr>
          <p:cNvPr id="6" name="Content Placeholder 2"/>
          <p:cNvSpPr>
            <a:spLocks noGrp="1"/>
          </p:cNvSpPr>
          <p:nvPr>
            <p:ph idx="1"/>
          </p:nvPr>
        </p:nvSpPr>
        <p:spPr>
          <a:xfrm>
            <a:off x="432000" y="1800000"/>
            <a:ext cx="8280926" cy="4490121"/>
          </a:xfrm>
        </p:spPr>
        <p:txBody>
          <a:bodyPr wrap="none">
            <a:noAutofit/>
          </a:bodyPr>
          <a:lstStyle/>
          <a:p>
            <a:pPr marL="0" indent="0">
              <a:buClr>
                <a:srgbClr val="2199D9"/>
              </a:buClr>
              <a:buSzPct val="120000"/>
              <a:buNone/>
            </a:pPr>
            <a:r>
              <a:rPr lang="en-US" sz="2100" b="1" dirty="0">
                <a:solidFill>
                  <a:srgbClr val="FF6201"/>
                </a:solidFill>
                <a:ea typeface="Roboto Light" charset="0"/>
                <a:cs typeface="Roboto Light" charset="0"/>
              </a:rPr>
              <a:t> </a:t>
            </a:r>
            <a:r>
              <a:rPr lang="en-US" sz="2400" dirty="0">
                <a:solidFill>
                  <a:srgbClr val="2199D8"/>
                </a:solidFill>
                <a:latin typeface="Franklin Gothic Demi Cond" charset="0"/>
                <a:ea typeface="Franklin Gothic Demi Cond" charset="0"/>
                <a:cs typeface="Franklin Gothic Demi Cond" charset="0"/>
              </a:rPr>
              <a:t>ATTRACTION</a:t>
            </a:r>
            <a:r>
              <a:rPr lang="en-US" sz="2100" dirty="0">
                <a:solidFill>
                  <a:srgbClr val="2199D8"/>
                </a:solidFill>
                <a:ea typeface="Roboto Light" charset="0"/>
                <a:cs typeface="Roboto Light" charset="0"/>
              </a:rPr>
              <a:t> </a:t>
            </a:r>
            <a:r>
              <a:rPr lang="en-US" sz="1400" dirty="0">
                <a:solidFill>
                  <a:schemeClr val="tx1">
                    <a:lumMod val="90000"/>
                    <a:lumOff val="10000"/>
                  </a:schemeClr>
                </a:solidFill>
                <a:latin typeface="Roboto Light" charset="0"/>
                <a:ea typeface="Roboto Light" charset="0"/>
                <a:cs typeface="Roboto Light" charset="0"/>
              </a:rPr>
              <a:t>rather than </a:t>
            </a:r>
            <a:r>
              <a:rPr lang="en-US" sz="2400" dirty="0">
                <a:solidFill>
                  <a:srgbClr val="2199D8"/>
                </a:solidFill>
                <a:latin typeface="Franklin Gothic Demi Cond" charset="0"/>
                <a:ea typeface="Franklin Gothic Demi Cond" charset="0"/>
                <a:cs typeface="Franklin Gothic Demi Cond" charset="0"/>
              </a:rPr>
              <a:t>PROMOTION</a:t>
            </a:r>
            <a:r>
              <a:rPr lang="en-US" sz="2100" b="1" dirty="0">
                <a:solidFill>
                  <a:srgbClr val="2199D8"/>
                </a:solidFill>
                <a:ea typeface="Roboto Light" charset="0"/>
                <a:cs typeface="Roboto Light" charset="0"/>
              </a:rPr>
              <a:t> </a:t>
            </a:r>
            <a:r>
              <a:rPr lang="en-US" sz="1400" dirty="0">
                <a:solidFill>
                  <a:schemeClr val="tx1">
                    <a:lumMod val="90000"/>
                    <a:lumOff val="10000"/>
                  </a:schemeClr>
                </a:solidFill>
                <a:latin typeface="Roboto Light" charset="0"/>
                <a:ea typeface="Roboto Light" charset="0"/>
                <a:cs typeface="Roboto Light" charset="0"/>
              </a:rPr>
              <a:t>(</a:t>
            </a:r>
            <a:r>
              <a:rPr lang="en-US" sz="1400" dirty="0" err="1">
                <a:solidFill>
                  <a:schemeClr val="tx1">
                    <a:lumMod val="90000"/>
                    <a:lumOff val="10000"/>
                  </a:schemeClr>
                </a:solidFill>
                <a:latin typeface="Roboto Light" charset="0"/>
                <a:ea typeface="Roboto Light" charset="0"/>
                <a:cs typeface="Roboto Light" charset="0"/>
              </a:rPr>
              <a:t>Trad</a:t>
            </a:r>
            <a:r>
              <a:rPr lang="en-US" sz="1400" dirty="0">
                <a:solidFill>
                  <a:schemeClr val="tx1">
                    <a:lumMod val="90000"/>
                    <a:lumOff val="10000"/>
                  </a:schemeClr>
                </a:solidFill>
                <a:latin typeface="Roboto Light" charset="0"/>
                <a:ea typeface="Roboto Light" charset="0"/>
                <a:cs typeface="Roboto Light" charset="0"/>
              </a:rPr>
              <a:t>. 11)</a:t>
            </a:r>
          </a:p>
          <a:p>
            <a:pPr marL="0" indent="0">
              <a:buClr>
                <a:srgbClr val="2199D9"/>
              </a:buClr>
              <a:buSzPct val="120000"/>
              <a:buNone/>
            </a:pPr>
            <a:r>
              <a:rPr lang="en-US" sz="2100" b="1" dirty="0">
                <a:solidFill>
                  <a:srgbClr val="FF6201"/>
                </a:solidFill>
                <a:ea typeface="Roboto Light" charset="0"/>
                <a:cs typeface="Roboto Light" charset="0"/>
              </a:rPr>
              <a:t> </a:t>
            </a:r>
            <a:r>
              <a:rPr lang="en-US" sz="2400" dirty="0">
                <a:solidFill>
                  <a:srgbClr val="2199D8"/>
                </a:solidFill>
                <a:latin typeface="Franklin Gothic Demi Cond" charset="0"/>
                <a:ea typeface="Franklin Gothic Demi Cond" charset="0"/>
                <a:cs typeface="Franklin Gothic Demi Cond" charset="0"/>
              </a:rPr>
              <a:t>COOPERATION</a:t>
            </a:r>
            <a:r>
              <a:rPr lang="en-US" sz="2100" dirty="0">
                <a:solidFill>
                  <a:srgbClr val="2199D8"/>
                </a:solidFill>
                <a:ea typeface="Roboto Light" charset="0"/>
                <a:cs typeface="Roboto Light" charset="0"/>
              </a:rPr>
              <a:t> </a:t>
            </a:r>
            <a:r>
              <a:rPr lang="en-US" sz="1400" dirty="0">
                <a:solidFill>
                  <a:schemeClr val="tx1">
                    <a:lumMod val="90000"/>
                    <a:lumOff val="10000"/>
                  </a:schemeClr>
                </a:solidFill>
                <a:latin typeface="Roboto Light" charset="0"/>
                <a:ea typeface="Roboto Light" charset="0"/>
                <a:cs typeface="Roboto Light" charset="0"/>
              </a:rPr>
              <a:t>not</a:t>
            </a:r>
            <a:r>
              <a:rPr lang="en-US" sz="2100" dirty="0">
                <a:solidFill>
                  <a:schemeClr val="tx1">
                    <a:lumMod val="90000"/>
                    <a:lumOff val="10000"/>
                  </a:schemeClr>
                </a:solidFill>
                <a:ea typeface="Roboto Light" charset="0"/>
                <a:cs typeface="Roboto Light" charset="0"/>
              </a:rPr>
              <a:t> </a:t>
            </a:r>
            <a:r>
              <a:rPr lang="en-US" sz="2400" dirty="0">
                <a:solidFill>
                  <a:srgbClr val="2199D8"/>
                </a:solidFill>
                <a:latin typeface="Franklin Gothic Demi Cond" charset="0"/>
                <a:ea typeface="Franklin Gothic Demi Cond" charset="0"/>
                <a:cs typeface="Franklin Gothic Demi Cond" charset="0"/>
              </a:rPr>
              <a:t>AFFILIATION</a:t>
            </a:r>
            <a:r>
              <a:rPr lang="en-US" sz="2100" b="1" dirty="0">
                <a:solidFill>
                  <a:srgbClr val="2199D8"/>
                </a:solidFill>
                <a:ea typeface="Roboto Light" charset="0"/>
                <a:cs typeface="Roboto Light" charset="0"/>
              </a:rPr>
              <a:t> </a:t>
            </a:r>
            <a:r>
              <a:rPr lang="en-US" sz="1400" dirty="0">
                <a:solidFill>
                  <a:schemeClr val="tx1">
                    <a:lumMod val="90000"/>
                    <a:lumOff val="10000"/>
                  </a:schemeClr>
                </a:solidFill>
                <a:latin typeface="Roboto Light" charset="0"/>
                <a:ea typeface="Roboto Light" charset="0"/>
                <a:cs typeface="Roboto Light" charset="0"/>
              </a:rPr>
              <a:t>(</a:t>
            </a:r>
            <a:r>
              <a:rPr lang="en-US" sz="1400" dirty="0" err="1">
                <a:solidFill>
                  <a:schemeClr val="tx1">
                    <a:lumMod val="90000"/>
                    <a:lumOff val="10000"/>
                  </a:schemeClr>
                </a:solidFill>
                <a:latin typeface="Roboto Light" charset="0"/>
                <a:ea typeface="Roboto Light" charset="0"/>
                <a:cs typeface="Roboto Light" charset="0"/>
              </a:rPr>
              <a:t>Trad</a:t>
            </a:r>
            <a:r>
              <a:rPr lang="en-US" sz="1400" dirty="0">
                <a:solidFill>
                  <a:schemeClr val="tx1">
                    <a:lumMod val="90000"/>
                    <a:lumOff val="10000"/>
                  </a:schemeClr>
                </a:solidFill>
                <a:latin typeface="Roboto Light" charset="0"/>
                <a:ea typeface="Roboto Light" charset="0"/>
                <a:cs typeface="Roboto Light" charset="0"/>
              </a:rPr>
              <a:t>. 6)</a:t>
            </a:r>
          </a:p>
          <a:p>
            <a:pPr marL="0" indent="0">
              <a:buClr>
                <a:srgbClr val="2199D9"/>
              </a:buClr>
              <a:buSzPct val="120000"/>
              <a:buNone/>
            </a:pPr>
            <a:r>
              <a:rPr lang="en-US" sz="2100" b="1" dirty="0">
                <a:solidFill>
                  <a:schemeClr val="tx1">
                    <a:lumMod val="90000"/>
                    <a:lumOff val="10000"/>
                  </a:schemeClr>
                </a:solidFill>
                <a:ea typeface="Roboto Light" charset="0"/>
                <a:cs typeface="Roboto Light" charset="0"/>
              </a:rPr>
              <a:t> </a:t>
            </a:r>
            <a:r>
              <a:rPr lang="en-US" sz="1800" dirty="0">
                <a:solidFill>
                  <a:srgbClr val="2199D9"/>
                </a:solidFill>
                <a:latin typeface="Franklin Gothic Demi Cond" charset="0"/>
                <a:ea typeface="Franklin Gothic Demi Cond" charset="0"/>
                <a:cs typeface="Franklin Gothic Demi Cond" charset="0"/>
              </a:rPr>
              <a:t>Anonymity and the PR Member </a:t>
            </a:r>
            <a:r>
              <a:rPr lang="en-US" sz="1400" dirty="0">
                <a:solidFill>
                  <a:schemeClr val="tx1">
                    <a:lumMod val="90000"/>
                    <a:lumOff val="10000"/>
                  </a:schemeClr>
                </a:solidFill>
                <a:latin typeface="Roboto Light" charset="0"/>
                <a:ea typeface="Roboto Light" charset="0"/>
                <a:cs typeface="Roboto Light" charset="0"/>
              </a:rPr>
              <a:t>(</a:t>
            </a:r>
            <a:r>
              <a:rPr lang="en-US" sz="1400" dirty="0" err="1">
                <a:solidFill>
                  <a:schemeClr val="tx1">
                    <a:lumMod val="90000"/>
                    <a:lumOff val="10000"/>
                  </a:schemeClr>
                </a:solidFill>
                <a:latin typeface="Roboto Light" charset="0"/>
                <a:ea typeface="Roboto Light" charset="0"/>
                <a:cs typeface="Roboto Light" charset="0"/>
              </a:rPr>
              <a:t>Trad</a:t>
            </a:r>
            <a:r>
              <a:rPr lang="en-US" sz="1400" dirty="0">
                <a:solidFill>
                  <a:schemeClr val="tx1">
                    <a:lumMod val="90000"/>
                    <a:lumOff val="10000"/>
                  </a:schemeClr>
                </a:solidFill>
                <a:latin typeface="Roboto Light" charset="0"/>
                <a:ea typeface="Roboto Light" charset="0"/>
                <a:cs typeface="Roboto Light" charset="0"/>
              </a:rPr>
              <a:t>. 11)</a:t>
            </a:r>
          </a:p>
          <a:p>
            <a:pPr marL="0" indent="0">
              <a:buClr>
                <a:srgbClr val="2199D9"/>
              </a:buClr>
              <a:buSzPct val="120000"/>
              <a:buNone/>
            </a:pPr>
            <a:r>
              <a:rPr lang="en-US" sz="1800" dirty="0">
                <a:solidFill>
                  <a:schemeClr val="tx1">
                    <a:lumMod val="90000"/>
                    <a:lumOff val="10000"/>
                  </a:schemeClr>
                </a:solidFill>
                <a:latin typeface="Franklin Gothic Demi Cond" charset="0"/>
                <a:ea typeface="Franklin Gothic Demi Cond" charset="0"/>
                <a:cs typeface="Franklin Gothic Demi Cond" charset="0"/>
              </a:rPr>
              <a:t> </a:t>
            </a:r>
            <a:r>
              <a:rPr lang="en-US" sz="1800" dirty="0">
                <a:solidFill>
                  <a:srgbClr val="2199D9"/>
                </a:solidFill>
                <a:latin typeface="Franklin Gothic Demi Cond" charset="0"/>
                <a:ea typeface="Franklin Gothic Demi Cond" charset="0"/>
                <a:cs typeface="Franklin Gothic Demi Cond" charset="0"/>
              </a:rPr>
              <a:t>Outside Issues </a:t>
            </a:r>
            <a:r>
              <a:rPr lang="en-US" sz="1400" dirty="0">
                <a:solidFill>
                  <a:schemeClr val="tx1">
                    <a:lumMod val="90000"/>
                    <a:lumOff val="10000"/>
                  </a:schemeClr>
                </a:solidFill>
                <a:latin typeface="Roboto Light" charset="0"/>
                <a:ea typeface="Roboto Light" charset="0"/>
                <a:cs typeface="Roboto Light" charset="0"/>
              </a:rPr>
              <a:t>(</a:t>
            </a:r>
            <a:r>
              <a:rPr lang="en-US" sz="1400" dirty="0" err="1">
                <a:solidFill>
                  <a:schemeClr val="tx1">
                    <a:lumMod val="90000"/>
                    <a:lumOff val="10000"/>
                  </a:schemeClr>
                </a:solidFill>
                <a:latin typeface="Roboto Light" charset="0"/>
                <a:ea typeface="Roboto Light" charset="0"/>
                <a:cs typeface="Roboto Light" charset="0"/>
              </a:rPr>
              <a:t>Trad</a:t>
            </a:r>
            <a:r>
              <a:rPr lang="en-US" sz="1400" dirty="0">
                <a:solidFill>
                  <a:schemeClr val="tx1">
                    <a:lumMod val="90000"/>
                    <a:lumOff val="10000"/>
                  </a:schemeClr>
                </a:solidFill>
                <a:latin typeface="Roboto Light" charset="0"/>
                <a:ea typeface="Roboto Light" charset="0"/>
                <a:cs typeface="Roboto Light" charset="0"/>
              </a:rPr>
              <a:t>. 10)</a:t>
            </a:r>
          </a:p>
          <a:p>
            <a:pPr marL="0" indent="0">
              <a:buClr>
                <a:srgbClr val="2199D9"/>
              </a:buClr>
              <a:buSzPct val="120000"/>
              <a:buNone/>
            </a:pPr>
            <a:r>
              <a:rPr lang="en-US" sz="1800" dirty="0">
                <a:solidFill>
                  <a:schemeClr val="tx1">
                    <a:lumMod val="90000"/>
                    <a:lumOff val="10000"/>
                  </a:schemeClr>
                </a:solidFill>
                <a:latin typeface="Roboto Light" charset="0"/>
                <a:ea typeface="Roboto Light" charset="0"/>
                <a:cs typeface="Roboto Light" charset="0"/>
              </a:rPr>
              <a:t> </a:t>
            </a:r>
            <a:r>
              <a:rPr lang="en-US" sz="1800" dirty="0">
                <a:solidFill>
                  <a:srgbClr val="2199D9"/>
                </a:solidFill>
                <a:latin typeface="Franklin Gothic Demi Cond" charset="0"/>
                <a:ea typeface="Franklin Gothic Demi Cond" charset="0"/>
                <a:cs typeface="Franklin Gothic Demi Cond" charset="0"/>
              </a:rPr>
              <a:t>Responsibility and Accountability </a:t>
            </a:r>
            <a:r>
              <a:rPr lang="en-US" sz="1400" dirty="0">
                <a:solidFill>
                  <a:schemeClr val="tx1">
                    <a:lumMod val="90000"/>
                    <a:lumOff val="10000"/>
                  </a:schemeClr>
                </a:solidFill>
                <a:latin typeface="Roboto Light" charset="0"/>
                <a:ea typeface="Roboto Light" charset="0"/>
                <a:cs typeface="Roboto Light" charset="0"/>
              </a:rPr>
              <a:t>(Concept 1 &amp; 5)</a:t>
            </a:r>
          </a:p>
          <a:p>
            <a:pPr marL="0" indent="0">
              <a:buClr>
                <a:srgbClr val="2199D9"/>
              </a:buClr>
              <a:buSzPct val="120000"/>
              <a:buNone/>
            </a:pPr>
            <a:r>
              <a:rPr lang="en-US" sz="1800" dirty="0">
                <a:solidFill>
                  <a:schemeClr val="tx1">
                    <a:lumMod val="90000"/>
                    <a:lumOff val="10000"/>
                  </a:schemeClr>
                </a:solidFill>
                <a:latin typeface="Roboto Light" charset="0"/>
                <a:ea typeface="Roboto Light" charset="0"/>
                <a:cs typeface="Roboto Light" charset="0"/>
              </a:rPr>
              <a:t> </a:t>
            </a:r>
            <a:r>
              <a:rPr lang="en-US" sz="1800" dirty="0">
                <a:solidFill>
                  <a:srgbClr val="2199D9"/>
                </a:solidFill>
                <a:latin typeface="Franklin Gothic Demi Cond" charset="0"/>
                <a:ea typeface="Franklin Gothic Demi Cond" charset="0"/>
                <a:cs typeface="Franklin Gothic Demi Cond" charset="0"/>
              </a:rPr>
              <a:t>Forever Nonprofessional </a:t>
            </a:r>
            <a:r>
              <a:rPr lang="en-US" sz="1400" dirty="0">
                <a:solidFill>
                  <a:schemeClr val="tx1">
                    <a:lumMod val="90000"/>
                    <a:lumOff val="10000"/>
                  </a:schemeClr>
                </a:solidFill>
                <a:latin typeface="Roboto Light" charset="0"/>
                <a:ea typeface="Roboto Light" charset="0"/>
                <a:cs typeface="Roboto Light" charset="0"/>
              </a:rPr>
              <a:t>(</a:t>
            </a:r>
            <a:r>
              <a:rPr lang="en-US" sz="1400" dirty="0" err="1">
                <a:solidFill>
                  <a:schemeClr val="tx1">
                    <a:lumMod val="90000"/>
                    <a:lumOff val="10000"/>
                  </a:schemeClr>
                </a:solidFill>
                <a:latin typeface="Roboto Light" charset="0"/>
                <a:ea typeface="Roboto Light" charset="0"/>
                <a:cs typeface="Roboto Light" charset="0"/>
              </a:rPr>
              <a:t>Trad</a:t>
            </a:r>
            <a:r>
              <a:rPr lang="en-US" sz="1400" dirty="0">
                <a:solidFill>
                  <a:schemeClr val="tx1">
                    <a:lumMod val="90000"/>
                    <a:lumOff val="10000"/>
                  </a:schemeClr>
                </a:solidFill>
                <a:latin typeface="Roboto Light" charset="0"/>
                <a:ea typeface="Roboto Light" charset="0"/>
                <a:cs typeface="Roboto Light" charset="0"/>
              </a:rPr>
              <a:t>. 8)</a:t>
            </a:r>
          </a:p>
          <a:p>
            <a:pPr marL="0" indent="0">
              <a:buClr>
                <a:srgbClr val="2199D9"/>
              </a:buClr>
              <a:buSzPct val="120000"/>
              <a:buNone/>
            </a:pPr>
            <a:r>
              <a:rPr lang="en-US" sz="1800" dirty="0">
                <a:solidFill>
                  <a:srgbClr val="2199D9"/>
                </a:solidFill>
                <a:latin typeface="Roboto Light" charset="0"/>
                <a:ea typeface="Roboto Light" charset="0"/>
                <a:cs typeface="Roboto Light" charset="0"/>
              </a:rPr>
              <a:t> </a:t>
            </a:r>
            <a:r>
              <a:rPr lang="en-US" sz="1800" dirty="0">
                <a:solidFill>
                  <a:srgbClr val="2199D9"/>
                </a:solidFill>
                <a:latin typeface="Franklin Gothic Demi Cond" charset="0"/>
                <a:ea typeface="Franklin Gothic Demi Cond" charset="0"/>
                <a:cs typeface="Franklin Gothic Demi Cond" charset="0"/>
              </a:rPr>
              <a:t>Communication</a:t>
            </a:r>
            <a:r>
              <a:rPr lang="en-US" sz="1800" dirty="0">
                <a:solidFill>
                  <a:srgbClr val="2199D9"/>
                </a:solidFill>
                <a:latin typeface="Roboto Light" charset="0"/>
                <a:ea typeface="Roboto Light" charset="0"/>
                <a:cs typeface="Roboto Light" charset="0"/>
              </a:rPr>
              <a:t> </a:t>
            </a:r>
            <a:r>
              <a:rPr lang="en-US" sz="1400" dirty="0">
                <a:solidFill>
                  <a:schemeClr val="tx1">
                    <a:lumMod val="90000"/>
                    <a:lumOff val="10000"/>
                  </a:schemeClr>
                </a:solidFill>
                <a:latin typeface="Roboto Light" charset="0"/>
                <a:ea typeface="Roboto Light" charset="0"/>
                <a:cs typeface="Roboto Light" charset="0"/>
              </a:rPr>
              <a:t>(Concept 8)</a:t>
            </a:r>
          </a:p>
          <a:p>
            <a:pPr marL="0" indent="0">
              <a:buClr>
                <a:srgbClr val="2199D9"/>
              </a:buClr>
              <a:buSzPct val="120000"/>
              <a:buNone/>
            </a:pPr>
            <a:r>
              <a:rPr lang="en-US" sz="1800" dirty="0">
                <a:solidFill>
                  <a:srgbClr val="2199D9"/>
                </a:solidFill>
                <a:latin typeface="Roboto Light" charset="0"/>
                <a:ea typeface="Roboto Light" charset="0"/>
                <a:cs typeface="Roboto Light" charset="0"/>
              </a:rPr>
              <a:t> </a:t>
            </a:r>
            <a:r>
              <a:rPr lang="en-US" sz="1800" dirty="0">
                <a:solidFill>
                  <a:srgbClr val="2199D9"/>
                </a:solidFill>
                <a:latin typeface="Franklin Gothic Demi Cond" charset="0"/>
                <a:ea typeface="Franklin Gothic Demi Cond" charset="0"/>
                <a:cs typeface="Franklin Gothic Demi Cond" charset="0"/>
              </a:rPr>
              <a:t>Unity</a:t>
            </a:r>
            <a:r>
              <a:rPr lang="en-US" sz="1800" dirty="0">
                <a:solidFill>
                  <a:srgbClr val="2199D9"/>
                </a:solidFill>
                <a:latin typeface="Roboto Light" charset="0"/>
                <a:ea typeface="Roboto Light" charset="0"/>
                <a:cs typeface="Roboto Light" charset="0"/>
              </a:rPr>
              <a:t> </a:t>
            </a:r>
            <a:r>
              <a:rPr lang="en-US" sz="1400" dirty="0">
                <a:solidFill>
                  <a:schemeClr val="tx1">
                    <a:lumMod val="90000"/>
                    <a:lumOff val="10000"/>
                  </a:schemeClr>
                </a:solidFill>
                <a:latin typeface="Roboto Light" charset="0"/>
                <a:ea typeface="Roboto Light" charset="0"/>
                <a:cs typeface="Roboto Light" charset="0"/>
              </a:rPr>
              <a:t>(</a:t>
            </a:r>
            <a:r>
              <a:rPr lang="en-US" sz="1400" dirty="0" err="1">
                <a:solidFill>
                  <a:schemeClr val="tx1">
                    <a:lumMod val="90000"/>
                    <a:lumOff val="10000"/>
                  </a:schemeClr>
                </a:solidFill>
                <a:latin typeface="Roboto Light" charset="0"/>
                <a:ea typeface="Roboto Light" charset="0"/>
                <a:cs typeface="Roboto Light" charset="0"/>
              </a:rPr>
              <a:t>Trad</a:t>
            </a:r>
            <a:r>
              <a:rPr lang="en-US" sz="1400" dirty="0">
                <a:solidFill>
                  <a:schemeClr val="tx1">
                    <a:lumMod val="90000"/>
                    <a:lumOff val="10000"/>
                  </a:schemeClr>
                </a:solidFill>
                <a:latin typeface="Roboto Light" charset="0"/>
                <a:ea typeface="Roboto Light" charset="0"/>
                <a:cs typeface="Roboto Light" charset="0"/>
              </a:rPr>
              <a:t>. 1)</a:t>
            </a:r>
          </a:p>
          <a:p>
            <a:pPr marL="0" indent="0">
              <a:buClr>
                <a:srgbClr val="2199D9"/>
              </a:buClr>
              <a:buSzPct val="120000"/>
              <a:buNone/>
            </a:pPr>
            <a:r>
              <a:rPr lang="en-US" sz="1800" dirty="0">
                <a:solidFill>
                  <a:srgbClr val="2199D9"/>
                </a:solidFill>
                <a:latin typeface="Franklin Gothic Demi Cond" charset="0"/>
                <a:ea typeface="Franklin Gothic Demi Cond" charset="0"/>
                <a:cs typeface="Franklin Gothic Demi Cond" charset="0"/>
              </a:rPr>
              <a:t> Self-Support </a:t>
            </a:r>
            <a:r>
              <a:rPr lang="en-US" sz="1400" dirty="0">
                <a:solidFill>
                  <a:schemeClr val="tx1">
                    <a:lumMod val="90000"/>
                    <a:lumOff val="10000"/>
                  </a:schemeClr>
                </a:solidFill>
                <a:latin typeface="Roboto Light" charset="0"/>
                <a:ea typeface="Roboto Light" charset="0"/>
                <a:cs typeface="Roboto Light" charset="0"/>
              </a:rPr>
              <a:t>(</a:t>
            </a:r>
            <a:r>
              <a:rPr lang="en-US" sz="1400" dirty="0" err="1">
                <a:solidFill>
                  <a:schemeClr val="tx1">
                    <a:lumMod val="90000"/>
                    <a:lumOff val="10000"/>
                  </a:schemeClr>
                </a:solidFill>
                <a:latin typeface="Roboto Light" charset="0"/>
                <a:ea typeface="Roboto Light" charset="0"/>
                <a:cs typeface="Roboto Light" charset="0"/>
              </a:rPr>
              <a:t>Trad</a:t>
            </a:r>
            <a:r>
              <a:rPr lang="en-US" sz="1400" dirty="0">
                <a:solidFill>
                  <a:schemeClr val="tx1">
                    <a:lumMod val="90000"/>
                    <a:lumOff val="10000"/>
                  </a:schemeClr>
                </a:solidFill>
                <a:latin typeface="Roboto Light" charset="0"/>
                <a:ea typeface="Roboto Light" charset="0"/>
                <a:cs typeface="Roboto Light" charset="0"/>
              </a:rPr>
              <a:t>. 7)</a:t>
            </a:r>
          </a:p>
          <a:p>
            <a:endParaRPr lang="en-US" dirty="0"/>
          </a:p>
        </p:txBody>
      </p:sp>
      <p:sp>
        <p:nvSpPr>
          <p:cNvPr id="8" name="Rechteck 7"/>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0" name="Textfeld 9"/>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13924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F4780D"/>
                </a:solidFill>
                <a:latin typeface="Rockwell" charset="0"/>
                <a:ea typeface="Rockwell" charset="0"/>
                <a:cs typeface="Rockwell" charset="0"/>
              </a:rPr>
              <a:t>small group discussion</a:t>
            </a:r>
          </a:p>
        </p:txBody>
      </p:sp>
      <p:sp>
        <p:nvSpPr>
          <p:cNvPr id="10" name="Rechteck 9"/>
          <p:cNvSpPr/>
          <p:nvPr/>
        </p:nvSpPr>
        <p:spPr>
          <a:xfrm>
            <a:off x="1374" y="1724400"/>
            <a:ext cx="9144000" cy="357952"/>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ontent Placeholder 2"/>
          <p:cNvSpPr>
            <a:spLocks noGrp="1"/>
          </p:cNvSpPr>
          <p:nvPr>
            <p:ph idx="1"/>
          </p:nvPr>
        </p:nvSpPr>
        <p:spPr>
          <a:xfrm>
            <a:off x="432000" y="2437200"/>
            <a:ext cx="8280926" cy="4066800"/>
          </a:xfrm>
        </p:spPr>
        <p:txBody>
          <a:bodyPr wrap="none">
            <a:noAutofit/>
          </a:bodyPr>
          <a:lstStyle/>
          <a:p>
            <a:pPr>
              <a:buClr>
                <a:srgbClr val="2199D9"/>
              </a:buClr>
              <a:buFont typeface="LucidaGrande" charset="0"/>
              <a:buChar char="•"/>
            </a:pPr>
            <a:r>
              <a:rPr lang="de-DE" sz="2100" dirty="0">
                <a:solidFill>
                  <a:schemeClr val="tx1">
                    <a:lumMod val="90000"/>
                    <a:lumOff val="10000"/>
                  </a:schemeClr>
                </a:solidFill>
              </a:rPr>
              <a:t>  </a:t>
            </a:r>
            <a:r>
              <a:rPr lang="de-DE" sz="1800" dirty="0" err="1">
                <a:solidFill>
                  <a:schemeClr val="tx1">
                    <a:lumMod val="90000"/>
                    <a:lumOff val="10000"/>
                  </a:schemeClr>
                </a:solidFill>
                <a:latin typeface="Roboto Light" charset="0"/>
                <a:ea typeface="Roboto Light" charset="0"/>
                <a:cs typeface="Roboto Light" charset="0"/>
              </a:rPr>
              <a:t>Choose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your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table</a:t>
            </a:r>
            <a:r>
              <a:rPr lang="de-DE" sz="1800" dirty="0">
                <a:solidFill>
                  <a:schemeClr val="tx1">
                    <a:lumMod val="90000"/>
                    <a:lumOff val="10000"/>
                  </a:schemeClr>
                </a:solidFill>
                <a:latin typeface="Roboto Light" charset="0"/>
                <a:ea typeface="Roboto Light" charset="0"/>
                <a:cs typeface="Roboto Light" charset="0"/>
              </a:rPr>
              <a:t>.</a:t>
            </a:r>
          </a:p>
          <a:p>
            <a:pPr>
              <a:buClr>
                <a:srgbClr val="2199D9"/>
              </a:buClr>
              <a:buFont typeface="LucidaGrande" charset="0"/>
              <a:buChar char="•"/>
            </a:pPr>
            <a:r>
              <a:rPr lang="de-DE" sz="1800" dirty="0">
                <a:solidFill>
                  <a:schemeClr val="tx1">
                    <a:lumMod val="90000"/>
                    <a:lumOff val="10000"/>
                  </a:schemeClr>
                </a:solidFill>
                <a:latin typeface="Roboto Light" charset="0"/>
                <a:ea typeface="Roboto Light" charset="0"/>
                <a:cs typeface="Roboto Light" charset="0"/>
              </a:rPr>
              <a:t>. Take 2 min. </a:t>
            </a: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silence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and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concentrate</a:t>
            </a:r>
            <a:r>
              <a:rPr lang="de-DE" sz="1800" dirty="0">
                <a:solidFill>
                  <a:schemeClr val="tx1">
                    <a:lumMod val="90000"/>
                    <a:lumOff val="10000"/>
                  </a:schemeClr>
                </a:solidFill>
                <a:latin typeface="Roboto Light" charset="0"/>
                <a:ea typeface="Roboto Light" charset="0"/>
                <a:cs typeface="Roboto Light" charset="0"/>
              </a:rPr>
              <a:t> on </a:t>
            </a:r>
            <a:r>
              <a:rPr lang="de-DE" sz="1800" dirty="0" err="1">
                <a:solidFill>
                  <a:schemeClr val="tx1">
                    <a:lumMod val="90000"/>
                    <a:lumOff val="10000"/>
                  </a:schemeClr>
                </a:solidFill>
                <a:latin typeface="Roboto Light" charset="0"/>
                <a:ea typeface="Roboto Light" charset="0"/>
                <a:cs typeface="Roboto Light" charset="0"/>
              </a:rPr>
              <a:t>what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you</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want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share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with</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others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Feel</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free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use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pen&amp;paper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write</a:t>
            </a:r>
            <a:r>
              <a:rPr lang="de-DE" sz="1800" dirty="0">
                <a:solidFill>
                  <a:schemeClr val="tx1">
                    <a:lumMod val="90000"/>
                    <a:lumOff val="10000"/>
                  </a:schemeClr>
                </a:solidFill>
                <a:latin typeface="Roboto Light" charset="0"/>
                <a:ea typeface="Roboto Light" charset="0"/>
                <a:cs typeface="Roboto Light" charset="0"/>
              </a:rPr>
              <a:t> down </a:t>
            </a:r>
            <a:r>
              <a:rPr lang="de-DE" sz="1800" dirty="0" err="1">
                <a:solidFill>
                  <a:schemeClr val="tx1">
                    <a:lumMod val="90000"/>
                    <a:lumOff val="10000"/>
                  </a:schemeClr>
                </a:solidFill>
                <a:latin typeface="Roboto Light" charset="0"/>
                <a:ea typeface="Roboto Light" charset="0"/>
                <a:cs typeface="Roboto Light" charset="0"/>
              </a:rPr>
              <a:t>your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own</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notes</a:t>
            </a:r>
            <a:r>
              <a:rPr lang="de-DE" sz="1800" dirty="0">
                <a:solidFill>
                  <a:schemeClr val="tx1">
                    <a:lumMod val="90000"/>
                    <a:lumOff val="10000"/>
                  </a:schemeClr>
                </a:solidFill>
                <a:latin typeface="Roboto Light" charset="0"/>
                <a:ea typeface="Roboto Light" charset="0"/>
                <a:cs typeface="Roboto Light" charset="0"/>
              </a:rPr>
              <a:t>.</a:t>
            </a:r>
          </a:p>
          <a:p>
            <a:pPr>
              <a:buClr>
                <a:srgbClr val="2199D9"/>
              </a:buClr>
              <a:buFont typeface="LucidaGrande" charset="0"/>
              <a:buChar char="•"/>
            </a:pP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Choose</a:t>
            </a:r>
            <a:r>
              <a:rPr lang="de-DE" sz="1800" dirty="0">
                <a:solidFill>
                  <a:schemeClr val="tx1">
                    <a:lumMod val="90000"/>
                    <a:lumOff val="10000"/>
                  </a:schemeClr>
                </a:solidFill>
                <a:latin typeface="Roboto Light" charset="0"/>
                <a:ea typeface="Roboto Light" charset="0"/>
                <a:cs typeface="Roboto Light" charset="0"/>
              </a:rPr>
              <a:t> a </a:t>
            </a:r>
            <a:r>
              <a:rPr lang="de-DE" sz="1800" dirty="0" err="1">
                <a:solidFill>
                  <a:schemeClr val="tx1">
                    <a:lumMod val="90000"/>
                    <a:lumOff val="10000"/>
                  </a:schemeClr>
                </a:solidFill>
                <a:latin typeface="Roboto Light" charset="0"/>
                <a:ea typeface="Roboto Light" charset="0"/>
                <a:cs typeface="Roboto Light" charset="0"/>
              </a:rPr>
              <a:t>facilitator</a:t>
            </a:r>
            <a:r>
              <a:rPr lang="de-DE" sz="1800" dirty="0">
                <a:solidFill>
                  <a:schemeClr val="tx1">
                    <a:lumMod val="90000"/>
                    <a:lumOff val="10000"/>
                  </a:schemeClr>
                </a:solidFill>
                <a:latin typeface="Roboto Light" charset="0"/>
                <a:ea typeface="Roboto Light" charset="0"/>
                <a:cs typeface="Roboto Light" charset="0"/>
              </a:rPr>
              <a:t>.. </a:t>
            </a:r>
          </a:p>
          <a:p>
            <a:pPr>
              <a:buClr>
                <a:srgbClr val="2199D9"/>
              </a:buClr>
              <a:buFont typeface="LucidaGrande" charset="0"/>
              <a:buChar char="•"/>
            </a:pPr>
            <a:r>
              <a:rPr lang="de-DE" sz="1800" dirty="0">
                <a:solidFill>
                  <a:schemeClr val="tx1">
                    <a:lumMod val="90000"/>
                    <a:lumOff val="10000"/>
                  </a:schemeClr>
                </a:solidFill>
                <a:latin typeface="Roboto Light" charset="0"/>
                <a:ea typeface="Roboto Light" charset="0"/>
                <a:cs typeface="Roboto Light" charset="0"/>
              </a:rPr>
              <a:t>  Start </a:t>
            </a:r>
            <a:r>
              <a:rPr lang="de-DE" sz="1800" dirty="0" err="1">
                <a:solidFill>
                  <a:schemeClr val="tx1">
                    <a:lumMod val="90000"/>
                    <a:lumOff val="10000"/>
                  </a:schemeClr>
                </a:solidFill>
                <a:latin typeface="Roboto Light" charset="0"/>
                <a:ea typeface="Roboto Light" charset="0"/>
                <a:cs typeface="Roboto Light" charset="0"/>
              </a:rPr>
              <a:t>sharing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your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experience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and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solutions</a:t>
            </a:r>
            <a:r>
              <a:rPr lang="de-DE" sz="1800" dirty="0">
                <a:solidFill>
                  <a:schemeClr val="tx1">
                    <a:lumMod val="90000"/>
                    <a:lumOff val="10000"/>
                  </a:schemeClr>
                </a:solidFill>
                <a:latin typeface="Roboto Light" charset="0"/>
                <a:ea typeface="Roboto Light" charset="0"/>
                <a:cs typeface="Roboto Light" charset="0"/>
              </a:rPr>
              <a:t>. </a:t>
            </a:r>
          </a:p>
          <a:p>
            <a:pPr>
              <a:buClr>
                <a:srgbClr val="2199D9"/>
              </a:buClr>
              <a:buFont typeface="LucidaGrande" charset="0"/>
              <a:buChar char="•"/>
            </a:pP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Compile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relevant </a:t>
            </a:r>
            <a:r>
              <a:rPr lang="de-DE" sz="1800" dirty="0" err="1">
                <a:solidFill>
                  <a:schemeClr val="tx1">
                    <a:lumMod val="90000"/>
                    <a:lumOff val="10000"/>
                  </a:schemeClr>
                </a:solidFill>
                <a:latin typeface="Roboto Light" charset="0"/>
                <a:ea typeface="Roboto Light" charset="0"/>
                <a:cs typeface="Roboto Light" charset="0"/>
              </a:rPr>
              <a:t>notes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 </a:t>
            </a:r>
            <a:r>
              <a:rPr lang="de-DE" sz="1800" dirty="0" err="1">
                <a:solidFill>
                  <a:schemeClr val="tx1">
                    <a:lumMod val="90000"/>
                    <a:lumOff val="10000"/>
                  </a:schemeClr>
                </a:solidFill>
                <a:latin typeface="Roboto Light" charset="0"/>
                <a:ea typeface="Roboto Light" charset="0"/>
                <a:cs typeface="Roboto Light" charset="0"/>
              </a:rPr>
              <a:t>flip</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chart</a:t>
            </a:r>
            <a:r>
              <a:rPr lang="de-DE" sz="1800" dirty="0">
                <a:solidFill>
                  <a:schemeClr val="tx1">
                    <a:lumMod val="90000"/>
                    <a:lumOff val="10000"/>
                  </a:schemeClr>
                </a:solidFill>
                <a:latin typeface="Roboto Light" charset="0"/>
                <a:ea typeface="Roboto Light" charset="0"/>
                <a:cs typeface="Roboto Light" charset="0"/>
              </a:rPr>
              <a:t>.</a:t>
            </a:r>
          </a:p>
          <a:p>
            <a:pPr>
              <a:buClr>
                <a:srgbClr val="2199D9"/>
              </a:buClr>
              <a:buFont typeface="LucidaGrande" charset="0"/>
              <a:buChar char="•"/>
            </a:pP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Choose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someone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who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present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flip</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chart</a:t>
            </a:r>
            <a:r>
              <a:rPr lang="de-DE" sz="1800" dirty="0">
                <a:solidFill>
                  <a:schemeClr val="tx1">
                    <a:lumMod val="90000"/>
                    <a:lumOff val="10000"/>
                  </a:schemeClr>
                </a:solidFill>
                <a:latin typeface="Roboto Light" charset="0"/>
                <a:ea typeface="Roboto Light" charset="0"/>
                <a:cs typeface="Roboto Light" charset="0"/>
              </a:rPr>
              <a:t>.</a:t>
            </a:r>
            <a:endParaRPr lang="en-US" sz="1800" dirty="0">
              <a:solidFill>
                <a:schemeClr val="tx1">
                  <a:lumMod val="90000"/>
                  <a:lumOff val="10000"/>
                </a:schemeClr>
              </a:solidFill>
              <a:latin typeface="Roboto Light" charset="0"/>
              <a:ea typeface="Roboto Light" charset="0"/>
              <a:cs typeface="Roboto Light" charset="0"/>
            </a:endParaRPr>
          </a:p>
        </p:txBody>
      </p:sp>
      <p:sp>
        <p:nvSpPr>
          <p:cNvPr id="7" name="Rechteck 6"/>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70376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F4780D"/>
                </a:solidFill>
                <a:latin typeface="Rockwell" charset="0"/>
                <a:ea typeface="Rockwell" charset="0"/>
                <a:cs typeface="Rockwell" charset="0"/>
              </a:rPr>
              <a:t>small group discussion</a:t>
            </a:r>
          </a:p>
        </p:txBody>
      </p:sp>
      <p:sp>
        <p:nvSpPr>
          <p:cNvPr id="3" name="Content Placeholder 2"/>
          <p:cNvSpPr>
            <a:spLocks noGrp="1"/>
          </p:cNvSpPr>
          <p:nvPr>
            <p:ph idx="1"/>
          </p:nvPr>
        </p:nvSpPr>
        <p:spPr>
          <a:xfrm>
            <a:off x="432000" y="2437200"/>
            <a:ext cx="8280926" cy="3772214"/>
          </a:xfrm>
        </p:spPr>
        <p:txBody>
          <a:bodyPr wrap="none">
            <a:noAutofit/>
          </a:bodyPr>
          <a:lstStyle/>
          <a:p>
            <a:pPr marL="0" indent="0">
              <a:lnSpc>
                <a:spcPct val="100000"/>
              </a:lnSpc>
              <a:spcBef>
                <a:spcPts val="600"/>
              </a:spcBef>
              <a:spcAft>
                <a:spcPts val="0"/>
              </a:spcAft>
              <a:buNone/>
            </a:pPr>
            <a:r>
              <a:rPr lang="en-US" sz="2400" dirty="0">
                <a:solidFill>
                  <a:srgbClr val="2199D8"/>
                </a:solidFill>
                <a:latin typeface="Franklin Gothic Demi Cond" charset="0"/>
                <a:ea typeface="Franklin Gothic Demi Cond" charset="0"/>
                <a:cs typeface="Franklin Gothic Demi Cond" charset="0"/>
              </a:rPr>
              <a:t>ATTRACTION</a:t>
            </a:r>
            <a:r>
              <a:rPr lang="en-US" sz="2100" dirty="0">
                <a:solidFill>
                  <a:srgbClr val="2199D8"/>
                </a:solidFill>
                <a:ea typeface="Roboto Light" charset="0"/>
                <a:cs typeface="Roboto Light" charset="0"/>
              </a:rPr>
              <a:t> </a:t>
            </a:r>
            <a:r>
              <a:rPr lang="en-US" sz="1800" dirty="0">
                <a:solidFill>
                  <a:schemeClr val="tx1">
                    <a:lumMod val="90000"/>
                    <a:lumOff val="10000"/>
                  </a:schemeClr>
                </a:solidFill>
                <a:latin typeface="Roboto Light" charset="0"/>
                <a:ea typeface="Roboto Light" charset="0"/>
                <a:cs typeface="Roboto Light" charset="0"/>
              </a:rPr>
              <a:t>rather than </a:t>
            </a:r>
            <a:r>
              <a:rPr lang="en-US" sz="2400" dirty="0">
                <a:solidFill>
                  <a:srgbClr val="2199D8"/>
                </a:solidFill>
                <a:latin typeface="Franklin Gothic Demi Cond" charset="0"/>
                <a:ea typeface="Franklin Gothic Demi Cond" charset="0"/>
                <a:cs typeface="Franklin Gothic Demi Cond" charset="0"/>
              </a:rPr>
              <a:t>PROMOTION</a:t>
            </a:r>
          </a:p>
          <a:p>
            <a:pPr marL="457200" indent="-457200">
              <a:lnSpc>
                <a:spcPct val="100000"/>
              </a:lnSpc>
              <a:spcBef>
                <a:spcPts val="600"/>
              </a:spcBef>
              <a:spcAft>
                <a:spcPts val="0"/>
              </a:spcAft>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is the difference between attraction and promotion?</a:t>
            </a:r>
          </a:p>
          <a:p>
            <a:pPr marL="457200" indent="-457200">
              <a:lnSpc>
                <a:spcPct val="100000"/>
              </a:lnSpc>
              <a:spcBef>
                <a:spcPts val="600"/>
              </a:spcBef>
              <a:spcAft>
                <a:spcPts val="0"/>
              </a:spcAft>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can our group do to help make our meetings attractive, safe,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and welcoming?</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Does our group have a strong home group identity?</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Do we celebrate group anniversaries?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Have group T-shirts?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Group specific events or customs?</a:t>
            </a:r>
          </a:p>
          <a:p>
            <a:pPr marL="457200" indent="-457200">
              <a:lnSpc>
                <a:spcPct val="100000"/>
              </a:lnSpc>
              <a:spcBef>
                <a:spcPts val="600"/>
              </a:spcBef>
              <a:spcAft>
                <a:spcPts val="0"/>
              </a:spcAft>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How does the behavior of our members around our meetings or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in our service efforts reflect on NA as a whole?</a:t>
            </a:r>
          </a:p>
          <a:p>
            <a:pPr>
              <a:lnSpc>
                <a:spcPct val="100000"/>
              </a:lnSpc>
              <a:spcBef>
                <a:spcPts val="600"/>
              </a:spcBef>
              <a:spcAft>
                <a:spcPts val="0"/>
              </a:spcAft>
            </a:pPr>
            <a:endParaRPr lang="en-US" dirty="0"/>
          </a:p>
          <a:p>
            <a:pPr>
              <a:lnSpc>
                <a:spcPct val="100000"/>
              </a:lnSpc>
              <a:spcBef>
                <a:spcPts val="600"/>
              </a:spcBef>
              <a:spcAft>
                <a:spcPts val="0"/>
              </a:spcAft>
            </a:pPr>
            <a:endParaRPr lang="en-US" dirty="0"/>
          </a:p>
        </p:txBody>
      </p:sp>
      <p:sp>
        <p:nvSpPr>
          <p:cNvPr id="10" name="Rechteck 9"/>
          <p:cNvSpPr/>
          <p:nvPr/>
        </p:nvSpPr>
        <p:spPr>
          <a:xfrm>
            <a:off x="1374" y="1724400"/>
            <a:ext cx="9144000" cy="357952"/>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9" name="Textfeld 8"/>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5697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F4780D"/>
                </a:solidFill>
                <a:latin typeface="Rockwell" charset="0"/>
                <a:ea typeface="Rockwell" charset="0"/>
                <a:cs typeface="Rockwell" charset="0"/>
              </a:rPr>
              <a:t>small group discussion</a:t>
            </a:r>
          </a:p>
        </p:txBody>
      </p:sp>
      <p:sp>
        <p:nvSpPr>
          <p:cNvPr id="10" name="Rechteck 9"/>
          <p:cNvSpPr/>
          <p:nvPr/>
        </p:nvSpPr>
        <p:spPr>
          <a:xfrm>
            <a:off x="1374" y="1724400"/>
            <a:ext cx="9144000" cy="357952"/>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Content Placeholder 2"/>
          <p:cNvSpPr>
            <a:spLocks noGrp="1"/>
          </p:cNvSpPr>
          <p:nvPr>
            <p:ph idx="1"/>
          </p:nvPr>
        </p:nvSpPr>
        <p:spPr>
          <a:xfrm>
            <a:off x="432000" y="2437200"/>
            <a:ext cx="8280926" cy="2621958"/>
          </a:xfrm>
        </p:spPr>
        <p:txBody>
          <a:bodyPr wrap="none">
            <a:noAutofit/>
          </a:bodyPr>
          <a:lstStyle/>
          <a:p>
            <a:pPr marL="0" indent="0">
              <a:lnSpc>
                <a:spcPct val="100000"/>
              </a:lnSpc>
              <a:spcBef>
                <a:spcPts val="600"/>
              </a:spcBef>
              <a:spcAft>
                <a:spcPts val="0"/>
              </a:spcAft>
              <a:buNone/>
            </a:pPr>
            <a:r>
              <a:rPr lang="en-US" sz="2400" dirty="0">
                <a:solidFill>
                  <a:srgbClr val="2199D8"/>
                </a:solidFill>
                <a:latin typeface="Franklin Gothic Demi Cond" charset="0"/>
                <a:ea typeface="Franklin Gothic Demi Cond" charset="0"/>
                <a:cs typeface="Franklin Gothic Demi Cond" charset="0"/>
              </a:rPr>
              <a:t>COOPERATION</a:t>
            </a:r>
            <a:r>
              <a:rPr lang="en-US" sz="2100" dirty="0">
                <a:solidFill>
                  <a:srgbClr val="2199D8"/>
                </a:solidFill>
                <a:ea typeface="Roboto Light" charset="0"/>
                <a:cs typeface="Roboto Light" charset="0"/>
              </a:rPr>
              <a:t> </a:t>
            </a:r>
            <a:r>
              <a:rPr lang="en-US" sz="1800" dirty="0">
                <a:solidFill>
                  <a:schemeClr val="tx1">
                    <a:lumMod val="90000"/>
                    <a:lumOff val="10000"/>
                  </a:schemeClr>
                </a:solidFill>
                <a:latin typeface="Roboto Light" charset="0"/>
                <a:ea typeface="Roboto Light" charset="0"/>
                <a:cs typeface="Roboto Light" charset="0"/>
              </a:rPr>
              <a:t>not</a:t>
            </a:r>
            <a:r>
              <a:rPr lang="en-US" sz="2100" dirty="0">
                <a:solidFill>
                  <a:schemeClr val="tx1">
                    <a:lumMod val="90000"/>
                    <a:lumOff val="10000"/>
                  </a:schemeClr>
                </a:solidFill>
                <a:ea typeface="Roboto Light" charset="0"/>
                <a:cs typeface="Roboto Light" charset="0"/>
              </a:rPr>
              <a:t> </a:t>
            </a:r>
            <a:r>
              <a:rPr lang="en-US" sz="2400" dirty="0">
                <a:solidFill>
                  <a:srgbClr val="2199D8"/>
                </a:solidFill>
                <a:latin typeface="Franklin Gothic Demi Cond" charset="0"/>
                <a:ea typeface="Franklin Gothic Demi Cond" charset="0"/>
                <a:cs typeface="Franklin Gothic Demi Cond" charset="0"/>
              </a:rPr>
              <a:t>AFFILIATION</a:t>
            </a:r>
          </a:p>
          <a:p>
            <a:pPr marL="457200" indent="-457200">
              <a:lnSpc>
                <a:spcPct val="100000"/>
              </a:lnSpc>
              <a:spcBef>
                <a:spcPts val="600"/>
              </a:spcBef>
              <a:spcAft>
                <a:spcPts val="0"/>
              </a:spcAft>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How do autonomy, cooperation, and affiliation relate to one another?</a:t>
            </a:r>
          </a:p>
          <a:p>
            <a:pPr marL="457200" indent="-457200">
              <a:lnSpc>
                <a:spcPct val="100000"/>
              </a:lnSpc>
              <a:spcBef>
                <a:spcPts val="600"/>
              </a:spcBef>
              <a:spcAft>
                <a:spcPts val="0"/>
              </a:spcAft>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How can issues of affiliation affect the atmosphere of recovery in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our group?</a:t>
            </a:r>
          </a:p>
          <a:p>
            <a:pPr marL="457200" indent="-457200">
              <a:lnSpc>
                <a:spcPct val="100000"/>
              </a:lnSpc>
              <a:spcBef>
                <a:spcPts val="600"/>
              </a:spcBef>
              <a:spcAft>
                <a:spcPts val="0"/>
              </a:spcAft>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can we do as a group to maintain or improve our relations with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outside entities?</a:t>
            </a:r>
          </a:p>
          <a:p>
            <a:endParaRPr lang="en-US" dirty="0"/>
          </a:p>
          <a:p>
            <a:endParaRPr lang="en-US" dirty="0"/>
          </a:p>
        </p:txBody>
      </p:sp>
      <p:sp>
        <p:nvSpPr>
          <p:cNvPr id="8" name="Rechteck 7"/>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7836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F4780D"/>
                </a:solidFill>
                <a:latin typeface="Rockwell" charset="0"/>
                <a:ea typeface="Rockwell" charset="0"/>
                <a:cs typeface="Rockwell" charset="0"/>
              </a:rPr>
              <a:t>small group discussion</a:t>
            </a:r>
          </a:p>
        </p:txBody>
      </p:sp>
      <p:sp>
        <p:nvSpPr>
          <p:cNvPr id="10" name="Rechteck 9"/>
          <p:cNvSpPr/>
          <p:nvPr/>
        </p:nvSpPr>
        <p:spPr>
          <a:xfrm>
            <a:off x="1374" y="1724400"/>
            <a:ext cx="9144000" cy="357952"/>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ontent Placeholder 2"/>
          <p:cNvSpPr>
            <a:spLocks noGrp="1"/>
          </p:cNvSpPr>
          <p:nvPr>
            <p:ph idx="1"/>
          </p:nvPr>
        </p:nvSpPr>
        <p:spPr>
          <a:xfrm>
            <a:off x="432000" y="2437200"/>
            <a:ext cx="8280926" cy="2880750"/>
          </a:xfrm>
        </p:spPr>
        <p:txBody>
          <a:bodyPr>
            <a:normAutofit/>
          </a:bodyPr>
          <a:lstStyle/>
          <a:p>
            <a:pPr marL="0" indent="0">
              <a:buClr>
                <a:srgbClr val="424242"/>
              </a:buClr>
              <a:buSzPct val="110000"/>
              <a:buNone/>
            </a:pPr>
            <a:r>
              <a:rPr lang="en-US" sz="2400" dirty="0">
                <a:solidFill>
                  <a:srgbClr val="2199D8"/>
                </a:solidFill>
                <a:latin typeface="Franklin Gothic Demi Cond" charset="0"/>
                <a:ea typeface="Franklin Gothic Demi Cond" charset="0"/>
                <a:cs typeface="Franklin Gothic Demi Cond" charset="0"/>
              </a:rPr>
              <a:t>ANONYMITY</a:t>
            </a:r>
            <a:r>
              <a:rPr lang="en-US" sz="2100" dirty="0">
                <a:solidFill>
                  <a:srgbClr val="2199D8"/>
                </a:solidFill>
                <a:ea typeface="Roboto Light" charset="0"/>
                <a:cs typeface="Roboto Light" charset="0"/>
              </a:rPr>
              <a:t> </a:t>
            </a:r>
            <a:r>
              <a:rPr lang="en-US" sz="1800" dirty="0">
                <a:solidFill>
                  <a:schemeClr val="tx1">
                    <a:lumMod val="75000"/>
                    <a:lumOff val="25000"/>
                  </a:schemeClr>
                </a:solidFill>
                <a:latin typeface="Roboto Light" charset="0"/>
                <a:ea typeface="Roboto Light" charset="0"/>
                <a:cs typeface="Roboto Light" charset="0"/>
              </a:rPr>
              <a:t>and the PR member</a:t>
            </a:r>
          </a:p>
          <a:p>
            <a:pPr marL="457200" indent="-457200">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do members need to consider when being involved as PR Committee members?</a:t>
            </a:r>
          </a:p>
          <a:p>
            <a:pPr marL="457200" indent="-457200">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Why shouldn’t any single member be a spokesperson for NA?</a:t>
            </a:r>
          </a:p>
        </p:txBody>
      </p:sp>
      <p:sp>
        <p:nvSpPr>
          <p:cNvPr id="7" name="Rechteck 6"/>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151119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lstStyle/>
          <a:p>
            <a:r>
              <a:rPr lang="en-US" b="1" dirty="0">
                <a:solidFill>
                  <a:schemeClr val="bg1"/>
                </a:solidFill>
                <a:latin typeface="Rockwell" charset="0"/>
                <a:ea typeface="Rockwell" charset="0"/>
                <a:cs typeface="Rockwell" charset="0"/>
              </a:rPr>
              <a:t>ATTRACTION </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RATHER THAN Promotion  (humility)</a:t>
            </a:r>
          </a:p>
        </p:txBody>
      </p:sp>
      <p:sp>
        <p:nvSpPr>
          <p:cNvPr id="3" name="Content Placeholder 2"/>
          <p:cNvSpPr>
            <a:spLocks noGrp="1"/>
          </p:cNvSpPr>
          <p:nvPr>
            <p:ph idx="1"/>
          </p:nvPr>
        </p:nvSpPr>
        <p:spPr>
          <a:xfrm>
            <a:off x="432000" y="1800000"/>
            <a:ext cx="8386536" cy="4727700"/>
          </a:xfrm>
        </p:spPr>
        <p:txBody>
          <a:bodyPr wrap="none">
            <a:noAutofit/>
          </a:bodyPr>
          <a:lstStyle/>
          <a:p>
            <a:pPr marL="0" indent="0">
              <a:lnSpc>
                <a:spcPct val="100000"/>
              </a:lnSpc>
              <a:spcBef>
                <a:spcPts val="600"/>
              </a:spcBef>
              <a:spcAft>
                <a:spcPts val="0"/>
              </a:spcAft>
              <a:buClr>
                <a:srgbClr val="424242"/>
              </a:buClr>
              <a:buNone/>
            </a:pPr>
            <a:r>
              <a:rPr lang="en-US" sz="2400" dirty="0">
                <a:solidFill>
                  <a:srgbClr val="2199D8"/>
                </a:solidFill>
                <a:latin typeface="Franklin Gothic Demi Cond" charset="0"/>
                <a:ea typeface="Franklin Gothic Demi Cond" charset="0"/>
                <a:cs typeface="Franklin Gothic Demi Cond" charset="0"/>
              </a:rPr>
              <a:t>ATTRACTION:</a:t>
            </a:r>
          </a:p>
          <a:p>
            <a:pPr marL="160020" lvl="1" indent="-342900">
              <a:lnSpc>
                <a:spcPct val="100000"/>
              </a:lnSpc>
              <a:spcBef>
                <a:spcPts val="600"/>
              </a:spcBef>
              <a:spcAft>
                <a:spcPts val="0"/>
              </a:spcAft>
              <a:buClr>
                <a:srgbClr val="2199D9"/>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Our attraction is: It works for us, it’s free, and we are available to the addict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that still suffers. </a:t>
            </a:r>
          </a:p>
          <a:p>
            <a:pPr marL="160020" lvl="1" indent="-342900">
              <a:lnSpc>
                <a:spcPct val="100000"/>
              </a:lnSpc>
              <a:spcBef>
                <a:spcPts val="600"/>
              </a:spcBef>
              <a:spcAft>
                <a:spcPts val="0"/>
              </a:spcAft>
              <a:buClr>
                <a:srgbClr val="2199D9"/>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Reliable communication, responsibility, commitment, and behavior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that reflects recovery.</a:t>
            </a:r>
          </a:p>
          <a:p>
            <a:pPr marL="160020" lvl="1" indent="-342900">
              <a:lnSpc>
                <a:spcPct val="100000"/>
              </a:lnSpc>
              <a:spcBef>
                <a:spcPts val="600"/>
              </a:spcBef>
              <a:spcAft>
                <a:spcPts val="0"/>
              </a:spcAft>
              <a:buClr>
                <a:srgbClr val="2199D9"/>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When we create a space where addicts feel safe and comfortable and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the message is clear.</a:t>
            </a:r>
          </a:p>
          <a:p>
            <a:pPr marL="160020" lvl="1" indent="-342900">
              <a:lnSpc>
                <a:spcPct val="100000"/>
              </a:lnSpc>
              <a:spcBef>
                <a:spcPts val="600"/>
              </a:spcBef>
              <a:spcAft>
                <a:spcPts val="0"/>
              </a:spcAft>
              <a:buClr>
                <a:srgbClr val="2199D9"/>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Sharing from the heart is the most attractive thing we have to offer.</a:t>
            </a:r>
          </a:p>
          <a:p>
            <a:pPr marL="0" indent="0">
              <a:lnSpc>
                <a:spcPct val="100000"/>
              </a:lnSpc>
              <a:spcBef>
                <a:spcPts val="600"/>
              </a:spcBef>
              <a:spcAft>
                <a:spcPts val="0"/>
              </a:spcAft>
              <a:buClr>
                <a:srgbClr val="424242"/>
              </a:buClr>
              <a:buNone/>
            </a:pPr>
            <a:r>
              <a:rPr lang="en-US" sz="2400" dirty="0">
                <a:solidFill>
                  <a:srgbClr val="2199D8"/>
                </a:solidFill>
                <a:latin typeface="Franklin Gothic Demi Cond" charset="0"/>
                <a:ea typeface="Franklin Gothic Demi Cond" charset="0"/>
                <a:cs typeface="Franklin Gothic Demi Cond" charset="0"/>
              </a:rPr>
              <a:t>PROMOTION:</a:t>
            </a:r>
          </a:p>
          <a:p>
            <a:pPr marL="160020" lvl="1" indent="-342900">
              <a:lnSpc>
                <a:spcPct val="100000"/>
              </a:lnSpc>
              <a:spcBef>
                <a:spcPts val="600"/>
              </a:spcBef>
              <a:spcAft>
                <a:spcPts val="0"/>
              </a:spcAft>
              <a:buClr>
                <a:schemeClr val="tx1">
                  <a:lumMod val="90000"/>
                  <a:lumOff val="10000"/>
                </a:schemeClr>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Overblown claims about the effectiveness of our program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(NA works for all addicts, under all circumstances) </a:t>
            </a:r>
          </a:p>
          <a:p>
            <a:pPr marL="160020" lvl="1" indent="-342900">
              <a:lnSpc>
                <a:spcPct val="100000"/>
              </a:lnSpc>
              <a:spcBef>
                <a:spcPts val="600"/>
              </a:spcBef>
              <a:spcAft>
                <a:spcPts val="0"/>
              </a:spcAft>
              <a:buClr>
                <a:schemeClr val="tx1">
                  <a:lumMod val="90000"/>
                  <a:lumOff val="10000"/>
                </a:schemeClr>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Promises, Comparisons, (celebrity) endorsements.</a:t>
            </a:r>
          </a:p>
          <a:p>
            <a:pPr lvl="1">
              <a:buClr>
                <a:srgbClr val="424242"/>
              </a:buClr>
              <a:buFont typeface="LucidaGrande" charset="0"/>
              <a:buChar char="•"/>
            </a:pPr>
            <a:endParaRPr lang="en-US" dirty="0">
              <a:ea typeface="Roboto Light" charset="0"/>
              <a:cs typeface="Roboto Light" charset="0"/>
            </a:endParaRPr>
          </a:p>
        </p:txBody>
      </p:sp>
      <p:sp>
        <p:nvSpPr>
          <p:cNvPr id="6" name="Rechteck 5"/>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156884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1999" y="-50400"/>
            <a:ext cx="8572853" cy="1512000"/>
          </a:xfrm>
        </p:spPr>
        <p:txBody>
          <a:bodyPr>
            <a:normAutofit/>
          </a:bodyPr>
          <a:lstStyle/>
          <a:p>
            <a:r>
              <a:rPr lang="en-US" b="1" dirty="0">
                <a:solidFill>
                  <a:schemeClr val="bg1"/>
                </a:solidFill>
                <a:latin typeface="Rockwell" charset="0"/>
                <a:ea typeface="Rockwell" charset="0"/>
                <a:cs typeface="Rockwell" charset="0"/>
              </a:rPr>
              <a:t>examples</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Attraction or promotion?</a:t>
            </a:r>
          </a:p>
        </p:txBody>
      </p:sp>
      <p:pic>
        <p:nvPicPr>
          <p:cNvPr id="6" name="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25" y="1695480"/>
            <a:ext cx="3183071" cy="4467275"/>
          </a:xfrm>
          <a:prstGeom prst="rect">
            <a:avLst/>
          </a:prstGeom>
        </p:spPr>
      </p:pic>
      <p:sp>
        <p:nvSpPr>
          <p:cNvPr id="9" name="Rechteck 8"/>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pic>
        <p:nvPicPr>
          <p:cNvPr id="3" name="Bild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053" y="5474486"/>
            <a:ext cx="1648549" cy="688269"/>
          </a:xfrm>
          <a:prstGeom prst="rect">
            <a:avLst/>
          </a:prstGeom>
        </p:spPr>
      </p:pic>
      <p:pic>
        <p:nvPicPr>
          <p:cNvPr id="4" name="Bild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776" y="1695479"/>
            <a:ext cx="2821286" cy="1880857"/>
          </a:xfrm>
          <a:prstGeom prst="rect">
            <a:avLst/>
          </a:prstGeom>
        </p:spPr>
      </p:pic>
      <p:pic>
        <p:nvPicPr>
          <p:cNvPr id="5" name="Bild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7042" y="1695480"/>
            <a:ext cx="2507809" cy="1880857"/>
          </a:xfrm>
          <a:prstGeom prst="rect">
            <a:avLst/>
          </a:prstGeom>
        </p:spPr>
      </p:pic>
      <p:pic>
        <p:nvPicPr>
          <p:cNvPr id="12" name="Bild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8058" y="4304995"/>
            <a:ext cx="3817526" cy="1982532"/>
          </a:xfrm>
          <a:prstGeom prst="rect">
            <a:avLst/>
          </a:prstGeom>
        </p:spPr>
      </p:pic>
      <p:pic>
        <p:nvPicPr>
          <p:cNvPr id="13" name="Bild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3118" y="3848202"/>
            <a:ext cx="1354418" cy="1354418"/>
          </a:xfrm>
          <a:prstGeom prst="rect">
            <a:avLst/>
          </a:prstGeom>
        </p:spPr>
      </p:pic>
    </p:spTree>
    <p:extLst>
      <p:ext uri="{BB962C8B-B14F-4D97-AF65-F5344CB8AC3E}">
        <p14:creationId xmlns:p14="http://schemas.microsoft.com/office/powerpoint/2010/main" val="9447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4604400" y="3466097"/>
            <a:ext cx="4543200" cy="34236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Bef>
                <a:spcPts val="600"/>
              </a:spcBef>
            </a:pPr>
            <a:r>
              <a:rPr lang="en-US" b="1" dirty="0">
                <a:solidFill>
                  <a:schemeClr val="bg1"/>
                </a:solidFill>
                <a:latin typeface="Franklin Gothic Demi Cond" charset="0"/>
                <a:ea typeface="Franklin Gothic Demi Cond" charset="0"/>
                <a:cs typeface="Franklin Gothic Demi Cond" charset="0"/>
              </a:rPr>
              <a:t>Module 4: </a:t>
            </a:r>
            <a:br>
              <a:rPr lang="en-US" b="1" dirty="0">
                <a:solidFill>
                  <a:schemeClr val="bg1"/>
                </a:solidFill>
                <a:ea typeface="Roboto" charset="0"/>
                <a:cs typeface="Roboto" charset="0"/>
              </a:rPr>
            </a:br>
            <a:r>
              <a:rPr lang="en-US" b="1" dirty="0">
                <a:solidFill>
                  <a:schemeClr val="bg1"/>
                </a:solidFill>
                <a:latin typeface="Rockwell" charset="0"/>
                <a:ea typeface="Rockwell" charset="0"/>
                <a:cs typeface="Rockwell" charset="0"/>
              </a:rPr>
              <a:t>THE PR PRESENTATION</a:t>
            </a:r>
            <a:br>
              <a:rPr lang="en-US" b="1" dirty="0">
                <a:solidFill>
                  <a:schemeClr val="bg1"/>
                </a:solidFill>
                <a:ea typeface="Roboto" charset="0"/>
                <a:cs typeface="Roboto" charset="0"/>
              </a:rPr>
            </a:br>
            <a:r>
              <a:rPr lang="en-US" sz="1600" dirty="0">
                <a:solidFill>
                  <a:schemeClr val="bg1"/>
                </a:solidFill>
                <a:latin typeface="Roboto Light" charset="0"/>
                <a:ea typeface="Roboto Light" charset="0"/>
                <a:cs typeface="Roboto Light" charset="0"/>
              </a:rPr>
              <a:t>Preparation</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Giving a PR Talk</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FAQ at PR Presentations</a:t>
            </a:r>
          </a:p>
          <a:p>
            <a:pPr algn="ctr"/>
            <a:endParaRPr lang="de-DE" dirty="0"/>
          </a:p>
        </p:txBody>
      </p:sp>
      <p:sp>
        <p:nvSpPr>
          <p:cNvPr id="20" name="Rechteck 19"/>
          <p:cNvSpPr/>
          <p:nvPr/>
        </p:nvSpPr>
        <p:spPr>
          <a:xfrm>
            <a:off x="4604429" y="-21044"/>
            <a:ext cx="4543200" cy="34236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Bef>
                <a:spcPts val="600"/>
              </a:spcBef>
            </a:pPr>
            <a:r>
              <a:rPr lang="en-US" b="1" dirty="0">
                <a:solidFill>
                  <a:schemeClr val="bg1"/>
                </a:solidFill>
                <a:latin typeface="Franklin Gothic Demi Cond" charset="0"/>
                <a:ea typeface="Franklin Gothic Demi Cond" charset="0"/>
                <a:cs typeface="Franklin Gothic Demi Cond" charset="0"/>
              </a:rPr>
              <a:t>Module 3: </a:t>
            </a:r>
            <a:br>
              <a:rPr lang="en-US" b="1" dirty="0">
                <a:solidFill>
                  <a:schemeClr val="bg1"/>
                </a:solidFill>
                <a:ea typeface="Roboto" charset="0"/>
                <a:cs typeface="Roboto" charset="0"/>
              </a:rPr>
            </a:br>
            <a:r>
              <a:rPr lang="en-US" b="1" dirty="0">
                <a:solidFill>
                  <a:schemeClr val="bg1"/>
                </a:solidFill>
                <a:latin typeface="Rockwell" charset="0"/>
                <a:ea typeface="Rockwell" charset="0"/>
                <a:cs typeface="Rockwell" charset="0"/>
              </a:rPr>
              <a:t>THE PR COMMITTEE</a:t>
            </a:r>
            <a:br>
              <a:rPr lang="en-US" b="1" dirty="0">
                <a:solidFill>
                  <a:schemeClr val="bg1"/>
                </a:solidFill>
                <a:ea typeface="Roboto" charset="0"/>
                <a:cs typeface="Roboto" charset="0"/>
              </a:rPr>
            </a:br>
            <a:r>
              <a:rPr lang="en-US" sz="1600" dirty="0">
                <a:solidFill>
                  <a:schemeClr val="bg1"/>
                </a:solidFill>
                <a:latin typeface="Roboto Light" charset="0"/>
                <a:ea typeface="Roboto Light" charset="0"/>
                <a:cs typeface="Roboto Light" charset="0"/>
              </a:rPr>
              <a:t>How to Start</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Panning</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Resources</a:t>
            </a:r>
          </a:p>
          <a:p>
            <a:pPr algn="ctr"/>
            <a:endParaRPr lang="de-DE" dirty="0"/>
          </a:p>
        </p:txBody>
      </p:sp>
      <p:sp>
        <p:nvSpPr>
          <p:cNvPr id="19" name="Rechteck 18"/>
          <p:cNvSpPr/>
          <p:nvPr/>
        </p:nvSpPr>
        <p:spPr>
          <a:xfrm>
            <a:off x="0" y="3465553"/>
            <a:ext cx="4543200" cy="34236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Bef>
                <a:spcPts val="600"/>
              </a:spcBef>
            </a:pPr>
            <a:r>
              <a:rPr lang="en-US" b="1" dirty="0">
                <a:solidFill>
                  <a:schemeClr val="bg1"/>
                </a:solidFill>
                <a:latin typeface="Franklin Gothic Demi Cond" charset="0"/>
                <a:ea typeface="Franklin Gothic Demi Cond" charset="0"/>
                <a:cs typeface="Franklin Gothic Demi Cond" charset="0"/>
              </a:rPr>
              <a:t>Module 2:</a:t>
            </a:r>
            <a:r>
              <a:rPr lang="en-US" b="1" dirty="0">
                <a:solidFill>
                  <a:schemeClr val="bg1"/>
                </a:solidFill>
                <a:ea typeface="Roboto" charset="0"/>
                <a:cs typeface="Roboto" charset="0"/>
              </a:rPr>
              <a:t> </a:t>
            </a:r>
            <a:br>
              <a:rPr lang="en-US" b="1" dirty="0">
                <a:solidFill>
                  <a:schemeClr val="bg1"/>
                </a:solidFill>
                <a:ea typeface="Roboto" charset="0"/>
                <a:cs typeface="Roboto" charset="0"/>
              </a:rPr>
            </a:br>
            <a:r>
              <a:rPr lang="en-US" b="1" dirty="0">
                <a:solidFill>
                  <a:schemeClr val="bg1"/>
                </a:solidFill>
                <a:latin typeface="Rockwell" charset="0"/>
                <a:ea typeface="Rockwell" charset="0"/>
                <a:cs typeface="Rockwell" charset="0"/>
              </a:rPr>
              <a:t>TRADITION SCENARIOS</a:t>
            </a:r>
            <a:br>
              <a:rPr lang="en-US" dirty="0">
                <a:solidFill>
                  <a:schemeClr val="bg1"/>
                </a:solidFill>
                <a:ea typeface="Roboto" charset="0"/>
                <a:cs typeface="Roboto" charset="0"/>
              </a:rPr>
            </a:br>
            <a:r>
              <a:rPr lang="en-US" sz="1600" dirty="0">
                <a:solidFill>
                  <a:schemeClr val="bg1"/>
                </a:solidFill>
                <a:latin typeface="Roboto Light" charset="0"/>
                <a:ea typeface="Roboto Light" charset="0"/>
                <a:cs typeface="Roboto Light" charset="0"/>
              </a:rPr>
              <a:t>Our Traditions and Values</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Small Group Discussion </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Experience</a:t>
            </a:r>
          </a:p>
          <a:p>
            <a:pPr algn="ctr"/>
            <a:endParaRPr lang="de-DE" dirty="0"/>
          </a:p>
        </p:txBody>
      </p:sp>
      <p:sp>
        <p:nvSpPr>
          <p:cNvPr id="4" name="Rechteck 3"/>
          <p:cNvSpPr/>
          <p:nvPr/>
        </p:nvSpPr>
        <p:spPr>
          <a:xfrm>
            <a:off x="-1" y="-18703"/>
            <a:ext cx="4543200" cy="34236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Bef>
                <a:spcPts val="600"/>
              </a:spcBef>
            </a:pPr>
            <a:r>
              <a:rPr lang="en-US" b="1" dirty="0">
                <a:solidFill>
                  <a:schemeClr val="bg1"/>
                </a:solidFill>
                <a:latin typeface="Franklin Gothic Demi Cond" charset="0"/>
                <a:ea typeface="Franklin Gothic Demi Cond" charset="0"/>
                <a:cs typeface="Franklin Gothic Demi Cond" charset="0"/>
              </a:rPr>
              <a:t>Module 1:</a:t>
            </a:r>
            <a:br>
              <a:rPr lang="en-US" b="1" dirty="0">
                <a:solidFill>
                  <a:schemeClr val="bg1"/>
                </a:solidFill>
                <a:ea typeface="Roboto" charset="0"/>
                <a:cs typeface="Roboto" charset="0"/>
              </a:rPr>
            </a:br>
            <a:r>
              <a:rPr lang="en-US" b="1" dirty="0">
                <a:solidFill>
                  <a:schemeClr val="bg1"/>
                </a:solidFill>
                <a:latin typeface="Rockwell" charset="0"/>
                <a:ea typeface="Rockwell" charset="0"/>
                <a:cs typeface="Rockwell" charset="0"/>
              </a:rPr>
              <a:t>PUBLIC RELATIONS BASICS </a:t>
            </a:r>
            <a:br>
              <a:rPr lang="en-US" dirty="0">
                <a:solidFill>
                  <a:schemeClr val="bg1"/>
                </a:solidFill>
                <a:ea typeface="Roboto" charset="0"/>
                <a:cs typeface="Roboto" charset="0"/>
              </a:rPr>
            </a:br>
            <a:r>
              <a:rPr lang="en-US" sz="1600" dirty="0">
                <a:solidFill>
                  <a:schemeClr val="bg1"/>
                </a:solidFill>
                <a:latin typeface="Roboto Light" charset="0"/>
                <a:ea typeface="Roboto Light" charset="0"/>
                <a:cs typeface="Roboto Light" charset="0"/>
              </a:rPr>
              <a:t>PI vs. PR</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Goals and Principles</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PR and the Public</a:t>
            </a:r>
          </a:p>
          <a:p>
            <a:pPr algn="ctr"/>
            <a:endParaRPr lang="de-DE" dirty="0"/>
          </a:p>
        </p:txBody>
      </p:sp>
    </p:spTree>
    <p:extLst>
      <p:ext uri="{BB962C8B-B14F-4D97-AF65-F5344CB8AC3E}">
        <p14:creationId xmlns:p14="http://schemas.microsoft.com/office/powerpoint/2010/main" val="731207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1999" y="-50400"/>
            <a:ext cx="8572853" cy="1512000"/>
          </a:xfrm>
        </p:spPr>
        <p:txBody>
          <a:bodyPr>
            <a:normAutofit/>
          </a:bodyPr>
          <a:lstStyle/>
          <a:p>
            <a:r>
              <a:rPr lang="en-US" b="1" dirty="0">
                <a:solidFill>
                  <a:schemeClr val="bg1"/>
                </a:solidFill>
                <a:latin typeface="Rockwell" charset="0"/>
                <a:ea typeface="Rockwell" charset="0"/>
                <a:cs typeface="Rockwell" charset="0"/>
              </a:rPr>
              <a:t>Examples</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Having fun is Attractive</a:t>
            </a:r>
          </a:p>
        </p:txBody>
      </p:sp>
      <p:sp>
        <p:nvSpPr>
          <p:cNvPr id="9" name="Rechteck 8"/>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pic>
        <p:nvPicPr>
          <p:cNvPr id="10" name="Bild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8" y="1463450"/>
            <a:ext cx="3661384" cy="4738261"/>
          </a:xfrm>
          <a:prstGeom prst="rect">
            <a:avLst/>
          </a:prstGeom>
        </p:spPr>
      </p:pic>
      <p:pic>
        <p:nvPicPr>
          <p:cNvPr id="12" name="Bild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632" y="3536127"/>
            <a:ext cx="3900855" cy="2665584"/>
          </a:xfrm>
          <a:prstGeom prst="rect">
            <a:avLst/>
          </a:prstGeom>
        </p:spPr>
      </p:pic>
      <p:sp>
        <p:nvSpPr>
          <p:cNvPr id="3" name="Textfeld 2"/>
          <p:cNvSpPr txBox="1"/>
          <p:nvPr/>
        </p:nvSpPr>
        <p:spPr>
          <a:xfrm>
            <a:off x="7513116" y="1700118"/>
            <a:ext cx="1071127" cy="523220"/>
          </a:xfrm>
          <a:prstGeom prst="rect">
            <a:avLst/>
          </a:prstGeom>
          <a:noFill/>
        </p:spPr>
        <p:txBody>
          <a:bodyPr wrap="none" rtlCol="0">
            <a:spAutoFit/>
          </a:bodyPr>
          <a:lstStyle/>
          <a:p>
            <a:r>
              <a:rPr lang="de-DE" sz="1400" dirty="0">
                <a:solidFill>
                  <a:schemeClr val="tx1">
                    <a:lumMod val="75000"/>
                    <a:lumOff val="25000"/>
                  </a:schemeClr>
                </a:solidFill>
              </a:rPr>
              <a:t>Meetings </a:t>
            </a:r>
            <a:br>
              <a:rPr lang="de-DE" sz="1400" dirty="0">
                <a:solidFill>
                  <a:schemeClr val="tx1">
                    <a:lumMod val="75000"/>
                    <a:lumOff val="25000"/>
                  </a:schemeClr>
                </a:solidFill>
              </a:rPr>
            </a:br>
            <a:r>
              <a:rPr lang="de-DE" sz="1400" dirty="0" err="1">
                <a:solidFill>
                  <a:schemeClr val="tx1">
                    <a:lumMod val="75000"/>
                    <a:lumOff val="25000"/>
                  </a:schemeClr>
                </a:solidFill>
              </a:rPr>
              <a:t>Anniversary</a:t>
            </a:r>
            <a:endParaRPr lang="de-DE" sz="1400" dirty="0">
              <a:solidFill>
                <a:schemeClr val="tx1">
                  <a:lumMod val="75000"/>
                  <a:lumOff val="25000"/>
                </a:schemeClr>
              </a:solidFill>
            </a:endParaRPr>
          </a:p>
        </p:txBody>
      </p:sp>
      <p:sp>
        <p:nvSpPr>
          <p:cNvPr id="14" name="Textfeld 13"/>
          <p:cNvSpPr txBox="1"/>
          <p:nvPr/>
        </p:nvSpPr>
        <p:spPr>
          <a:xfrm>
            <a:off x="7662175" y="3186953"/>
            <a:ext cx="1248547" cy="307777"/>
          </a:xfrm>
          <a:prstGeom prst="rect">
            <a:avLst/>
          </a:prstGeom>
          <a:noFill/>
        </p:spPr>
        <p:txBody>
          <a:bodyPr wrap="none" rtlCol="0">
            <a:spAutoFit/>
          </a:bodyPr>
          <a:lstStyle/>
          <a:p>
            <a:r>
              <a:rPr lang="de-DE" sz="1400">
                <a:solidFill>
                  <a:schemeClr val="tx1">
                    <a:lumMod val="75000"/>
                    <a:lumOff val="25000"/>
                  </a:schemeClr>
                </a:solidFill>
              </a:rPr>
              <a:t>Group T-Shirts</a:t>
            </a:r>
            <a:endParaRPr lang="de-DE" sz="1400" dirty="0">
              <a:solidFill>
                <a:schemeClr val="tx1">
                  <a:lumMod val="75000"/>
                  <a:lumOff val="25000"/>
                </a:schemeClr>
              </a:solidFill>
            </a:endParaRPr>
          </a:p>
        </p:txBody>
      </p:sp>
      <p:sp>
        <p:nvSpPr>
          <p:cNvPr id="15" name="Textfeld 14"/>
          <p:cNvSpPr txBox="1"/>
          <p:nvPr/>
        </p:nvSpPr>
        <p:spPr>
          <a:xfrm>
            <a:off x="431999" y="6110105"/>
            <a:ext cx="1691810" cy="307777"/>
          </a:xfrm>
          <a:prstGeom prst="rect">
            <a:avLst/>
          </a:prstGeom>
          <a:noFill/>
        </p:spPr>
        <p:txBody>
          <a:bodyPr wrap="none" rtlCol="0">
            <a:spAutoFit/>
          </a:bodyPr>
          <a:lstStyle/>
          <a:p>
            <a:r>
              <a:rPr lang="de-DE" sz="1400" dirty="0">
                <a:solidFill>
                  <a:schemeClr val="tx1">
                    <a:lumMod val="75000"/>
                    <a:lumOff val="25000"/>
                  </a:schemeClr>
                </a:solidFill>
              </a:rPr>
              <a:t>Fellowship </a:t>
            </a:r>
            <a:r>
              <a:rPr lang="de-DE" sz="1400" dirty="0" err="1">
                <a:solidFill>
                  <a:schemeClr val="tx1">
                    <a:lumMod val="75000"/>
                    <a:lumOff val="25000"/>
                  </a:schemeClr>
                </a:solidFill>
              </a:rPr>
              <a:t>Activities</a:t>
            </a:r>
            <a:endParaRPr lang="de-DE" sz="1400" dirty="0">
              <a:solidFill>
                <a:schemeClr val="tx1">
                  <a:lumMod val="75000"/>
                  <a:lumOff val="25000"/>
                </a:schemeClr>
              </a:solidFill>
            </a:endParaRPr>
          </a:p>
        </p:txBody>
      </p:sp>
      <p:pic>
        <p:nvPicPr>
          <p:cNvPr id="4" name="Bild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821" y="1646330"/>
            <a:ext cx="1890458" cy="2780084"/>
          </a:xfrm>
          <a:prstGeom prst="rect">
            <a:avLst/>
          </a:prstGeom>
        </p:spPr>
      </p:pic>
      <p:pic>
        <p:nvPicPr>
          <p:cNvPr id="13" name="Bild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504" y="1654136"/>
            <a:ext cx="2380129" cy="2380129"/>
          </a:xfrm>
          <a:prstGeom prst="rect">
            <a:avLst/>
          </a:prstGeom>
        </p:spPr>
      </p:pic>
      <p:sp>
        <p:nvSpPr>
          <p:cNvPr id="5" name="Textfeld 4"/>
          <p:cNvSpPr txBox="1"/>
          <p:nvPr/>
        </p:nvSpPr>
        <p:spPr>
          <a:xfrm>
            <a:off x="3511468" y="4476425"/>
            <a:ext cx="877163" cy="523220"/>
          </a:xfrm>
          <a:prstGeom prst="rect">
            <a:avLst/>
          </a:prstGeom>
          <a:noFill/>
        </p:spPr>
        <p:txBody>
          <a:bodyPr wrap="none" rtlCol="0">
            <a:spAutoFit/>
          </a:bodyPr>
          <a:lstStyle/>
          <a:p>
            <a:pPr algn="ctr"/>
            <a:r>
              <a:rPr lang="de-DE" sz="1400">
                <a:solidFill>
                  <a:schemeClr val="tx1">
                    <a:lumMod val="75000"/>
                    <a:lumOff val="25000"/>
                  </a:schemeClr>
                </a:solidFill>
              </a:rPr>
              <a:t>Meetings</a:t>
            </a:r>
            <a:br>
              <a:rPr lang="de-DE" sz="1400">
                <a:solidFill>
                  <a:schemeClr val="tx1">
                    <a:lumMod val="75000"/>
                    <a:lumOff val="25000"/>
                  </a:schemeClr>
                </a:solidFill>
              </a:rPr>
            </a:br>
            <a:r>
              <a:rPr lang="de-DE" sz="1400">
                <a:solidFill>
                  <a:schemeClr val="tx1">
                    <a:lumMod val="75000"/>
                    <a:lumOff val="25000"/>
                  </a:schemeClr>
                </a:solidFill>
              </a:rPr>
              <a:t>Flyer</a:t>
            </a:r>
          </a:p>
        </p:txBody>
      </p:sp>
    </p:spTree>
    <p:extLst>
      <p:ext uri="{BB962C8B-B14F-4D97-AF65-F5344CB8AC3E}">
        <p14:creationId xmlns:p14="http://schemas.microsoft.com/office/powerpoint/2010/main" val="93801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lstStyle/>
          <a:p>
            <a:r>
              <a:rPr lang="en-US" b="1" dirty="0">
                <a:solidFill>
                  <a:schemeClr val="bg1"/>
                </a:solidFill>
                <a:latin typeface="Rockwell" charset="0"/>
                <a:ea typeface="Rockwell" charset="0"/>
                <a:cs typeface="Rockwell" charset="0"/>
              </a:rPr>
              <a:t>Cooperation </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not affiliation</a:t>
            </a:r>
          </a:p>
        </p:txBody>
      </p:sp>
      <p:sp>
        <p:nvSpPr>
          <p:cNvPr id="3" name="Content Placeholder 2"/>
          <p:cNvSpPr>
            <a:spLocks noGrp="1"/>
          </p:cNvSpPr>
          <p:nvPr>
            <p:ph idx="1"/>
          </p:nvPr>
        </p:nvSpPr>
        <p:spPr>
          <a:xfrm>
            <a:off x="432000" y="1800000"/>
            <a:ext cx="8280926" cy="4619803"/>
          </a:xfrm>
        </p:spPr>
        <p:txBody>
          <a:bodyPr wrap="none">
            <a:noAutofit/>
          </a:bodyPr>
          <a:lstStyle/>
          <a:p>
            <a:pPr marL="0" indent="0">
              <a:lnSpc>
                <a:spcPct val="110000"/>
              </a:lnSpc>
              <a:spcBef>
                <a:spcPts val="600"/>
              </a:spcBef>
              <a:spcAft>
                <a:spcPts val="0"/>
              </a:spcAft>
              <a:buNone/>
            </a:pPr>
            <a:r>
              <a:rPr lang="en-US" sz="2400" dirty="0">
                <a:solidFill>
                  <a:srgbClr val="2199D8"/>
                </a:solidFill>
                <a:latin typeface="Franklin Gothic Demi Cond" charset="0"/>
                <a:ea typeface="Franklin Gothic Demi Cond" charset="0"/>
                <a:cs typeface="Franklin Gothic Demi Cond" charset="0"/>
              </a:rPr>
              <a:t>COOPERATION:</a:t>
            </a:r>
          </a:p>
          <a:p>
            <a:pPr marL="160020" lvl="1" indent="-342900">
              <a:lnSpc>
                <a:spcPct val="110000"/>
              </a:lnSpc>
              <a:spcBef>
                <a:spcPts val="600"/>
              </a:spcBef>
              <a:spcAft>
                <a:spcPts val="0"/>
              </a:spcAft>
              <a:buClr>
                <a:srgbClr val="2199D9"/>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Working with public entities to provide them with as much accurate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information about us as possible in order for them to better understand</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NA and to refer individuals to our program.</a:t>
            </a:r>
          </a:p>
          <a:p>
            <a:pPr marL="0" indent="0">
              <a:lnSpc>
                <a:spcPct val="110000"/>
              </a:lnSpc>
              <a:spcBef>
                <a:spcPts val="600"/>
              </a:spcBef>
              <a:spcAft>
                <a:spcPts val="0"/>
              </a:spcAft>
              <a:buNone/>
            </a:pPr>
            <a:r>
              <a:rPr lang="en-US" sz="2400" dirty="0">
                <a:solidFill>
                  <a:srgbClr val="2199D8"/>
                </a:solidFill>
                <a:latin typeface="Franklin Gothic Demi Cond" charset="0"/>
                <a:ea typeface="Franklin Gothic Demi Cond" charset="0"/>
                <a:cs typeface="Franklin Gothic Demi Cond" charset="0"/>
              </a:rPr>
              <a:t>AFFILIATION:</a:t>
            </a:r>
          </a:p>
          <a:p>
            <a:pPr marL="160020" lvl="1" indent="-342900">
              <a:lnSpc>
                <a:spcPct val="110000"/>
              </a:lnSpc>
              <a:spcBef>
                <a:spcPts val="600"/>
              </a:spcBef>
              <a:spcAft>
                <a:spcPts val="0"/>
              </a:spcAft>
              <a:buClr>
                <a:srgbClr val="2199D8"/>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Affiliation means being joined or connected. </a:t>
            </a:r>
          </a:p>
          <a:p>
            <a:pPr marL="160020" lvl="1" indent="-342900">
              <a:lnSpc>
                <a:spcPct val="110000"/>
              </a:lnSpc>
              <a:spcBef>
                <a:spcPts val="600"/>
              </a:spcBef>
              <a:spcAft>
                <a:spcPts val="0"/>
              </a:spcAft>
              <a:buClr>
                <a:srgbClr val="2199D8"/>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We want to work with other organizations, but we do not want to be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merged with them in the mind of prospective members and the public.</a:t>
            </a:r>
          </a:p>
          <a:p>
            <a:pPr marL="160020" lvl="1" indent="-342900">
              <a:lnSpc>
                <a:spcPct val="110000"/>
              </a:lnSpc>
              <a:spcBef>
                <a:spcPts val="600"/>
              </a:spcBef>
              <a:spcAft>
                <a:spcPts val="0"/>
              </a:spcAft>
              <a:buClr>
                <a:srgbClr val="2199D8"/>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If NA becomes strongly identified with any “related facility or outside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enterprise”, our primary purpose and independence can become confused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with the priorities of others (matters of autonomy).</a:t>
            </a:r>
          </a:p>
        </p:txBody>
      </p:sp>
      <p:sp>
        <p:nvSpPr>
          <p:cNvPr id="6" name="Rechteck 5"/>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16459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lstStyle/>
          <a:p>
            <a:r>
              <a:rPr lang="en-US" b="1" dirty="0">
                <a:solidFill>
                  <a:schemeClr val="bg1"/>
                </a:solidFill>
                <a:latin typeface="Rockwell" charset="0"/>
                <a:ea typeface="Rockwell" charset="0"/>
                <a:cs typeface="Rockwell" charset="0"/>
              </a:rPr>
              <a:t>examples</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Cooperation or affiliation?</a:t>
            </a:r>
          </a:p>
        </p:txBody>
      </p:sp>
      <p:sp>
        <p:nvSpPr>
          <p:cNvPr id="6" name="Rechteck 5"/>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pic>
        <p:nvPicPr>
          <p:cNvPr id="7" name="Bi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82" y="1475095"/>
            <a:ext cx="3523129" cy="2454773"/>
          </a:xfrm>
          <a:prstGeom prst="rect">
            <a:avLst/>
          </a:prstGeom>
        </p:spPr>
      </p:pic>
      <p:pic>
        <p:nvPicPr>
          <p:cNvPr id="10" name="Bild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615" y="1526257"/>
            <a:ext cx="3711713" cy="2274920"/>
          </a:xfrm>
          <a:prstGeom prst="rect">
            <a:avLst/>
          </a:prstGeom>
        </p:spPr>
      </p:pic>
      <p:pic>
        <p:nvPicPr>
          <p:cNvPr id="11" name="Bild 10"/>
          <p:cNvPicPr>
            <a:picLocks noChangeAspect="1"/>
          </p:cNvPicPr>
          <p:nvPr/>
        </p:nvPicPr>
        <p:blipFill>
          <a:blip r:embed="rId5"/>
          <a:stretch>
            <a:fillRect/>
          </a:stretch>
        </p:blipFill>
        <p:spPr>
          <a:xfrm>
            <a:off x="287543" y="4113033"/>
            <a:ext cx="3289375" cy="2189175"/>
          </a:xfrm>
          <a:prstGeom prst="rect">
            <a:avLst/>
          </a:prstGeom>
        </p:spPr>
      </p:pic>
      <p:pic>
        <p:nvPicPr>
          <p:cNvPr id="12" name="Bild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614" y="4005360"/>
            <a:ext cx="3711713" cy="2296848"/>
          </a:xfrm>
          <a:prstGeom prst="rect">
            <a:avLst/>
          </a:prstGeom>
        </p:spPr>
      </p:pic>
      <p:sp>
        <p:nvSpPr>
          <p:cNvPr id="3" name="Textfeld 2"/>
          <p:cNvSpPr txBox="1"/>
          <p:nvPr/>
        </p:nvSpPr>
        <p:spPr>
          <a:xfrm>
            <a:off x="4058077" y="3062513"/>
            <a:ext cx="1027845" cy="738664"/>
          </a:xfrm>
          <a:prstGeom prst="rect">
            <a:avLst/>
          </a:prstGeom>
          <a:noFill/>
        </p:spPr>
        <p:txBody>
          <a:bodyPr wrap="none" rtlCol="0">
            <a:spAutoFit/>
          </a:bodyPr>
          <a:lstStyle/>
          <a:p>
            <a:pPr algn="r"/>
            <a:r>
              <a:rPr lang="de-DE" sz="1400">
                <a:solidFill>
                  <a:schemeClr val="tx1">
                    <a:lumMod val="75000"/>
                    <a:lumOff val="25000"/>
                  </a:schemeClr>
                </a:solidFill>
              </a:rPr>
              <a:t>TV Spot</a:t>
            </a:r>
            <a:br>
              <a:rPr lang="de-DE" sz="1400">
                <a:solidFill>
                  <a:schemeClr val="tx1">
                    <a:lumMod val="75000"/>
                    <a:lumOff val="25000"/>
                  </a:schemeClr>
                </a:solidFill>
              </a:rPr>
            </a:br>
            <a:r>
              <a:rPr lang="de-DE" sz="1400">
                <a:solidFill>
                  <a:schemeClr val="tx1">
                    <a:lumMod val="75000"/>
                    <a:lumOff val="25000"/>
                  </a:schemeClr>
                </a:solidFill>
              </a:rPr>
              <a:t>Emergency</a:t>
            </a:r>
            <a:br>
              <a:rPr lang="de-DE" sz="1400" dirty="0">
                <a:solidFill>
                  <a:schemeClr val="tx1">
                    <a:lumMod val="75000"/>
                    <a:lumOff val="25000"/>
                  </a:schemeClr>
                </a:solidFill>
              </a:rPr>
            </a:br>
            <a:r>
              <a:rPr lang="de-DE" sz="1400" dirty="0">
                <a:solidFill>
                  <a:schemeClr val="tx1">
                    <a:lumMod val="75000"/>
                    <a:lumOff val="25000"/>
                  </a:schemeClr>
                </a:solidFill>
              </a:rPr>
              <a:t>Ward</a:t>
            </a:r>
          </a:p>
        </p:txBody>
      </p:sp>
      <p:sp>
        <p:nvSpPr>
          <p:cNvPr id="4" name="Textfeld 3"/>
          <p:cNvSpPr txBox="1"/>
          <p:nvPr/>
        </p:nvSpPr>
        <p:spPr>
          <a:xfrm>
            <a:off x="3693111" y="1526257"/>
            <a:ext cx="1055097" cy="738664"/>
          </a:xfrm>
          <a:prstGeom prst="rect">
            <a:avLst/>
          </a:prstGeom>
          <a:noFill/>
        </p:spPr>
        <p:txBody>
          <a:bodyPr wrap="none" rtlCol="0">
            <a:spAutoFit/>
          </a:bodyPr>
          <a:lstStyle/>
          <a:p>
            <a:r>
              <a:rPr lang="de-DE" sz="1400" dirty="0">
                <a:solidFill>
                  <a:schemeClr val="tx1">
                    <a:lumMod val="75000"/>
                    <a:lumOff val="25000"/>
                  </a:schemeClr>
                </a:solidFill>
              </a:rPr>
              <a:t>Meeting</a:t>
            </a:r>
            <a:br>
              <a:rPr lang="de-DE" sz="1400" dirty="0">
                <a:solidFill>
                  <a:schemeClr val="tx1">
                    <a:lumMod val="75000"/>
                    <a:lumOff val="25000"/>
                  </a:schemeClr>
                </a:solidFill>
              </a:rPr>
            </a:br>
            <a:r>
              <a:rPr lang="de-DE" sz="1400" dirty="0" err="1">
                <a:solidFill>
                  <a:schemeClr val="tx1">
                    <a:lumMod val="75000"/>
                    <a:lumOff val="25000"/>
                  </a:schemeClr>
                </a:solidFill>
              </a:rPr>
              <a:t>Attendance</a:t>
            </a:r>
            <a:endParaRPr lang="de-DE" sz="1400" dirty="0">
              <a:solidFill>
                <a:schemeClr val="tx1">
                  <a:lumMod val="75000"/>
                  <a:lumOff val="25000"/>
                </a:schemeClr>
              </a:solidFill>
            </a:endParaRPr>
          </a:p>
          <a:p>
            <a:r>
              <a:rPr lang="de-DE" sz="1400" dirty="0">
                <a:solidFill>
                  <a:schemeClr val="tx1">
                    <a:lumMod val="75000"/>
                    <a:lumOff val="25000"/>
                  </a:schemeClr>
                </a:solidFill>
              </a:rPr>
              <a:t>Card</a:t>
            </a:r>
          </a:p>
        </p:txBody>
      </p:sp>
      <p:sp>
        <p:nvSpPr>
          <p:cNvPr id="9" name="Textfeld 8"/>
          <p:cNvSpPr txBox="1"/>
          <p:nvPr/>
        </p:nvSpPr>
        <p:spPr>
          <a:xfrm>
            <a:off x="3587090" y="4109721"/>
            <a:ext cx="1040093" cy="738664"/>
          </a:xfrm>
          <a:prstGeom prst="rect">
            <a:avLst/>
          </a:prstGeom>
          <a:noFill/>
        </p:spPr>
        <p:txBody>
          <a:bodyPr wrap="none" rtlCol="0">
            <a:spAutoFit/>
          </a:bodyPr>
          <a:lstStyle/>
          <a:p>
            <a:r>
              <a:rPr lang="de-DE" sz="1400" dirty="0" err="1">
                <a:solidFill>
                  <a:schemeClr val="tx1">
                    <a:lumMod val="75000"/>
                    <a:lumOff val="25000"/>
                  </a:schemeClr>
                </a:solidFill>
              </a:rPr>
              <a:t>Pharmacy</a:t>
            </a:r>
            <a:br>
              <a:rPr lang="de-DE" sz="1400" dirty="0">
                <a:solidFill>
                  <a:schemeClr val="tx1">
                    <a:lumMod val="75000"/>
                    <a:lumOff val="25000"/>
                  </a:schemeClr>
                </a:solidFill>
              </a:rPr>
            </a:br>
            <a:r>
              <a:rPr lang="de-DE" sz="1400" dirty="0">
                <a:solidFill>
                  <a:schemeClr val="tx1">
                    <a:lumMod val="75000"/>
                    <a:lumOff val="25000"/>
                  </a:schemeClr>
                </a:solidFill>
              </a:rPr>
              <a:t>NA </a:t>
            </a:r>
            <a:r>
              <a:rPr lang="de-DE" sz="1400" dirty="0" err="1">
                <a:solidFill>
                  <a:schemeClr val="tx1">
                    <a:lumMod val="75000"/>
                    <a:lumOff val="25000"/>
                  </a:schemeClr>
                </a:solidFill>
              </a:rPr>
              <a:t>Contact</a:t>
            </a:r>
            <a:br>
              <a:rPr lang="de-DE" sz="1400" dirty="0">
                <a:solidFill>
                  <a:schemeClr val="tx1">
                    <a:lumMod val="75000"/>
                    <a:lumOff val="25000"/>
                  </a:schemeClr>
                </a:solidFill>
              </a:rPr>
            </a:br>
            <a:r>
              <a:rPr lang="de-DE" sz="1400" dirty="0">
                <a:solidFill>
                  <a:schemeClr val="tx1">
                    <a:lumMod val="75000"/>
                    <a:lumOff val="25000"/>
                  </a:schemeClr>
                </a:solidFill>
              </a:rPr>
              <a:t>Cards</a:t>
            </a:r>
          </a:p>
        </p:txBody>
      </p:sp>
      <p:sp>
        <p:nvSpPr>
          <p:cNvPr id="13" name="Textfeld 12"/>
          <p:cNvSpPr txBox="1"/>
          <p:nvPr/>
        </p:nvSpPr>
        <p:spPr>
          <a:xfrm>
            <a:off x="4117349" y="5778988"/>
            <a:ext cx="1040670" cy="523220"/>
          </a:xfrm>
          <a:prstGeom prst="rect">
            <a:avLst/>
          </a:prstGeom>
          <a:noFill/>
        </p:spPr>
        <p:txBody>
          <a:bodyPr wrap="none" rtlCol="0">
            <a:spAutoFit/>
          </a:bodyPr>
          <a:lstStyle/>
          <a:p>
            <a:pPr algn="r"/>
            <a:r>
              <a:rPr lang="de-DE" sz="1400" dirty="0">
                <a:solidFill>
                  <a:schemeClr val="tx1">
                    <a:lumMod val="75000"/>
                    <a:lumOff val="25000"/>
                  </a:schemeClr>
                </a:solidFill>
              </a:rPr>
              <a:t>PR at</a:t>
            </a:r>
            <a:br>
              <a:rPr lang="de-DE" sz="1400" dirty="0">
                <a:solidFill>
                  <a:schemeClr val="tx1">
                    <a:lumMod val="75000"/>
                    <a:lumOff val="25000"/>
                  </a:schemeClr>
                </a:solidFill>
              </a:rPr>
            </a:br>
            <a:r>
              <a:rPr lang="de-DE" sz="1400" dirty="0">
                <a:solidFill>
                  <a:schemeClr val="tx1">
                    <a:lumMod val="75000"/>
                    <a:lumOff val="25000"/>
                  </a:schemeClr>
                </a:solidFill>
              </a:rPr>
              <a:t>Gay Parade</a:t>
            </a:r>
          </a:p>
        </p:txBody>
      </p:sp>
    </p:spTree>
    <p:extLst>
      <p:ext uri="{BB962C8B-B14F-4D97-AF65-F5344CB8AC3E}">
        <p14:creationId xmlns:p14="http://schemas.microsoft.com/office/powerpoint/2010/main" val="14352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lstStyle/>
          <a:p>
            <a:r>
              <a:rPr lang="en-US" b="1" dirty="0">
                <a:solidFill>
                  <a:schemeClr val="bg1"/>
                </a:solidFill>
                <a:latin typeface="Rockwell" charset="0"/>
                <a:ea typeface="Rockwell" charset="0"/>
                <a:cs typeface="Rockwell" charset="0"/>
              </a:rPr>
              <a:t>ANONYMITY </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and the (PR) member</a:t>
            </a:r>
          </a:p>
        </p:txBody>
      </p:sp>
      <p:sp>
        <p:nvSpPr>
          <p:cNvPr id="3" name="Content Placeholder 2"/>
          <p:cNvSpPr>
            <a:spLocks noGrp="1"/>
          </p:cNvSpPr>
          <p:nvPr>
            <p:ph idx="1"/>
          </p:nvPr>
        </p:nvSpPr>
        <p:spPr>
          <a:xfrm>
            <a:off x="432000" y="1800000"/>
            <a:ext cx="8280926" cy="4206240"/>
          </a:xfrm>
        </p:spPr>
        <p:txBody>
          <a:bodyPr wrap="none">
            <a:noAutofit/>
          </a:bodyPr>
          <a:lstStyle/>
          <a:p>
            <a:pPr marL="0" indent="0">
              <a:lnSpc>
                <a:spcPct val="100000"/>
              </a:lnSpc>
              <a:spcBef>
                <a:spcPts val="600"/>
              </a:spcBef>
              <a:spcAft>
                <a:spcPts val="0"/>
              </a:spcAft>
              <a:buClr>
                <a:srgbClr val="424242"/>
              </a:buClr>
              <a:buNone/>
            </a:pPr>
            <a:r>
              <a:rPr lang="en-US" sz="2400" dirty="0">
                <a:solidFill>
                  <a:srgbClr val="2199D8"/>
                </a:solidFill>
                <a:latin typeface="Franklin Gothic Demi Cond" charset="0"/>
                <a:ea typeface="Franklin Gothic Demi Cond" charset="0"/>
                <a:cs typeface="Franklin Gothic Demi Cond" charset="0"/>
              </a:rPr>
              <a:t>We need always maintain personal anonymity in the public media. </a:t>
            </a:r>
            <a:br>
              <a:rPr lang="en-US" sz="2400" dirty="0">
                <a:solidFill>
                  <a:srgbClr val="2199D8"/>
                </a:solidFill>
                <a:latin typeface="Franklin Gothic Demi Cond" charset="0"/>
                <a:ea typeface="Franklin Gothic Demi Cond" charset="0"/>
                <a:cs typeface="Franklin Gothic Demi Cond" charset="0"/>
              </a:rPr>
            </a:br>
            <a:r>
              <a:rPr lang="en-US" sz="2400" dirty="0">
                <a:solidFill>
                  <a:srgbClr val="2199D8"/>
                </a:solidFill>
                <a:latin typeface="Franklin Gothic Demi Cond" charset="0"/>
                <a:ea typeface="Franklin Gothic Demi Cond" charset="0"/>
                <a:cs typeface="Franklin Gothic Demi Cond" charset="0"/>
              </a:rPr>
              <a:t>At other levels, personal anonymity is a matter of personal </a:t>
            </a:r>
            <a:r>
              <a:rPr lang="en-US" sz="2400" dirty="0" err="1">
                <a:solidFill>
                  <a:srgbClr val="2199D8"/>
                </a:solidFill>
                <a:latin typeface="Franklin Gothic Demi Cond" charset="0"/>
                <a:ea typeface="Franklin Gothic Demi Cond" charset="0"/>
                <a:cs typeface="Franklin Gothic Demi Cond" charset="0"/>
              </a:rPr>
              <a:t>choise</a:t>
            </a:r>
            <a:r>
              <a:rPr lang="en-US" sz="2400" dirty="0">
                <a:solidFill>
                  <a:srgbClr val="2199D8"/>
                </a:solidFill>
                <a:latin typeface="Franklin Gothic Demi Cond" charset="0"/>
                <a:ea typeface="Franklin Gothic Demi Cond" charset="0"/>
                <a:cs typeface="Franklin Gothic Demi Cond" charset="0"/>
              </a:rPr>
              <a:t>.</a:t>
            </a:r>
          </a:p>
          <a:p>
            <a:pPr marL="0" indent="0">
              <a:lnSpc>
                <a:spcPct val="100000"/>
              </a:lnSpc>
              <a:spcBef>
                <a:spcPts val="600"/>
              </a:spcBef>
              <a:spcAft>
                <a:spcPts val="0"/>
              </a:spcAft>
              <a:buClr>
                <a:srgbClr val="424242"/>
              </a:buClr>
              <a:buNone/>
            </a:pPr>
            <a:endParaRPr lang="en-US" sz="1200" dirty="0">
              <a:solidFill>
                <a:srgbClr val="5E5E5E"/>
              </a:solidFill>
              <a:ea typeface="Roboto Light" charset="0"/>
              <a:cs typeface="Roboto Light" charset="0"/>
            </a:endParaRPr>
          </a:p>
          <a:p>
            <a:pPr>
              <a:lnSpc>
                <a:spcPct val="100000"/>
              </a:lnSpc>
              <a:spcBef>
                <a:spcPts val="600"/>
              </a:spcBef>
              <a:spcAft>
                <a:spcPts val="0"/>
              </a:spcAft>
              <a:buClr>
                <a:srgbClr val="2199D8"/>
              </a:buClr>
              <a:buFont typeface="LucidaGrande" charset="0"/>
              <a:buChar char="•"/>
            </a:pPr>
            <a:r>
              <a:rPr lang="en-US" sz="1800" dirty="0">
                <a:solidFill>
                  <a:srgbClr val="5E5E5E"/>
                </a:solidFill>
                <a:latin typeface="Roboto Light" charset="0"/>
                <a:ea typeface="Roboto Light" charset="0"/>
                <a:cs typeface="Roboto Light" charset="0"/>
              </a:rPr>
              <a:t>  </a:t>
            </a:r>
            <a:r>
              <a:rPr lang="en-US" sz="1800" dirty="0">
                <a:solidFill>
                  <a:schemeClr val="tx1">
                    <a:lumMod val="75000"/>
                    <a:lumOff val="25000"/>
                  </a:schemeClr>
                </a:solidFill>
                <a:latin typeface="Roboto Light" charset="0"/>
                <a:ea typeface="Roboto Light" charset="0"/>
                <a:cs typeface="Roboto Light" charset="0"/>
              </a:rPr>
              <a:t>We work as a team to avoid being perceived as a sole representative </a:t>
            </a:r>
            <a:br>
              <a:rPr lang="en-US" sz="1800" dirty="0">
                <a:solidFill>
                  <a:schemeClr val="tx1">
                    <a:lumMod val="75000"/>
                    <a:lumOff val="25000"/>
                  </a:schemeClr>
                </a:solidFill>
                <a:latin typeface="Roboto Light" charset="0"/>
                <a:ea typeface="Roboto Light" charset="0"/>
                <a:cs typeface="Roboto Light" charset="0"/>
              </a:rPr>
            </a:br>
            <a:r>
              <a:rPr lang="en-US" sz="1800" dirty="0">
                <a:solidFill>
                  <a:schemeClr val="tx1">
                    <a:lumMod val="75000"/>
                    <a:lumOff val="25000"/>
                  </a:schemeClr>
                </a:solidFill>
                <a:latin typeface="Roboto Light" charset="0"/>
                <a:ea typeface="Roboto Light" charset="0"/>
                <a:cs typeface="Roboto Light" charset="0"/>
              </a:rPr>
              <a:t>  of NA.</a:t>
            </a:r>
          </a:p>
          <a:p>
            <a:pPr>
              <a:lnSpc>
                <a:spcPct val="100000"/>
              </a:lnSpc>
              <a:spcBef>
                <a:spcPts val="600"/>
              </a:spcBef>
              <a:spcAft>
                <a:spcPts val="0"/>
              </a:spcAft>
              <a:buClr>
                <a:srgbClr val="2199D8"/>
              </a:buClr>
              <a:buFont typeface="LucidaGrande" charset="0"/>
              <a:buChar char="•"/>
            </a:pP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Doing</a:t>
            </a:r>
            <a:r>
              <a:rPr lang="de-DE" sz="1800" dirty="0">
                <a:solidFill>
                  <a:schemeClr val="tx1">
                    <a:lumMod val="75000"/>
                    <a:lumOff val="25000"/>
                  </a:schemeClr>
                </a:solidFill>
                <a:latin typeface="Roboto Light" charset="0"/>
                <a:ea typeface="Roboto Light" charset="0"/>
                <a:cs typeface="Roboto Light" charset="0"/>
              </a:rPr>
              <a:t> PR </a:t>
            </a:r>
            <a:r>
              <a:rPr lang="de-DE" sz="1800" dirty="0" err="1">
                <a:solidFill>
                  <a:schemeClr val="tx1">
                    <a:lumMod val="75000"/>
                    <a:lumOff val="25000"/>
                  </a:schemeClr>
                </a:solidFill>
                <a:latin typeface="Roboto Light" charset="0"/>
                <a:ea typeface="Roboto Light" charset="0"/>
                <a:cs typeface="Roboto Light" charset="0"/>
              </a:rPr>
              <a:t>demands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to</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disclose</a:t>
            </a:r>
            <a:r>
              <a:rPr lang="de-DE" sz="1800" dirty="0">
                <a:solidFill>
                  <a:schemeClr val="tx1">
                    <a:lumMod val="75000"/>
                    <a:lumOff val="25000"/>
                  </a:schemeClr>
                </a:solidFill>
                <a:latin typeface="Roboto Light" charset="0"/>
                <a:ea typeface="Roboto Light" charset="0"/>
                <a:cs typeface="Roboto Light" charset="0"/>
              </a:rPr>
              <a:t> personal </a:t>
            </a:r>
            <a:r>
              <a:rPr lang="de-DE" sz="1800" dirty="0" err="1">
                <a:solidFill>
                  <a:schemeClr val="tx1">
                    <a:lumMod val="75000"/>
                    <a:lumOff val="25000"/>
                  </a:schemeClr>
                </a:solidFill>
                <a:latin typeface="Roboto Light" charset="0"/>
                <a:ea typeface="Roboto Light" charset="0"/>
                <a:cs typeface="Roboto Light" charset="0"/>
              </a:rPr>
              <a:t>anonymity</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for</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specific</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purposes</a:t>
            </a:r>
            <a:r>
              <a:rPr lang="de-DE" sz="1800" dirty="0">
                <a:solidFill>
                  <a:schemeClr val="tx1">
                    <a:lumMod val="75000"/>
                    <a:lumOff val="25000"/>
                  </a:schemeClr>
                </a:solidFill>
                <a:latin typeface="Roboto Light" charset="0"/>
                <a:ea typeface="Roboto Light" charset="0"/>
                <a:cs typeface="Roboto Light" charset="0"/>
              </a:rPr>
              <a:t>.</a:t>
            </a:r>
            <a:br>
              <a:rPr lang="de-DE" sz="1800" dirty="0">
                <a:solidFill>
                  <a:schemeClr val="tx1">
                    <a:lumMod val="75000"/>
                    <a:lumOff val="25000"/>
                  </a:schemeClr>
                </a:solidFill>
                <a:latin typeface="Roboto Light" charset="0"/>
                <a:ea typeface="Roboto Light" charset="0"/>
                <a:cs typeface="Roboto Light" charset="0"/>
              </a:rPr>
            </a:br>
            <a:r>
              <a:rPr lang="de-DE" sz="1800" dirty="0">
                <a:solidFill>
                  <a:schemeClr val="tx1">
                    <a:lumMod val="75000"/>
                    <a:lumOff val="25000"/>
                  </a:schemeClr>
                </a:solidFill>
                <a:latin typeface="Roboto Light" charset="0"/>
                <a:ea typeface="Roboto Light" charset="0"/>
                <a:cs typeface="Roboto Light" charset="0"/>
              </a:rPr>
              <a:t>  (PR  </a:t>
            </a:r>
            <a:r>
              <a:rPr lang="de-DE" sz="1800" dirty="0" err="1">
                <a:solidFill>
                  <a:schemeClr val="tx1">
                    <a:lumMod val="75000"/>
                    <a:lumOff val="25000"/>
                  </a:schemeClr>
                </a:solidFill>
                <a:latin typeface="Roboto Light" charset="0"/>
                <a:ea typeface="Roboto Light" charset="0"/>
                <a:cs typeface="Roboto Light" charset="0"/>
              </a:rPr>
              <a:t>Presentations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Prison</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Addiction</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Conferences</a:t>
            </a:r>
            <a:r>
              <a:rPr lang="de-DE" sz="1800" dirty="0">
                <a:solidFill>
                  <a:schemeClr val="tx1">
                    <a:lumMod val="75000"/>
                    <a:lumOff val="25000"/>
                  </a:schemeClr>
                </a:solidFill>
                <a:latin typeface="Roboto Light" charset="0"/>
                <a:ea typeface="Roboto Light" charset="0"/>
                <a:cs typeface="Roboto Light" charset="0"/>
              </a:rPr>
              <a:t>)</a:t>
            </a:r>
          </a:p>
          <a:p>
            <a:pPr>
              <a:lnSpc>
                <a:spcPct val="100000"/>
              </a:lnSpc>
              <a:spcBef>
                <a:spcPts val="600"/>
              </a:spcBef>
              <a:spcAft>
                <a:spcPts val="0"/>
              </a:spcAft>
              <a:buClr>
                <a:srgbClr val="2199D8"/>
              </a:buClr>
              <a:buFont typeface="LucidaGrande" charset="0"/>
              <a:buChar char="•"/>
            </a:pP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Anonymity</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protects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us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from</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our</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own</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defects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of</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character</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and</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makes</a:t>
            </a:r>
            <a:r>
              <a:rPr lang="de-DE" sz="1800" dirty="0">
                <a:solidFill>
                  <a:schemeClr val="tx1">
                    <a:lumMod val="75000"/>
                    <a:lumOff val="25000"/>
                  </a:schemeClr>
                </a:solidFill>
                <a:latin typeface="Roboto Light" charset="0"/>
                <a:ea typeface="Roboto Light" charset="0"/>
                <a:cs typeface="Roboto Light" charset="0"/>
              </a:rPr>
              <a:t> </a:t>
            </a:r>
            <a:br>
              <a:rPr lang="de-DE" sz="1800" dirty="0">
                <a:solidFill>
                  <a:schemeClr val="tx1">
                    <a:lumMod val="75000"/>
                    <a:lumOff val="25000"/>
                  </a:schemeClr>
                </a:solidFill>
                <a:latin typeface="Roboto Light" charset="0"/>
                <a:ea typeface="Roboto Light" charset="0"/>
                <a:cs typeface="Roboto Light" charset="0"/>
              </a:rPr>
            </a:b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it</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impossible</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for</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personalities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to</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come</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before</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principles</a:t>
            </a:r>
            <a:r>
              <a:rPr lang="de-DE" sz="1800" dirty="0">
                <a:solidFill>
                  <a:schemeClr val="tx1">
                    <a:lumMod val="75000"/>
                    <a:lumOff val="25000"/>
                  </a:schemeClr>
                </a:solidFill>
                <a:latin typeface="Roboto Light" charset="0"/>
                <a:ea typeface="Roboto Light" charset="0"/>
                <a:cs typeface="Roboto Light" charset="0"/>
              </a:rPr>
              <a:t>. </a:t>
            </a:r>
          </a:p>
          <a:p>
            <a:pPr>
              <a:lnSpc>
                <a:spcPct val="100000"/>
              </a:lnSpc>
              <a:spcBef>
                <a:spcPts val="600"/>
              </a:spcBef>
              <a:spcAft>
                <a:spcPts val="0"/>
              </a:spcAft>
              <a:buClr>
                <a:srgbClr val="2199D8"/>
              </a:buClr>
              <a:buFont typeface="LucidaGrande" charset="0"/>
              <a:buChar char="•"/>
            </a:pPr>
            <a:r>
              <a:rPr lang="en-US" sz="1800" dirty="0">
                <a:solidFill>
                  <a:schemeClr val="tx1">
                    <a:lumMod val="75000"/>
                    <a:lumOff val="25000"/>
                  </a:schemeClr>
                </a:solidFill>
                <a:latin typeface="Roboto Light" charset="0"/>
                <a:ea typeface="Roboto Light" charset="0"/>
                <a:cs typeface="Roboto Light" charset="0"/>
              </a:rPr>
              <a:t>  Anonymity supports our ultimate goal of focusing on our primary </a:t>
            </a:r>
            <a:br>
              <a:rPr lang="en-US" sz="1800" dirty="0">
                <a:solidFill>
                  <a:schemeClr val="tx1">
                    <a:lumMod val="75000"/>
                    <a:lumOff val="25000"/>
                  </a:schemeClr>
                </a:solidFill>
                <a:latin typeface="Roboto Light" charset="0"/>
                <a:ea typeface="Roboto Light" charset="0"/>
                <a:cs typeface="Roboto Light" charset="0"/>
              </a:rPr>
            </a:br>
            <a:r>
              <a:rPr lang="en-US" sz="1800" dirty="0">
                <a:solidFill>
                  <a:schemeClr val="tx1">
                    <a:lumMod val="75000"/>
                    <a:lumOff val="25000"/>
                  </a:schemeClr>
                </a:solidFill>
                <a:latin typeface="Roboto Light" charset="0"/>
                <a:ea typeface="Roboto Light" charset="0"/>
                <a:cs typeface="Roboto Light" charset="0"/>
              </a:rPr>
              <a:t>  purpose instead of our individual concerns. </a:t>
            </a:r>
            <a:br>
              <a:rPr lang="en-US" sz="1800" dirty="0">
                <a:solidFill>
                  <a:schemeClr val="tx1">
                    <a:lumMod val="75000"/>
                    <a:lumOff val="25000"/>
                  </a:schemeClr>
                </a:solidFill>
                <a:latin typeface="Roboto Light" charset="0"/>
                <a:ea typeface="Roboto Light" charset="0"/>
                <a:cs typeface="Roboto Light" charset="0"/>
              </a:rPr>
            </a:br>
            <a:r>
              <a:rPr lang="en-US" sz="1800" dirty="0">
                <a:solidFill>
                  <a:schemeClr val="tx1">
                    <a:lumMod val="75000"/>
                    <a:lumOff val="25000"/>
                  </a:schemeClr>
                </a:solidFill>
                <a:latin typeface="Roboto Light" charset="0"/>
                <a:ea typeface="Roboto Light" charset="0"/>
                <a:cs typeface="Roboto Light" charset="0"/>
              </a:rPr>
              <a:t>  (Principles before personalities)</a:t>
            </a:r>
            <a:endParaRPr lang="de-DE" sz="1800" dirty="0">
              <a:solidFill>
                <a:schemeClr val="tx1">
                  <a:lumMod val="75000"/>
                  <a:lumOff val="25000"/>
                </a:schemeClr>
              </a:solidFill>
              <a:latin typeface="Roboto Light" charset="0"/>
              <a:ea typeface="Roboto Light" charset="0"/>
              <a:cs typeface="Roboto Light" charset="0"/>
            </a:endParaRPr>
          </a:p>
          <a:p>
            <a:pPr marL="0" indent="0">
              <a:lnSpc>
                <a:spcPct val="100000"/>
              </a:lnSpc>
              <a:spcBef>
                <a:spcPts val="600"/>
              </a:spcBef>
              <a:spcAft>
                <a:spcPts val="0"/>
              </a:spcAft>
              <a:buClr>
                <a:srgbClr val="009FE0"/>
              </a:buClr>
              <a:buFont typeface="LucidaGrande" charset="0"/>
              <a:buChar char="•"/>
            </a:pPr>
            <a:endParaRPr lang="de-DE" sz="2100" dirty="0">
              <a:solidFill>
                <a:srgbClr val="5E5E5E"/>
              </a:solidFill>
            </a:endParaRPr>
          </a:p>
          <a:p>
            <a:pPr marL="0" indent="0">
              <a:lnSpc>
                <a:spcPct val="100000"/>
              </a:lnSpc>
              <a:spcBef>
                <a:spcPts val="600"/>
              </a:spcBef>
              <a:spcAft>
                <a:spcPts val="0"/>
              </a:spcAft>
              <a:buClr>
                <a:srgbClr val="424242"/>
              </a:buClr>
              <a:buNone/>
            </a:pPr>
            <a:endParaRPr lang="en-US" sz="2100" dirty="0">
              <a:solidFill>
                <a:srgbClr val="5E5E5E"/>
              </a:solidFill>
              <a:ea typeface="Franklin Gothic Demi Cond" charset="0"/>
              <a:cs typeface="Franklin Gothic Demi Cond" charset="0"/>
            </a:endParaRPr>
          </a:p>
          <a:p>
            <a:pPr marL="0" indent="0">
              <a:lnSpc>
                <a:spcPct val="100000"/>
              </a:lnSpc>
              <a:spcBef>
                <a:spcPts val="600"/>
              </a:spcBef>
              <a:spcAft>
                <a:spcPts val="0"/>
              </a:spcAft>
              <a:buClr>
                <a:srgbClr val="424242"/>
              </a:buClr>
              <a:buNone/>
            </a:pPr>
            <a:endParaRPr lang="de-DE" sz="2000" dirty="0">
              <a:solidFill>
                <a:srgbClr val="5E5E5E"/>
              </a:solidFill>
              <a:ea typeface="Franklin Gothic Demi Cond" charset="0"/>
              <a:cs typeface="Franklin Gothic Demi Cond" charset="0"/>
            </a:endParaRPr>
          </a:p>
          <a:p>
            <a:pPr marL="0" indent="0">
              <a:lnSpc>
                <a:spcPct val="100000"/>
              </a:lnSpc>
              <a:spcBef>
                <a:spcPts val="600"/>
              </a:spcBef>
              <a:spcAft>
                <a:spcPts val="0"/>
              </a:spcAft>
              <a:buClr>
                <a:srgbClr val="424242"/>
              </a:buClr>
              <a:buNone/>
            </a:pPr>
            <a:endParaRPr lang="en-US" sz="2100" dirty="0">
              <a:solidFill>
                <a:srgbClr val="009FE0"/>
              </a:solidFill>
              <a:latin typeface="Franklin Gothic Demi Cond" charset="0"/>
              <a:ea typeface="Franklin Gothic Demi Cond" charset="0"/>
              <a:cs typeface="Franklin Gothic Demi Cond" charset="0"/>
            </a:endParaRPr>
          </a:p>
        </p:txBody>
      </p:sp>
      <p:sp>
        <p:nvSpPr>
          <p:cNvPr id="6" name="Rechteck 5"/>
          <p:cNvSpPr/>
          <p:nvPr/>
        </p:nvSpPr>
        <p:spPr>
          <a:xfrm>
            <a:off x="0" y="6513332"/>
            <a:ext cx="9144000" cy="360000"/>
          </a:xfrm>
          <a:prstGeom prst="rect">
            <a:avLst/>
          </a:prstGeom>
          <a:solidFill>
            <a:srgbClr val="21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49299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4604400" y="3466097"/>
            <a:ext cx="4543200" cy="34236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p:nvSpPr>
        <p:spPr>
          <a:xfrm>
            <a:off x="4604429" y="-21044"/>
            <a:ext cx="4543200" cy="34236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Bef>
                <a:spcPts val="600"/>
              </a:spcBef>
            </a:pPr>
            <a:r>
              <a:rPr lang="en-US" b="1" dirty="0">
                <a:solidFill>
                  <a:schemeClr val="bg1"/>
                </a:solidFill>
                <a:latin typeface="Franklin Gothic Demi Cond" charset="0"/>
                <a:ea typeface="Franklin Gothic Demi Cond" charset="0"/>
                <a:cs typeface="Franklin Gothic Demi Cond" charset="0"/>
              </a:rPr>
              <a:t>Module 3: </a:t>
            </a:r>
            <a:br>
              <a:rPr lang="en-US" b="1" dirty="0">
                <a:solidFill>
                  <a:schemeClr val="bg1"/>
                </a:solidFill>
                <a:ea typeface="Roboto" charset="0"/>
                <a:cs typeface="Roboto" charset="0"/>
              </a:rPr>
            </a:br>
            <a:r>
              <a:rPr lang="en-US" b="1" dirty="0">
                <a:solidFill>
                  <a:schemeClr val="bg1"/>
                </a:solidFill>
                <a:latin typeface="Rockwell" charset="0"/>
                <a:ea typeface="Rockwell" charset="0"/>
                <a:cs typeface="Rockwell" charset="0"/>
              </a:rPr>
              <a:t>THE PR COMMITTEE</a:t>
            </a:r>
            <a:br>
              <a:rPr lang="en-US" b="1" dirty="0">
                <a:solidFill>
                  <a:schemeClr val="bg1"/>
                </a:solidFill>
                <a:ea typeface="Roboto" charset="0"/>
                <a:cs typeface="Roboto" charset="0"/>
              </a:rPr>
            </a:br>
            <a:r>
              <a:rPr lang="en-US" dirty="0">
                <a:solidFill>
                  <a:schemeClr val="bg1"/>
                </a:solidFill>
                <a:latin typeface="Roboto Light" charset="0"/>
                <a:ea typeface="Roboto Light" charset="0"/>
                <a:cs typeface="Roboto Light" charset="0"/>
              </a:rPr>
              <a:t>How to Start</a:t>
            </a:r>
            <a:br>
              <a:rPr lang="en-US" dirty="0">
                <a:solidFill>
                  <a:schemeClr val="bg1"/>
                </a:solidFill>
                <a:latin typeface="Roboto Light" charset="0"/>
                <a:ea typeface="Roboto Light" charset="0"/>
                <a:cs typeface="Roboto Light" charset="0"/>
              </a:rPr>
            </a:br>
            <a:r>
              <a:rPr lang="en-US" dirty="0">
                <a:solidFill>
                  <a:schemeClr val="bg1"/>
                </a:solidFill>
                <a:latin typeface="Roboto Light" charset="0"/>
                <a:ea typeface="Roboto Light" charset="0"/>
                <a:cs typeface="Roboto Light" charset="0"/>
              </a:rPr>
              <a:t>Planning</a:t>
            </a:r>
            <a:br>
              <a:rPr lang="en-US" dirty="0">
                <a:solidFill>
                  <a:schemeClr val="bg1"/>
                </a:solidFill>
                <a:latin typeface="Roboto Light" charset="0"/>
                <a:ea typeface="Roboto Light" charset="0"/>
                <a:cs typeface="Roboto Light" charset="0"/>
              </a:rPr>
            </a:br>
            <a:r>
              <a:rPr lang="en-US" dirty="0">
                <a:solidFill>
                  <a:schemeClr val="bg1"/>
                </a:solidFill>
                <a:latin typeface="Roboto Light" charset="0"/>
                <a:ea typeface="Roboto Light" charset="0"/>
                <a:cs typeface="Roboto Light" charset="0"/>
              </a:rPr>
              <a:t>Resources</a:t>
            </a:r>
          </a:p>
          <a:p>
            <a:pPr algn="ctr"/>
            <a:endParaRPr lang="de-DE" dirty="0"/>
          </a:p>
        </p:txBody>
      </p:sp>
      <p:sp>
        <p:nvSpPr>
          <p:cNvPr id="19" name="Rechteck 18"/>
          <p:cNvSpPr/>
          <p:nvPr/>
        </p:nvSpPr>
        <p:spPr>
          <a:xfrm>
            <a:off x="0" y="3465553"/>
            <a:ext cx="4543200" cy="34236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1" y="-18703"/>
            <a:ext cx="4543200" cy="34236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928084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a:t>
            </a:r>
            <a:r>
              <a:rPr lang="en-US" b="1" dirty="0" err="1">
                <a:solidFill>
                  <a:schemeClr val="bg1"/>
                </a:solidFill>
                <a:latin typeface="Rockwell" charset="0"/>
                <a:ea typeface="Rockwell" charset="0"/>
                <a:cs typeface="Rockwell" charset="0"/>
              </a:rPr>
              <a:t>Pr</a:t>
            </a:r>
            <a:r>
              <a:rPr lang="en-US" b="1" dirty="0">
                <a:solidFill>
                  <a:schemeClr val="bg1"/>
                </a:solidFill>
                <a:latin typeface="Rockwell" charset="0"/>
                <a:ea typeface="Rockwell" charset="0"/>
                <a:cs typeface="Rockwell" charset="0"/>
              </a:rPr>
              <a:t> committee</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Purpose and responsibility</a:t>
            </a:r>
          </a:p>
        </p:txBody>
      </p:sp>
      <p:sp>
        <p:nvSpPr>
          <p:cNvPr id="6" name="Rechteck 5"/>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680542"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COMMITTEE</a:t>
            </a:r>
            <a:endParaRPr lang="de-DE" dirty="0"/>
          </a:p>
        </p:txBody>
      </p:sp>
      <p:sp>
        <p:nvSpPr>
          <p:cNvPr id="8" name="Content Placeholder 2"/>
          <p:cNvSpPr>
            <a:spLocks noGrp="1"/>
          </p:cNvSpPr>
          <p:nvPr>
            <p:ph idx="1"/>
          </p:nvPr>
        </p:nvSpPr>
        <p:spPr>
          <a:xfrm>
            <a:off x="432000" y="1800000"/>
            <a:ext cx="8280926" cy="4206240"/>
          </a:xfrm>
        </p:spPr>
        <p:txBody>
          <a:bodyPr wrap="none">
            <a:noAutofit/>
          </a:bodyPr>
          <a:lstStyle/>
          <a:p>
            <a:pPr marL="0" indent="0">
              <a:lnSpc>
                <a:spcPct val="100000"/>
              </a:lnSpc>
              <a:spcBef>
                <a:spcPts val="600"/>
              </a:spcBef>
              <a:spcAft>
                <a:spcPts val="0"/>
              </a:spcAft>
              <a:buClr>
                <a:srgbClr val="C9571C"/>
              </a:buClr>
              <a:buAutoNum type="arabicPeriod"/>
            </a:pPr>
            <a:r>
              <a:rPr lang="en-US" sz="2400" dirty="0">
                <a:solidFill>
                  <a:srgbClr val="C9571C"/>
                </a:solidFill>
                <a:latin typeface="Franklin Gothic Demi Cond" charset="0"/>
                <a:ea typeface="Franklin Gothic Demi Cond" charset="0"/>
                <a:cs typeface="Franklin Gothic Demi Cond" charset="0"/>
              </a:rPr>
              <a:t>  We clarify what services NA can and cannot provide to the </a:t>
            </a:r>
            <a:br>
              <a:rPr lang="en-US" sz="2400" dirty="0">
                <a:solidFill>
                  <a:srgbClr val="C9571C"/>
                </a:solidFill>
                <a:latin typeface="Franklin Gothic Demi Cond" charset="0"/>
                <a:ea typeface="Franklin Gothic Demi Cond" charset="0"/>
                <a:cs typeface="Franklin Gothic Demi Cond" charset="0"/>
              </a:rPr>
            </a:br>
            <a:r>
              <a:rPr lang="en-US" sz="2400" dirty="0">
                <a:solidFill>
                  <a:srgbClr val="C9571C"/>
                </a:solidFill>
                <a:latin typeface="Franklin Gothic Demi Cond" charset="0"/>
                <a:ea typeface="Franklin Gothic Demi Cond" charset="0"/>
                <a:cs typeface="Franklin Gothic Demi Cond" charset="0"/>
              </a:rPr>
              <a:t>      community. </a:t>
            </a:r>
            <a:endParaRPr lang="de-DE" sz="2400" dirty="0">
              <a:solidFill>
                <a:srgbClr val="C9571C"/>
              </a:solidFill>
              <a:latin typeface="Franklin Gothic Demi Cond" charset="0"/>
              <a:ea typeface="Franklin Gothic Demi Cond" charset="0"/>
              <a:cs typeface="Franklin Gothic Demi Cond" charset="0"/>
            </a:endParaRPr>
          </a:p>
          <a:p>
            <a:pPr marL="0" indent="0">
              <a:lnSpc>
                <a:spcPct val="100000"/>
              </a:lnSpc>
              <a:spcBef>
                <a:spcPts val="600"/>
              </a:spcBef>
              <a:spcAft>
                <a:spcPts val="0"/>
              </a:spcAft>
              <a:buClr>
                <a:srgbClr val="C9571C"/>
              </a:buClr>
              <a:buFont typeface="Wingdings" pitchFamily="2" charset="2"/>
              <a:buAutoNum type="arabicPeriod"/>
            </a:pPr>
            <a:r>
              <a:rPr lang="en-US" sz="2400" dirty="0">
                <a:solidFill>
                  <a:srgbClr val="C9571C"/>
                </a:solidFill>
                <a:latin typeface="Franklin Gothic Demi Cond" charset="0"/>
                <a:ea typeface="Franklin Gothic Demi Cond" charset="0"/>
                <a:cs typeface="Franklin Gothic Demi Cond" charset="0"/>
              </a:rPr>
              <a:t>  We make NA members more aware of their role in NA’s public image. </a:t>
            </a:r>
          </a:p>
          <a:p>
            <a:pPr marL="0" indent="0">
              <a:lnSpc>
                <a:spcPct val="100000"/>
              </a:lnSpc>
              <a:spcBef>
                <a:spcPts val="600"/>
              </a:spcBef>
              <a:spcAft>
                <a:spcPts val="0"/>
              </a:spcAft>
              <a:buClr>
                <a:srgbClr val="C9571C"/>
              </a:buClr>
              <a:buFont typeface="Wingdings" pitchFamily="2" charset="2"/>
              <a:buAutoNum type="arabicPeriod"/>
            </a:pPr>
            <a:r>
              <a:rPr lang="en-US" sz="2400" dirty="0">
                <a:solidFill>
                  <a:srgbClr val="C9571C"/>
                </a:solidFill>
                <a:latin typeface="Franklin Gothic Demi Cond" charset="0"/>
                <a:ea typeface="Franklin Gothic Demi Cond" charset="0"/>
                <a:cs typeface="Franklin Gothic Demi Cond" charset="0"/>
              </a:rPr>
              <a:t>  We aim for the public to recognize NA as a positive and reliable </a:t>
            </a:r>
            <a:br>
              <a:rPr lang="en-US" sz="2400" dirty="0">
                <a:solidFill>
                  <a:srgbClr val="C9571C"/>
                </a:solidFill>
                <a:latin typeface="Franklin Gothic Demi Cond" charset="0"/>
                <a:ea typeface="Franklin Gothic Demi Cond" charset="0"/>
                <a:cs typeface="Franklin Gothic Demi Cond" charset="0"/>
              </a:rPr>
            </a:br>
            <a:r>
              <a:rPr lang="en-US" sz="2400" dirty="0">
                <a:solidFill>
                  <a:srgbClr val="C9571C"/>
                </a:solidFill>
                <a:latin typeface="Franklin Gothic Demi Cond" charset="0"/>
                <a:ea typeface="Franklin Gothic Demi Cond" charset="0"/>
                <a:cs typeface="Franklin Gothic Demi Cond" charset="0"/>
              </a:rPr>
              <a:t>      organization. </a:t>
            </a:r>
          </a:p>
          <a:p>
            <a:pPr marL="0" indent="0">
              <a:lnSpc>
                <a:spcPct val="100000"/>
              </a:lnSpc>
              <a:spcBef>
                <a:spcPts val="600"/>
              </a:spcBef>
              <a:spcAft>
                <a:spcPts val="0"/>
              </a:spcAft>
              <a:buClr>
                <a:srgbClr val="C9571C"/>
              </a:buClr>
              <a:buFont typeface="Wingdings" pitchFamily="2" charset="2"/>
              <a:buAutoNum type="arabicPeriod"/>
            </a:pPr>
            <a:r>
              <a:rPr lang="en-US" sz="2400" dirty="0">
                <a:solidFill>
                  <a:srgbClr val="C9571C"/>
                </a:solidFill>
                <a:latin typeface="Franklin Gothic Demi Cond" charset="0"/>
                <a:ea typeface="Franklin Gothic Demi Cond" charset="0"/>
                <a:cs typeface="Franklin Gothic Demi Cond" charset="0"/>
              </a:rPr>
              <a:t>  We develop valuable relationships with professionals and the </a:t>
            </a:r>
            <a:br>
              <a:rPr lang="en-US" sz="2400" dirty="0">
                <a:solidFill>
                  <a:srgbClr val="C9571C"/>
                </a:solidFill>
                <a:latin typeface="Franklin Gothic Demi Cond" charset="0"/>
                <a:ea typeface="Franklin Gothic Demi Cond" charset="0"/>
                <a:cs typeface="Franklin Gothic Demi Cond" charset="0"/>
              </a:rPr>
            </a:br>
            <a:r>
              <a:rPr lang="en-US" sz="2400" dirty="0">
                <a:solidFill>
                  <a:srgbClr val="C9571C"/>
                </a:solidFill>
                <a:latin typeface="Franklin Gothic Demi Cond" charset="0"/>
                <a:ea typeface="Franklin Gothic Demi Cond" charset="0"/>
                <a:cs typeface="Franklin Gothic Demi Cond" charset="0"/>
              </a:rPr>
              <a:t>      general public. </a:t>
            </a:r>
            <a:br>
              <a:rPr lang="en-US" sz="1800" dirty="0">
                <a:solidFill>
                  <a:srgbClr val="424242"/>
                </a:solidFill>
                <a:latin typeface="Roboto Light" charset="0"/>
                <a:ea typeface="Roboto Light" charset="0"/>
                <a:cs typeface="Roboto Light" charset="0"/>
              </a:rPr>
            </a:br>
            <a:endParaRPr lang="de-DE" sz="1800" dirty="0">
              <a:solidFill>
                <a:srgbClr val="424242"/>
              </a:solidFill>
              <a:latin typeface="Roboto Light" charset="0"/>
              <a:ea typeface="Roboto Light" charset="0"/>
              <a:cs typeface="Roboto Light" charset="0"/>
            </a:endParaRPr>
          </a:p>
          <a:p>
            <a:pPr marL="0" indent="0">
              <a:spcBef>
                <a:spcPts val="600"/>
              </a:spcBef>
              <a:spcAft>
                <a:spcPts val="0"/>
              </a:spcAft>
              <a:buNone/>
            </a:pPr>
            <a:r>
              <a:rPr lang="en-US" sz="1800" dirty="0">
                <a:solidFill>
                  <a:schemeClr val="tx1">
                    <a:lumMod val="90000"/>
                    <a:lumOff val="10000"/>
                  </a:schemeClr>
                </a:solidFill>
                <a:latin typeface="Roboto Light" charset="0"/>
                <a:ea typeface="Roboto Light" charset="0"/>
                <a:cs typeface="Roboto Light" charset="0"/>
              </a:rPr>
              <a:t>Examples see PR Basics.</a:t>
            </a:r>
          </a:p>
        </p:txBody>
      </p:sp>
    </p:spTree>
    <p:extLst>
      <p:ext uri="{BB962C8B-B14F-4D97-AF65-F5344CB8AC3E}">
        <p14:creationId xmlns:p14="http://schemas.microsoft.com/office/powerpoint/2010/main" val="201857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2199D8"/>
                </a:solidFill>
                <a:latin typeface="Rockwell" charset="0"/>
                <a:ea typeface="Rockwell" charset="0"/>
                <a:cs typeface="Rockwell" charset="0"/>
              </a:rPr>
              <a:t>small group discussion</a:t>
            </a:r>
          </a:p>
        </p:txBody>
      </p:sp>
      <p:sp>
        <p:nvSpPr>
          <p:cNvPr id="10" name="Rechteck 9"/>
          <p:cNvSpPr/>
          <p:nvPr/>
        </p:nvSpPr>
        <p:spPr>
          <a:xfrm>
            <a:off x="1374" y="1724400"/>
            <a:ext cx="9144000" cy="357952"/>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ontent Placeholder 2"/>
          <p:cNvSpPr>
            <a:spLocks noGrp="1"/>
          </p:cNvSpPr>
          <p:nvPr>
            <p:ph idx="1"/>
          </p:nvPr>
        </p:nvSpPr>
        <p:spPr>
          <a:xfrm>
            <a:off x="432000" y="2437200"/>
            <a:ext cx="8280926" cy="4066800"/>
          </a:xfrm>
        </p:spPr>
        <p:txBody>
          <a:bodyPr>
            <a:normAutofit/>
          </a:bodyPr>
          <a:lstStyle/>
          <a:p>
            <a:pPr marL="0" indent="0">
              <a:buClr>
                <a:schemeClr val="tx1">
                  <a:lumMod val="75000"/>
                  <a:lumOff val="25000"/>
                </a:schemeClr>
              </a:buClr>
              <a:buSzPct val="100000"/>
              <a:buNone/>
            </a:pPr>
            <a:r>
              <a:rPr lang="en-US" sz="2400" dirty="0">
                <a:solidFill>
                  <a:srgbClr val="C9571C"/>
                </a:solidFill>
                <a:latin typeface="Franklin Gothic Demi Cond" charset="0"/>
                <a:ea typeface="Franklin Gothic Demi Cond" charset="0"/>
                <a:cs typeface="Franklin Gothic Demi Cond" charset="0"/>
              </a:rPr>
              <a:t>These question are just a collection of possible discussions at </a:t>
            </a:r>
            <a:br>
              <a:rPr lang="en-US" sz="2400" dirty="0">
                <a:solidFill>
                  <a:srgbClr val="C9571C"/>
                </a:solidFill>
                <a:latin typeface="Franklin Gothic Demi Cond" charset="0"/>
                <a:ea typeface="Franklin Gothic Demi Cond" charset="0"/>
                <a:cs typeface="Franklin Gothic Demi Cond" charset="0"/>
              </a:rPr>
            </a:br>
            <a:r>
              <a:rPr lang="en-US" sz="2400" dirty="0">
                <a:solidFill>
                  <a:srgbClr val="C9571C"/>
                </a:solidFill>
                <a:latin typeface="Franklin Gothic Demi Cond" charset="0"/>
                <a:ea typeface="Franklin Gothic Demi Cond" charset="0"/>
                <a:cs typeface="Franklin Gothic Demi Cond" charset="0"/>
              </a:rPr>
              <a:t>PR committees. </a:t>
            </a:r>
            <a:endParaRPr lang="en-US" sz="800" dirty="0">
              <a:solidFill>
                <a:schemeClr val="tx1">
                  <a:lumMod val="75000"/>
                  <a:lumOff val="25000"/>
                </a:schemeClr>
              </a:solidFill>
              <a:latin typeface="Roboto Light" charset="0"/>
              <a:ea typeface="Roboto Light" charset="0"/>
              <a:cs typeface="Roboto Light" charset="0"/>
            </a:endParaRPr>
          </a:p>
          <a:p>
            <a:pPr marL="342900" indent="-342900">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is the reputation of NA in this community? How do we serve that reputation, or compromise it?</a:t>
            </a:r>
          </a:p>
          <a:p>
            <a:pPr marL="342900" indent="-342900">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organizations do we come in contact with? What part can these contacts play in helping us to carry our message?</a:t>
            </a:r>
          </a:p>
          <a:p>
            <a:pPr marL="342900" indent="-342900">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tools do we have to assess the PR needs in our community?</a:t>
            </a:r>
          </a:p>
          <a:p>
            <a:pPr marL="342900" indent="-342900">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are some qualifications for PR service beyond the desire to recover? </a:t>
            </a:r>
          </a:p>
          <a:p>
            <a:pPr marL="342900" indent="-342900">
              <a:buClr>
                <a:schemeClr val="tx1">
                  <a:lumMod val="90000"/>
                  <a:lumOff val="10000"/>
                </a:schemeClr>
              </a:buClr>
              <a:buSzPct val="100000"/>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different kinds of opportunities to serve are available in this service committee?</a:t>
            </a:r>
          </a:p>
        </p:txBody>
      </p:sp>
      <p:sp>
        <p:nvSpPr>
          <p:cNvPr id="7" name="Rechteck 6"/>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86247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2199D8"/>
                </a:solidFill>
                <a:latin typeface="Rockwell" charset="0"/>
                <a:ea typeface="Rockwell" charset="0"/>
                <a:cs typeface="Rockwell" charset="0"/>
              </a:rPr>
              <a:t>small group discussion</a:t>
            </a:r>
          </a:p>
        </p:txBody>
      </p:sp>
      <p:sp>
        <p:nvSpPr>
          <p:cNvPr id="10" name="Rechteck 9"/>
          <p:cNvSpPr/>
          <p:nvPr/>
        </p:nvSpPr>
        <p:spPr>
          <a:xfrm>
            <a:off x="1374" y="1724400"/>
            <a:ext cx="9144000" cy="357952"/>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ontent Placeholder 2"/>
          <p:cNvSpPr>
            <a:spLocks noGrp="1"/>
          </p:cNvSpPr>
          <p:nvPr>
            <p:ph idx="1"/>
          </p:nvPr>
        </p:nvSpPr>
        <p:spPr>
          <a:xfrm>
            <a:off x="432000" y="2437200"/>
            <a:ext cx="8280926" cy="4066800"/>
          </a:xfrm>
        </p:spPr>
        <p:txBody>
          <a:bodyPr>
            <a:normAutofit/>
          </a:bodyPr>
          <a:lstStyle/>
          <a:p>
            <a:pPr marL="457200" indent="-457200">
              <a:buClr>
                <a:schemeClr val="tx1">
                  <a:lumMod val="90000"/>
                  <a:lumOff val="10000"/>
                </a:schemeClr>
              </a:buClr>
              <a:buSzPct val="100000"/>
              <a:buFont typeface="+mj-lt"/>
              <a:buAutoNum type="arabicPeriod" startAt="6"/>
            </a:pPr>
            <a:r>
              <a:rPr lang="en-US" sz="1800" dirty="0">
                <a:solidFill>
                  <a:schemeClr val="tx1">
                    <a:lumMod val="90000"/>
                    <a:lumOff val="10000"/>
                  </a:schemeClr>
                </a:solidFill>
                <a:latin typeface="Roboto Light" charset="0"/>
                <a:ea typeface="Roboto Light" charset="0"/>
                <a:cs typeface="Roboto Light" charset="0"/>
              </a:rPr>
              <a:t>What kind of support do we provide to new trusted servants?</a:t>
            </a:r>
          </a:p>
          <a:p>
            <a:pPr marL="457200" indent="-457200">
              <a:buClr>
                <a:schemeClr val="tx1">
                  <a:lumMod val="90000"/>
                  <a:lumOff val="10000"/>
                </a:schemeClr>
              </a:buClr>
              <a:buSzPct val="100000"/>
              <a:buFont typeface="+mj-lt"/>
              <a:buAutoNum type="arabicPeriod" startAt="6"/>
            </a:pPr>
            <a:r>
              <a:rPr lang="en-US" sz="1800" dirty="0">
                <a:solidFill>
                  <a:schemeClr val="tx1">
                    <a:lumMod val="90000"/>
                    <a:lumOff val="10000"/>
                  </a:schemeClr>
                </a:solidFill>
                <a:latin typeface="Roboto Light" charset="0"/>
                <a:ea typeface="Roboto Light" charset="0"/>
                <a:cs typeface="Roboto Light" charset="0"/>
              </a:rPr>
              <a:t>How do we exercise group conscience in this service?</a:t>
            </a:r>
          </a:p>
          <a:p>
            <a:pPr marL="457200" indent="-457200">
              <a:buClr>
                <a:schemeClr val="tx1">
                  <a:lumMod val="90000"/>
                  <a:lumOff val="10000"/>
                </a:schemeClr>
              </a:buClr>
              <a:buSzPct val="100000"/>
              <a:buFont typeface="+mj-lt"/>
              <a:buAutoNum type="arabicPeriod" startAt="6"/>
            </a:pPr>
            <a:r>
              <a:rPr lang="en-US" sz="1800" dirty="0">
                <a:solidFill>
                  <a:schemeClr val="tx1">
                    <a:lumMod val="90000"/>
                    <a:lumOff val="10000"/>
                  </a:schemeClr>
                </a:solidFill>
                <a:latin typeface="Roboto Light" charset="0"/>
                <a:ea typeface="Roboto Light" charset="0"/>
                <a:cs typeface="Roboto Light" charset="0"/>
              </a:rPr>
              <a:t>What tools do we have to assess the PR needs in our community?</a:t>
            </a:r>
          </a:p>
          <a:p>
            <a:pPr marL="457200" indent="-457200">
              <a:buClr>
                <a:schemeClr val="tx1">
                  <a:lumMod val="90000"/>
                  <a:lumOff val="10000"/>
                </a:schemeClr>
              </a:buClr>
              <a:buSzPct val="100000"/>
              <a:buFont typeface="+mj-lt"/>
              <a:buAutoNum type="arabicPeriod" startAt="6"/>
            </a:pPr>
            <a:r>
              <a:rPr lang="en-US" sz="1800" dirty="0">
                <a:solidFill>
                  <a:schemeClr val="tx1">
                    <a:lumMod val="90000"/>
                    <a:lumOff val="10000"/>
                  </a:schemeClr>
                </a:solidFill>
                <a:latin typeface="Roboto Light" charset="0"/>
                <a:ea typeface="Roboto Light" charset="0"/>
                <a:cs typeface="Roboto Light" charset="0"/>
              </a:rPr>
              <a:t>How can we help our groups to carry the message when our PR efforts are successful?</a:t>
            </a:r>
          </a:p>
          <a:p>
            <a:pPr marL="457200" indent="-457200">
              <a:buClr>
                <a:schemeClr val="tx1">
                  <a:lumMod val="90000"/>
                  <a:lumOff val="10000"/>
                </a:schemeClr>
              </a:buClr>
              <a:buSzPct val="100000"/>
              <a:buFont typeface="+mj-lt"/>
              <a:buAutoNum type="arabicPeriod" startAt="6"/>
            </a:pPr>
            <a:r>
              <a:rPr lang="en-US" sz="1800" dirty="0">
                <a:solidFill>
                  <a:schemeClr val="tx1">
                    <a:lumMod val="90000"/>
                    <a:lumOff val="10000"/>
                  </a:schemeClr>
                </a:solidFill>
                <a:latin typeface="Roboto Light" charset="0"/>
                <a:ea typeface="Roboto Light" charset="0"/>
                <a:cs typeface="Roboto Light" charset="0"/>
              </a:rPr>
              <a:t>What can we do to avoid situations where a member might be seen as a spokesperson for us?</a:t>
            </a:r>
          </a:p>
        </p:txBody>
      </p:sp>
      <p:sp>
        <p:nvSpPr>
          <p:cNvPr id="7" name="Rechteck 6"/>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17264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a:t>
            </a:r>
            <a:r>
              <a:rPr lang="en-US" b="1" dirty="0" err="1">
                <a:solidFill>
                  <a:schemeClr val="bg1"/>
                </a:solidFill>
                <a:latin typeface="Rockwell" charset="0"/>
                <a:ea typeface="Rockwell" charset="0"/>
                <a:cs typeface="Rockwell" charset="0"/>
              </a:rPr>
              <a:t>Pr</a:t>
            </a:r>
            <a:r>
              <a:rPr lang="en-US" b="1" dirty="0">
                <a:solidFill>
                  <a:schemeClr val="bg1"/>
                </a:solidFill>
                <a:latin typeface="Rockwell" charset="0"/>
                <a:ea typeface="Rockwell" charset="0"/>
                <a:cs typeface="Rockwell" charset="0"/>
              </a:rPr>
              <a:t> committee</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Planning</a:t>
            </a:r>
          </a:p>
        </p:txBody>
      </p:sp>
      <p:sp>
        <p:nvSpPr>
          <p:cNvPr id="3" name="Content Placeholder 2"/>
          <p:cNvSpPr>
            <a:spLocks noGrp="1"/>
          </p:cNvSpPr>
          <p:nvPr>
            <p:ph idx="1"/>
          </p:nvPr>
        </p:nvSpPr>
        <p:spPr>
          <a:xfrm>
            <a:off x="432000" y="1800000"/>
            <a:ext cx="8280926" cy="4206240"/>
          </a:xfrm>
        </p:spPr>
        <p:txBody>
          <a:bodyPr wrap="none">
            <a:noAutofit/>
          </a:bodyPr>
          <a:lstStyle/>
          <a:p>
            <a:pPr marL="72000" indent="0">
              <a:lnSpc>
                <a:spcPct val="100000"/>
              </a:lnSpc>
              <a:spcBef>
                <a:spcPts val="600"/>
              </a:spcBef>
              <a:spcAft>
                <a:spcPts val="0"/>
              </a:spcAft>
              <a:buClr>
                <a:schemeClr val="bg1"/>
              </a:buClr>
              <a:buNone/>
            </a:pPr>
            <a:r>
              <a:rPr lang="de-DE" sz="2400" dirty="0" err="1">
                <a:solidFill>
                  <a:srgbClr val="C9571C"/>
                </a:solidFill>
                <a:latin typeface="Franklin Gothic Demi Cond" charset="0"/>
                <a:ea typeface="Franklin Gothic Demi Cond" charset="0"/>
                <a:cs typeface="Franklin Gothic Demi Cond" charset="0"/>
              </a:rPr>
              <a:t>Planning</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paves</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the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way</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for</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that</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to</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be</a:t>
            </a:r>
            <a:r>
              <a:rPr lang="de-DE" sz="2400" dirty="0">
                <a:solidFill>
                  <a:srgbClr val="C9571C"/>
                </a:solidFill>
                <a:latin typeface="Franklin Gothic Demi Cond" charset="0"/>
                <a:ea typeface="Franklin Gothic Demi Cond" charset="0"/>
                <a:cs typeface="Franklin Gothic Demi Cond" charset="0"/>
              </a:rPr>
              <a:t> a </a:t>
            </a:r>
            <a:r>
              <a:rPr lang="de-DE" sz="2400" dirty="0" err="1">
                <a:solidFill>
                  <a:srgbClr val="C9571C"/>
                </a:solidFill>
                <a:latin typeface="Franklin Gothic Demi Cond" charset="0"/>
                <a:ea typeface="Franklin Gothic Demi Cond" charset="0"/>
                <a:cs typeface="Franklin Gothic Demi Cond" charset="0"/>
              </a:rPr>
              <a:t>reality</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and</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is</a:t>
            </a:r>
            <a:r>
              <a:rPr lang="de-DE" sz="2400" dirty="0">
                <a:solidFill>
                  <a:srgbClr val="C9571C"/>
                </a:solidFill>
                <a:latin typeface="Franklin Gothic Demi Cond" charset="0"/>
                <a:ea typeface="Franklin Gothic Demi Cond" charset="0"/>
                <a:cs typeface="Franklin Gothic Demi Cond" charset="0"/>
              </a:rPr>
              <a:t> an </a:t>
            </a:r>
            <a:r>
              <a:rPr lang="de-DE" sz="2400" dirty="0" err="1">
                <a:solidFill>
                  <a:srgbClr val="C9571C"/>
                </a:solidFill>
                <a:latin typeface="Franklin Gothic Demi Cond" charset="0"/>
                <a:ea typeface="Franklin Gothic Demi Cond" charset="0"/>
                <a:cs typeface="Franklin Gothic Demi Cond" charset="0"/>
              </a:rPr>
              <a:t>important</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part</a:t>
            </a:r>
            <a:r>
              <a:rPr lang="de-DE" sz="2400" dirty="0">
                <a:solidFill>
                  <a:srgbClr val="C9571C"/>
                </a:solidFill>
                <a:latin typeface="Franklin Gothic Demi Cond" charset="0"/>
                <a:ea typeface="Franklin Gothic Demi Cond" charset="0"/>
                <a:cs typeface="Franklin Gothic Demi Cond" charset="0"/>
              </a:rPr>
              <a:t> </a:t>
            </a:r>
            <a:br>
              <a:rPr lang="de-DE" sz="2400" dirty="0">
                <a:solidFill>
                  <a:srgbClr val="C9571C"/>
                </a:solidFill>
                <a:latin typeface="Franklin Gothic Demi Cond" charset="0"/>
                <a:ea typeface="Franklin Gothic Demi Cond" charset="0"/>
                <a:cs typeface="Franklin Gothic Demi Cond" charset="0"/>
              </a:rPr>
            </a:br>
            <a:r>
              <a:rPr lang="de-DE" sz="2400" dirty="0" err="1">
                <a:solidFill>
                  <a:srgbClr val="C9571C"/>
                </a:solidFill>
                <a:latin typeface="Franklin Gothic Demi Cond" charset="0"/>
                <a:ea typeface="Franklin Gothic Demi Cond" charset="0"/>
                <a:cs typeface="Franklin Gothic Demi Cond" charset="0"/>
              </a:rPr>
              <a:t>of</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providing</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effective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services</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for</a:t>
            </a:r>
            <a:r>
              <a:rPr lang="de-DE" sz="2400" dirty="0">
                <a:solidFill>
                  <a:srgbClr val="C9571C"/>
                </a:solidFill>
                <a:latin typeface="Franklin Gothic Demi Cond" charset="0"/>
                <a:ea typeface="Franklin Gothic Demi Cond" charset="0"/>
                <a:cs typeface="Franklin Gothic Demi Cond" charset="0"/>
              </a:rPr>
              <a:t> NA. </a:t>
            </a:r>
            <a:br>
              <a:rPr lang="de-DE" sz="2400" dirty="0">
                <a:solidFill>
                  <a:srgbClr val="C9571C"/>
                </a:solidFill>
                <a:latin typeface="Franklin Gothic Demi Cond" charset="0"/>
                <a:ea typeface="Franklin Gothic Demi Cond" charset="0"/>
                <a:cs typeface="Franklin Gothic Demi Cond" charset="0"/>
              </a:rPr>
            </a:br>
            <a:endParaRPr lang="en-US" sz="2100" dirty="0">
              <a:solidFill>
                <a:schemeClr val="tx1">
                  <a:lumMod val="90000"/>
                  <a:lumOff val="10000"/>
                </a:schemeClr>
              </a:solidFill>
            </a:endParaRPr>
          </a:p>
          <a:p>
            <a:pPr marL="72000" indent="0">
              <a:lnSpc>
                <a:spcPct val="100000"/>
              </a:lnSpc>
              <a:spcBef>
                <a:spcPts val="600"/>
              </a:spcBef>
              <a:spcAft>
                <a:spcPts val="0"/>
              </a:spcAft>
              <a:buClr>
                <a:srgbClr val="C9571C"/>
              </a:buClr>
              <a:buFont typeface="LucidaGrande" charset="0"/>
              <a:buChar char="•"/>
            </a:pPr>
            <a:r>
              <a:rPr lang="en-US" sz="2100" dirty="0">
                <a:solidFill>
                  <a:schemeClr val="tx1">
                    <a:lumMod val="90000"/>
                    <a:lumOff val="10000"/>
                  </a:schemeClr>
                </a:solidFill>
              </a:rPr>
              <a:t>  </a:t>
            </a:r>
            <a:r>
              <a:rPr lang="en-US" sz="1800" dirty="0">
                <a:solidFill>
                  <a:schemeClr val="tx1">
                    <a:lumMod val="90000"/>
                    <a:lumOff val="10000"/>
                  </a:schemeClr>
                </a:solidFill>
                <a:latin typeface="Roboto Light" charset="0"/>
                <a:ea typeface="Roboto Light" charset="0"/>
                <a:cs typeface="Roboto Light" charset="0"/>
              </a:rPr>
              <a:t>It is much easier to provide effective services if everyone involved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understands their tasks, their responsibilities, and the desired end result.</a:t>
            </a:r>
          </a:p>
          <a:p>
            <a:pPr marL="72000" indent="0">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Based on the needs and resources of your area, you can decide which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of the following planning methods will work best for you.</a:t>
            </a:r>
          </a:p>
          <a:p>
            <a:pPr marL="72000" indent="0">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Some methods are: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Inventory Local Services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Prioritization</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Human Resources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Financial Resources</a:t>
            </a:r>
          </a:p>
          <a:p>
            <a:pPr marL="72000" indent="0">
              <a:lnSpc>
                <a:spcPct val="100000"/>
              </a:lnSpc>
              <a:spcBef>
                <a:spcPts val="600"/>
              </a:spcBef>
              <a:spcAft>
                <a:spcPts val="0"/>
              </a:spcAft>
              <a:buClr>
                <a:srgbClr val="C9571C"/>
              </a:buClr>
              <a:buFont typeface="LucidaGrande" charset="0"/>
              <a:buChar char="•"/>
            </a:pPr>
            <a:endParaRPr lang="en-US" sz="2400" dirty="0">
              <a:solidFill>
                <a:schemeClr val="tx1">
                  <a:lumMod val="75000"/>
                  <a:lumOff val="25000"/>
                </a:schemeClr>
              </a:solidFill>
            </a:endParaRPr>
          </a:p>
          <a:p>
            <a:pPr marL="0" indent="0">
              <a:buClr>
                <a:schemeClr val="bg1"/>
              </a:buClr>
              <a:buNone/>
            </a:pPr>
            <a:endParaRPr lang="de-DE" sz="2400" dirty="0"/>
          </a:p>
          <a:p>
            <a:pPr marL="0" indent="0">
              <a:buClr>
                <a:schemeClr val="bg1"/>
              </a:buClr>
              <a:buNone/>
            </a:pPr>
            <a:endParaRPr lang="de-DE" sz="2400" dirty="0">
              <a:solidFill>
                <a:srgbClr val="FF0000"/>
              </a:solidFill>
            </a:endParaRPr>
          </a:p>
          <a:p>
            <a:pPr marL="0" indent="0">
              <a:buClr>
                <a:schemeClr val="bg1"/>
              </a:buClr>
              <a:buNone/>
            </a:pPr>
            <a:r>
              <a:rPr lang="en-US" sz="2400" dirty="0">
                <a:solidFill>
                  <a:schemeClr val="bg1"/>
                </a:solidFill>
              </a:rPr>
              <a:t>r?</a:t>
            </a:r>
          </a:p>
        </p:txBody>
      </p:sp>
      <p:sp>
        <p:nvSpPr>
          <p:cNvPr id="6" name="Rechteck 5"/>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680542"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COMMITTEE</a:t>
            </a:r>
            <a:endParaRPr lang="de-DE" dirty="0"/>
          </a:p>
        </p:txBody>
      </p:sp>
    </p:spTree>
    <p:extLst>
      <p:ext uri="{BB962C8B-B14F-4D97-AF65-F5344CB8AC3E}">
        <p14:creationId xmlns:p14="http://schemas.microsoft.com/office/powerpoint/2010/main" val="1481740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1999" y="-50400"/>
            <a:ext cx="8556357" cy="1508760"/>
          </a:xfrm>
        </p:spPr>
        <p:txBody>
          <a:bodyPr>
            <a:normAutofit/>
          </a:bodyPr>
          <a:lstStyle/>
          <a:p>
            <a:r>
              <a:rPr lang="en-US" b="1" dirty="0">
                <a:solidFill>
                  <a:schemeClr val="bg1"/>
                </a:solidFill>
                <a:latin typeface="Rockwell" charset="0"/>
                <a:ea typeface="Rockwell" charset="0"/>
                <a:cs typeface="Rockwell" charset="0"/>
              </a:rPr>
              <a:t>inventory local services</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identify strengths and weaknesses </a:t>
            </a:r>
          </a:p>
        </p:txBody>
      </p:sp>
      <p:sp>
        <p:nvSpPr>
          <p:cNvPr id="3" name="Content Placeholder 2"/>
          <p:cNvSpPr>
            <a:spLocks noGrp="1"/>
          </p:cNvSpPr>
          <p:nvPr>
            <p:ph idx="1"/>
          </p:nvPr>
        </p:nvSpPr>
        <p:spPr>
          <a:xfrm>
            <a:off x="432000" y="1800000"/>
            <a:ext cx="8280926" cy="4206240"/>
          </a:xfrm>
        </p:spPr>
        <p:txBody>
          <a:bodyPr wrap="none">
            <a:noAutofit/>
          </a:bodyPr>
          <a:lstStyle/>
          <a:p>
            <a:pPr marL="0" indent="0">
              <a:lnSpc>
                <a:spcPct val="100000"/>
              </a:lnSpc>
              <a:spcBef>
                <a:spcPts val="600"/>
              </a:spcBef>
              <a:spcAft>
                <a:spcPts val="0"/>
              </a:spcAft>
              <a:buClr>
                <a:srgbClr val="FA7A09"/>
              </a:buClr>
              <a:buNone/>
            </a:pPr>
            <a:r>
              <a:rPr lang="en-US" sz="2400" dirty="0">
                <a:solidFill>
                  <a:srgbClr val="C9571C"/>
                </a:solidFill>
                <a:latin typeface="Franklin Gothic Demi Cond" charset="0"/>
                <a:ea typeface="Franklin Gothic Demi Cond" charset="0"/>
                <a:cs typeface="Franklin Gothic Demi Cond" charset="0"/>
              </a:rPr>
              <a:t>An inventory can help identify what is being done well and what needs</a:t>
            </a:r>
            <a:br>
              <a:rPr lang="en-US" sz="2400" dirty="0">
                <a:solidFill>
                  <a:srgbClr val="C9571C"/>
                </a:solidFill>
                <a:latin typeface="Franklin Gothic Demi Cond" charset="0"/>
                <a:ea typeface="Franklin Gothic Demi Cond" charset="0"/>
                <a:cs typeface="Franklin Gothic Demi Cond" charset="0"/>
              </a:rPr>
            </a:br>
            <a:r>
              <a:rPr lang="en-US" sz="2400" dirty="0">
                <a:solidFill>
                  <a:srgbClr val="C9571C"/>
                </a:solidFill>
                <a:latin typeface="Franklin Gothic Demi Cond" charset="0"/>
                <a:ea typeface="Franklin Gothic Demi Cond" charset="0"/>
                <a:cs typeface="Franklin Gothic Demi Cond" charset="0"/>
              </a:rPr>
              <a:t>improvement. </a:t>
            </a:r>
          </a:p>
          <a:p>
            <a:pPr marL="0" indent="0">
              <a:lnSpc>
                <a:spcPct val="100000"/>
              </a:lnSpc>
              <a:spcBef>
                <a:spcPts val="600"/>
              </a:spcBef>
              <a:spcAft>
                <a:spcPts val="0"/>
              </a:spcAft>
              <a:buClr>
                <a:srgbClr val="FA7A09"/>
              </a:buClr>
              <a:buNone/>
            </a:pPr>
            <a:endParaRPr lang="en-US" sz="1200" dirty="0">
              <a:solidFill>
                <a:schemeClr val="tx1">
                  <a:lumMod val="90000"/>
                  <a:lumOff val="10000"/>
                </a:schemeClr>
              </a:solidFill>
            </a:endParaRPr>
          </a:p>
          <a:p>
            <a:pPr>
              <a:lnSpc>
                <a:spcPct val="100000"/>
              </a:lnSpc>
              <a:spcBef>
                <a:spcPts val="600"/>
              </a:spcBef>
              <a:spcAft>
                <a:spcPts val="0"/>
              </a:spcAft>
              <a:buClr>
                <a:srgbClr val="C9571C"/>
              </a:buClr>
              <a:buFont typeface="LucidaGrande" charset="0"/>
              <a:buChar char="•"/>
            </a:pPr>
            <a:r>
              <a:rPr lang="en-US" sz="2100" dirty="0">
                <a:solidFill>
                  <a:schemeClr val="tx1">
                    <a:lumMod val="90000"/>
                    <a:lumOff val="10000"/>
                  </a:schemeClr>
                </a:solidFill>
              </a:rPr>
              <a:t>  </a:t>
            </a:r>
            <a:r>
              <a:rPr lang="en-US" sz="1800" dirty="0">
                <a:solidFill>
                  <a:schemeClr val="tx1">
                    <a:lumMod val="90000"/>
                    <a:lumOff val="10000"/>
                  </a:schemeClr>
                </a:solidFill>
                <a:latin typeface="Roboto Light" charset="0"/>
                <a:ea typeface="Roboto Light" charset="0"/>
                <a:cs typeface="Roboto Light" charset="0"/>
              </a:rPr>
              <a:t>Most projects depend as much on ideas, information, conscience, and</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members’ time and willingness as they do on money.</a:t>
            </a:r>
          </a:p>
          <a:p>
            <a:pPr>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The idea is to identify if there are potential members or people who come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into contact with addicts in the community and who need to be reached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with our message and where NA may be needed in the community.</a:t>
            </a:r>
          </a:p>
          <a:p>
            <a:pPr>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This may mean looking where the calls are coming from on the helpline. </a:t>
            </a:r>
          </a:p>
          <a:p>
            <a:pPr>
              <a:lnSpc>
                <a:spcPct val="100000"/>
              </a:lnSpc>
              <a:spcBef>
                <a:spcPts val="600"/>
              </a:spcBef>
              <a:spcAft>
                <a:spcPts val="0"/>
              </a:spcAft>
              <a:buClr>
                <a:srgbClr val="FA7A09"/>
              </a:buClr>
              <a:buFont typeface="LucidaGrande" charset="0"/>
              <a:buChar char="•"/>
            </a:pPr>
            <a:endParaRPr lang="en-US" sz="2400" dirty="0">
              <a:solidFill>
                <a:srgbClr val="424242"/>
              </a:solidFill>
            </a:endParaRPr>
          </a:p>
          <a:p>
            <a:pPr marL="457200" indent="-457200">
              <a:buClr>
                <a:schemeClr val="bg1"/>
              </a:buClr>
              <a:buFont typeface="+mj-lt"/>
              <a:buAutoNum type="arabicPeriod"/>
            </a:pPr>
            <a:r>
              <a:rPr lang="en-US" sz="2400" dirty="0">
                <a:solidFill>
                  <a:schemeClr val="bg1"/>
                </a:solidFill>
              </a:rPr>
              <a:t>better?</a:t>
            </a:r>
          </a:p>
        </p:txBody>
      </p:sp>
      <p:sp>
        <p:nvSpPr>
          <p:cNvPr id="5" name="Rechteck 4"/>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6" name="Textfeld 5"/>
          <p:cNvSpPr txBox="1"/>
          <p:nvPr/>
        </p:nvSpPr>
        <p:spPr>
          <a:xfrm>
            <a:off x="432000" y="6513332"/>
            <a:ext cx="2680542"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COMMITTEE</a:t>
            </a:r>
            <a:endParaRPr lang="de-DE" dirty="0"/>
          </a:p>
        </p:txBody>
      </p:sp>
    </p:spTree>
    <p:extLst>
      <p:ext uri="{BB962C8B-B14F-4D97-AF65-F5344CB8AC3E}">
        <p14:creationId xmlns:p14="http://schemas.microsoft.com/office/powerpoint/2010/main" val="61213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4604400" y="3466097"/>
            <a:ext cx="4543200" cy="34236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p:nvSpPr>
        <p:spPr>
          <a:xfrm>
            <a:off x="4604429" y="-21044"/>
            <a:ext cx="4543200" cy="34236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p:nvSpPr>
        <p:spPr>
          <a:xfrm>
            <a:off x="0" y="3465553"/>
            <a:ext cx="4543200" cy="34236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1" y="-18703"/>
            <a:ext cx="4543200" cy="34236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Bef>
                <a:spcPts val="600"/>
              </a:spcBef>
            </a:pPr>
            <a:r>
              <a:rPr lang="en-US" b="1" dirty="0">
                <a:solidFill>
                  <a:schemeClr val="bg1"/>
                </a:solidFill>
                <a:latin typeface="Franklin Gothic Demi Cond" charset="0"/>
                <a:ea typeface="Franklin Gothic Demi Cond" charset="0"/>
                <a:cs typeface="Franklin Gothic Demi Cond" charset="0"/>
              </a:rPr>
              <a:t>Module 1:</a:t>
            </a:r>
            <a:br>
              <a:rPr lang="en-US" b="1" dirty="0">
                <a:solidFill>
                  <a:schemeClr val="bg1"/>
                </a:solidFill>
                <a:ea typeface="Roboto" charset="0"/>
                <a:cs typeface="Roboto" charset="0"/>
              </a:rPr>
            </a:br>
            <a:r>
              <a:rPr lang="en-US" b="1" dirty="0">
                <a:solidFill>
                  <a:schemeClr val="bg1"/>
                </a:solidFill>
                <a:latin typeface="Rockwell" charset="0"/>
                <a:ea typeface="Rockwell" charset="0"/>
                <a:cs typeface="Rockwell" charset="0"/>
              </a:rPr>
              <a:t>PUBLIC RELATIONS BASICS </a:t>
            </a:r>
            <a:br>
              <a:rPr lang="en-US" dirty="0">
                <a:solidFill>
                  <a:schemeClr val="bg1"/>
                </a:solidFill>
                <a:ea typeface="Roboto" charset="0"/>
                <a:cs typeface="Roboto" charset="0"/>
              </a:rPr>
            </a:br>
            <a:r>
              <a:rPr lang="en-US" sz="1600" dirty="0">
                <a:solidFill>
                  <a:schemeClr val="bg1"/>
                </a:solidFill>
                <a:latin typeface="Roboto Light" charset="0"/>
                <a:ea typeface="Roboto Light" charset="0"/>
                <a:cs typeface="Roboto Light" charset="0"/>
              </a:rPr>
              <a:t>PI vs. PR</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Goals and Principles</a:t>
            </a:r>
            <a:br>
              <a:rPr lang="en-US" sz="1600" dirty="0">
                <a:solidFill>
                  <a:schemeClr val="bg1"/>
                </a:solidFill>
                <a:latin typeface="Roboto Light" charset="0"/>
                <a:ea typeface="Roboto Light" charset="0"/>
                <a:cs typeface="Roboto Light" charset="0"/>
              </a:rPr>
            </a:br>
            <a:r>
              <a:rPr lang="en-US" sz="1600" dirty="0">
                <a:solidFill>
                  <a:schemeClr val="bg1"/>
                </a:solidFill>
                <a:latin typeface="Roboto Light" charset="0"/>
                <a:ea typeface="Roboto Light" charset="0"/>
                <a:cs typeface="Roboto Light" charset="0"/>
              </a:rPr>
              <a:t>PR and the Public</a:t>
            </a:r>
          </a:p>
          <a:p>
            <a:pPr algn="ctr"/>
            <a:endParaRPr lang="de-DE" dirty="0"/>
          </a:p>
        </p:txBody>
      </p:sp>
    </p:spTree>
    <p:extLst>
      <p:ext uri="{BB962C8B-B14F-4D97-AF65-F5344CB8AC3E}">
        <p14:creationId xmlns:p14="http://schemas.microsoft.com/office/powerpoint/2010/main" val="1134255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prioritization</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which project seem most needed</a:t>
            </a:r>
          </a:p>
        </p:txBody>
      </p:sp>
      <p:sp>
        <p:nvSpPr>
          <p:cNvPr id="3" name="Content Placeholder 2"/>
          <p:cNvSpPr>
            <a:spLocks noGrp="1"/>
          </p:cNvSpPr>
          <p:nvPr>
            <p:ph idx="1"/>
          </p:nvPr>
        </p:nvSpPr>
        <p:spPr>
          <a:xfrm>
            <a:off x="432000" y="1800000"/>
            <a:ext cx="8280926" cy="4714584"/>
          </a:xfrm>
        </p:spPr>
        <p:txBody>
          <a:bodyPr wrap="none">
            <a:noAutofit/>
          </a:bodyPr>
          <a:lstStyle/>
          <a:p>
            <a:pPr marL="0" indent="0">
              <a:lnSpc>
                <a:spcPct val="100000"/>
              </a:lnSpc>
              <a:spcBef>
                <a:spcPts val="600"/>
              </a:spcBef>
              <a:spcAft>
                <a:spcPts val="0"/>
              </a:spcAft>
              <a:buClr>
                <a:srgbClr val="FA7A09"/>
              </a:buClr>
              <a:buNone/>
            </a:pPr>
            <a:r>
              <a:rPr lang="en-US" sz="2400" dirty="0">
                <a:solidFill>
                  <a:srgbClr val="C9571C"/>
                </a:solidFill>
                <a:latin typeface="Franklin Gothic Demi Cond" charset="0"/>
                <a:ea typeface="Franklin Gothic Demi Cond" charset="0"/>
                <a:cs typeface="Franklin Gothic Demi Cond" charset="0"/>
              </a:rPr>
              <a:t>Evaluate which projects seem most needed for furthering our Primary </a:t>
            </a:r>
            <a:br>
              <a:rPr lang="en-US" sz="2400" dirty="0">
                <a:solidFill>
                  <a:srgbClr val="C9571C"/>
                </a:solidFill>
                <a:latin typeface="Franklin Gothic Demi Cond" charset="0"/>
                <a:ea typeface="Franklin Gothic Demi Cond" charset="0"/>
                <a:cs typeface="Franklin Gothic Demi Cond" charset="0"/>
              </a:rPr>
            </a:br>
            <a:r>
              <a:rPr lang="en-US" sz="2400" dirty="0">
                <a:solidFill>
                  <a:srgbClr val="C9571C"/>
                </a:solidFill>
                <a:latin typeface="Franklin Gothic Demi Cond" charset="0"/>
                <a:ea typeface="Franklin Gothic Demi Cond" charset="0"/>
                <a:cs typeface="Franklin Gothic Demi Cond" charset="0"/>
              </a:rPr>
              <a:t>Purpose in a local area.</a:t>
            </a:r>
            <a:br>
              <a:rPr lang="en-US" sz="2400" dirty="0">
                <a:solidFill>
                  <a:srgbClr val="C9571C"/>
                </a:solidFill>
                <a:latin typeface="Franklin Gothic Demi Cond" charset="0"/>
                <a:ea typeface="Franklin Gothic Demi Cond" charset="0"/>
                <a:cs typeface="Franklin Gothic Demi Cond" charset="0"/>
              </a:rPr>
            </a:br>
            <a:endParaRPr lang="en-US" sz="1800" dirty="0">
              <a:solidFill>
                <a:srgbClr val="FA7A09"/>
              </a:solidFill>
              <a:latin typeface="Roboto Light" charset="0"/>
              <a:ea typeface="Roboto Light" charset="0"/>
              <a:cs typeface="Roboto Light" charset="0"/>
            </a:endParaRPr>
          </a:p>
          <a:p>
            <a:pPr marL="72000" indent="0">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Inviting all members and trusted servants to be part of the prioritizing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process helps us to better focus on the broader services needed.</a:t>
            </a:r>
          </a:p>
          <a:p>
            <a:pPr marL="72000" indent="0">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Rather than the desires of individual subcommittees and individual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members (to let go of service projects about which they are personally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passionate about)</a:t>
            </a:r>
          </a:p>
          <a:p>
            <a:pPr marL="72000" indent="0">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How to prioritize:</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Make a list of all desired projects.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Rank the top 3 projects.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Review the areas’ highest priorities.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Look at area financial &amp; human resources.       </a:t>
            </a:r>
          </a:p>
        </p:txBody>
      </p:sp>
      <p:sp>
        <p:nvSpPr>
          <p:cNvPr id="5" name="Rechteck 4"/>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6" name="Textfeld 5"/>
          <p:cNvSpPr txBox="1"/>
          <p:nvPr/>
        </p:nvSpPr>
        <p:spPr>
          <a:xfrm>
            <a:off x="432000" y="6513332"/>
            <a:ext cx="2680542"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COMMITTEE</a:t>
            </a:r>
            <a:endParaRPr lang="de-DE" dirty="0"/>
          </a:p>
        </p:txBody>
      </p:sp>
    </p:spTree>
    <p:extLst>
      <p:ext uri="{BB962C8B-B14F-4D97-AF65-F5344CB8AC3E}">
        <p14:creationId xmlns:p14="http://schemas.microsoft.com/office/powerpoint/2010/main" val="1851460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human resources</a:t>
            </a:r>
            <a:br>
              <a:rPr lang="en-US" b="1" dirty="0">
                <a:solidFill>
                  <a:schemeClr val="bg1"/>
                </a:solidFill>
                <a:latin typeface="Rockwell" charset="0"/>
                <a:ea typeface="Rockwell" charset="0"/>
                <a:cs typeface="Rockwell" charset="0"/>
              </a:rPr>
            </a:br>
            <a:r>
              <a:rPr lang="de-DE" sz="2400" b="1" dirty="0" err="1">
                <a:solidFill>
                  <a:schemeClr val="bg1"/>
                </a:solidFill>
                <a:latin typeface="Rockwell" charset="0"/>
                <a:ea typeface="Rockwell" charset="0"/>
                <a:cs typeface="Rockwell" charset="0"/>
              </a:rPr>
              <a:t>how</a:t>
            </a:r>
            <a:r>
              <a:rPr lang="de-DE" sz="2400" b="1" dirty="0">
                <a:solidFill>
                  <a:schemeClr val="bg1"/>
                </a:solidFill>
                <a:latin typeface="Rockwell" charset="0"/>
                <a:ea typeface="Rockwell" charset="0"/>
                <a:cs typeface="Rockwell" charset="0"/>
              </a:rPr>
              <a:t> </a:t>
            </a:r>
            <a:r>
              <a:rPr lang="de-DE" sz="2400" b="1" dirty="0" err="1">
                <a:solidFill>
                  <a:schemeClr val="bg1"/>
                </a:solidFill>
                <a:latin typeface="Rockwell" charset="0"/>
                <a:ea typeface="Rockwell" charset="0"/>
                <a:cs typeface="Rockwell" charset="0"/>
              </a:rPr>
              <a:t>to</a:t>
            </a:r>
            <a:r>
              <a:rPr lang="de-DE" sz="2400" b="1" dirty="0">
                <a:solidFill>
                  <a:schemeClr val="bg1"/>
                </a:solidFill>
                <a:latin typeface="Rockwell" charset="0"/>
                <a:ea typeface="Rockwell" charset="0"/>
                <a:cs typeface="Rockwell" charset="0"/>
              </a:rPr>
              <a:t> </a:t>
            </a:r>
            <a:r>
              <a:rPr lang="de-DE" sz="2400" b="1" dirty="0" err="1">
                <a:solidFill>
                  <a:schemeClr val="bg1"/>
                </a:solidFill>
                <a:latin typeface="Rockwell" charset="0"/>
                <a:ea typeface="Rockwell" charset="0"/>
                <a:cs typeface="Rockwell" charset="0"/>
              </a:rPr>
              <a:t>get</a:t>
            </a:r>
            <a:r>
              <a:rPr lang="de-DE" sz="2400" b="1" dirty="0">
                <a:solidFill>
                  <a:schemeClr val="bg1"/>
                </a:solidFill>
                <a:latin typeface="Rockwell" charset="0"/>
                <a:ea typeface="Rockwell" charset="0"/>
                <a:cs typeface="Rockwell" charset="0"/>
              </a:rPr>
              <a:t> </a:t>
            </a:r>
            <a:r>
              <a:rPr lang="de-DE" sz="2400" b="1" dirty="0" err="1">
                <a:solidFill>
                  <a:schemeClr val="bg1"/>
                </a:solidFill>
                <a:latin typeface="Rockwell" charset="0"/>
                <a:ea typeface="Rockwell" charset="0"/>
                <a:cs typeface="Rockwell" charset="0"/>
              </a:rPr>
              <a:t>involved</a:t>
            </a:r>
            <a:endParaRPr lang="en-US" sz="2400" b="1" dirty="0">
              <a:solidFill>
                <a:schemeClr val="bg1"/>
              </a:solidFill>
              <a:latin typeface="Rockwell" charset="0"/>
              <a:ea typeface="Rockwell" charset="0"/>
              <a:cs typeface="Rockwell" charset="0"/>
            </a:endParaRPr>
          </a:p>
        </p:txBody>
      </p:sp>
      <p:sp>
        <p:nvSpPr>
          <p:cNvPr id="3" name="Content Placeholder 2"/>
          <p:cNvSpPr>
            <a:spLocks noGrp="1"/>
          </p:cNvSpPr>
          <p:nvPr>
            <p:ph idx="1"/>
          </p:nvPr>
        </p:nvSpPr>
        <p:spPr>
          <a:xfrm>
            <a:off x="432000" y="1800000"/>
            <a:ext cx="8280926" cy="4593750"/>
          </a:xfrm>
        </p:spPr>
        <p:txBody>
          <a:bodyPr wrap="none">
            <a:noAutofit/>
          </a:bodyPr>
          <a:lstStyle/>
          <a:p>
            <a:pPr marL="0" indent="0">
              <a:buClr>
                <a:srgbClr val="FA7A09"/>
              </a:buClr>
              <a:buNone/>
            </a:pPr>
            <a:r>
              <a:rPr lang="de-DE" sz="2400" dirty="0" err="1">
                <a:solidFill>
                  <a:srgbClr val="C9571C"/>
                </a:solidFill>
                <a:latin typeface="Franklin Gothic Demi Cond" charset="0"/>
                <a:ea typeface="Franklin Gothic Demi Cond" charset="0"/>
                <a:cs typeface="Franklin Gothic Demi Cond" charset="0"/>
              </a:rPr>
              <a:t>There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is</a:t>
            </a:r>
            <a:r>
              <a:rPr lang="de-DE" sz="2400" dirty="0">
                <a:solidFill>
                  <a:srgbClr val="C9571C"/>
                </a:solidFill>
                <a:latin typeface="Franklin Gothic Demi Cond" charset="0"/>
                <a:ea typeface="Franklin Gothic Demi Cond" charset="0"/>
                <a:cs typeface="Franklin Gothic Demi Cond" charset="0"/>
              </a:rPr>
              <a:t> a </a:t>
            </a:r>
            <a:r>
              <a:rPr lang="de-DE" sz="2400" dirty="0" err="1">
                <a:solidFill>
                  <a:srgbClr val="C9571C"/>
                </a:solidFill>
                <a:latin typeface="Franklin Gothic Demi Cond" charset="0"/>
                <a:ea typeface="Franklin Gothic Demi Cond" charset="0"/>
                <a:cs typeface="Franklin Gothic Demi Cond" charset="0"/>
              </a:rPr>
              <a:t>role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for</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every</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interested</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member</a:t>
            </a:r>
            <a:r>
              <a:rPr lang="de-DE" sz="2400" dirty="0">
                <a:solidFill>
                  <a:srgbClr val="C9571C"/>
                </a:solidFill>
                <a:latin typeface="Franklin Gothic Demi Cond" charset="0"/>
                <a:ea typeface="Franklin Gothic Demi Cond" charset="0"/>
                <a:cs typeface="Franklin Gothic Demi Cond" charset="0"/>
              </a:rPr>
              <a:t> in </a:t>
            </a:r>
            <a:r>
              <a:rPr lang="de-DE" sz="2400" dirty="0" err="1">
                <a:solidFill>
                  <a:srgbClr val="C9571C"/>
                </a:solidFill>
                <a:latin typeface="Franklin Gothic Demi Cond" charset="0"/>
                <a:ea typeface="Franklin Gothic Demi Cond" charset="0"/>
                <a:cs typeface="Franklin Gothic Demi Cond" charset="0"/>
              </a:rPr>
              <a:t>their</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local</a:t>
            </a:r>
            <a:r>
              <a:rPr lang="de-DE" sz="2400" dirty="0">
                <a:solidFill>
                  <a:srgbClr val="C9571C"/>
                </a:solidFill>
                <a:latin typeface="Franklin Gothic Demi Cond" charset="0"/>
                <a:ea typeface="Franklin Gothic Demi Cond" charset="0"/>
                <a:cs typeface="Franklin Gothic Demi Cond" charset="0"/>
              </a:rPr>
              <a:t> PR or PI </a:t>
            </a:r>
            <a:br>
              <a:rPr lang="de-DE" sz="2400" dirty="0">
                <a:solidFill>
                  <a:srgbClr val="C9571C"/>
                </a:solidFill>
                <a:latin typeface="Franklin Gothic Demi Cond" charset="0"/>
                <a:ea typeface="Franklin Gothic Demi Cond" charset="0"/>
                <a:cs typeface="Franklin Gothic Demi Cond" charset="0"/>
              </a:rPr>
            </a:br>
            <a:r>
              <a:rPr lang="de-DE" sz="2400" dirty="0" err="1">
                <a:solidFill>
                  <a:srgbClr val="C9571C"/>
                </a:solidFill>
                <a:latin typeface="Franklin Gothic Demi Cond" charset="0"/>
                <a:ea typeface="Franklin Gothic Demi Cond" charset="0"/>
                <a:cs typeface="Franklin Gothic Demi Cond" charset="0"/>
              </a:rPr>
              <a:t>committee</a:t>
            </a:r>
            <a:r>
              <a:rPr lang="de-DE" sz="2400" dirty="0">
                <a:solidFill>
                  <a:srgbClr val="C9571C"/>
                </a:solidFill>
                <a:latin typeface="Franklin Gothic Demi Cond" charset="0"/>
                <a:ea typeface="Franklin Gothic Demi Cond" charset="0"/>
                <a:cs typeface="Franklin Gothic Demi Cond" charset="0"/>
              </a:rPr>
              <a:t>. </a:t>
            </a:r>
            <a:endParaRPr lang="de-DE" sz="1200" dirty="0">
              <a:solidFill>
                <a:srgbClr val="FA7A09"/>
              </a:solidFill>
              <a:latin typeface="Franklin Gothic Demi Cond" charset="0"/>
              <a:ea typeface="Franklin Gothic Demi Cond" charset="0"/>
              <a:cs typeface="Franklin Gothic Demi Cond" charset="0"/>
            </a:endParaRPr>
          </a:p>
          <a:p>
            <a:pPr>
              <a:buClr>
                <a:srgbClr val="C9571C"/>
              </a:buClr>
              <a:buFont typeface="LucidaGrande" charset="0"/>
              <a:buChar char="•"/>
            </a:pPr>
            <a:r>
              <a:rPr lang="en-US" sz="1800" dirty="0">
                <a:solidFill>
                  <a:schemeClr val="tx1">
                    <a:lumMod val="90000"/>
                    <a:lumOff val="10000"/>
                  </a:schemeClr>
                </a:solidFill>
                <a:latin typeface="Roboto" charset="0"/>
                <a:ea typeface="Roboto" charset="0"/>
                <a:cs typeface="Roboto" charset="0"/>
              </a:rPr>
              <a:t>  </a:t>
            </a:r>
            <a:r>
              <a:rPr lang="en-US" sz="1800" dirty="0">
                <a:solidFill>
                  <a:schemeClr val="tx1">
                    <a:lumMod val="90000"/>
                    <a:lumOff val="10000"/>
                  </a:schemeClr>
                </a:solidFill>
                <a:latin typeface="Roboto Light" charset="0"/>
                <a:ea typeface="Roboto Light" charset="0"/>
                <a:cs typeface="Roboto Light" charset="0"/>
              </a:rPr>
              <a:t>Identify members who may have skills, but not much experience, and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support their involvement in service. </a:t>
            </a:r>
          </a:p>
          <a:p>
            <a:pPr>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Invite those members who may have been of service in the past to join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in current local efforts.  </a:t>
            </a:r>
          </a:p>
          <a:p>
            <a:pPr>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Create a pool of former trusted servants. </a:t>
            </a:r>
          </a:p>
          <a:p>
            <a:pPr>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Invite them to come and check it out for themselves</a:t>
            </a:r>
          </a:p>
          <a:p>
            <a:pPr>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Focus on a single project might be easier to involve members who have</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experience, but lack of time (time expences are </a:t>
            </a:r>
            <a:r>
              <a:rPr lang="en-US" sz="1800" dirty="0" err="1">
                <a:solidFill>
                  <a:schemeClr val="tx1">
                    <a:lumMod val="90000"/>
                    <a:lumOff val="10000"/>
                  </a:schemeClr>
                </a:solidFill>
                <a:latin typeface="Roboto Light" charset="0"/>
                <a:ea typeface="Roboto Light" charset="0"/>
                <a:cs typeface="Roboto Light" charset="0"/>
              </a:rPr>
              <a:t>forseeable</a:t>
            </a:r>
            <a:r>
              <a:rPr lang="en-US" sz="1800" dirty="0">
                <a:solidFill>
                  <a:schemeClr val="tx1">
                    <a:lumMod val="90000"/>
                    <a:lumOff val="10000"/>
                  </a:schemeClr>
                </a:solidFill>
                <a:latin typeface="Roboto Light" charset="0"/>
                <a:ea typeface="Roboto Light" charset="0"/>
                <a:cs typeface="Roboto Light" charset="0"/>
              </a:rPr>
              <a:t>).</a:t>
            </a:r>
            <a:r>
              <a:rPr lang="de-DE" sz="1800" dirty="0">
                <a:solidFill>
                  <a:schemeClr val="tx1">
                    <a:lumMod val="90000"/>
                    <a:lumOff val="10000"/>
                  </a:schemeClr>
                </a:solidFill>
                <a:latin typeface="Franklin Gothic Demi Cond" charset="0"/>
                <a:ea typeface="Franklin Gothic Demi Cond" charset="0"/>
                <a:cs typeface="Franklin Gothic Demi Cond" charset="0"/>
              </a:rPr>
              <a:t> </a:t>
            </a:r>
          </a:p>
          <a:p>
            <a:pPr marL="0" indent="0">
              <a:buClr>
                <a:srgbClr val="C9571C"/>
              </a:buClr>
              <a:buNone/>
            </a:pPr>
            <a:r>
              <a:rPr lang="de-DE" sz="2400" dirty="0" err="1">
                <a:solidFill>
                  <a:srgbClr val="C9571C"/>
                </a:solidFill>
                <a:latin typeface="Franklin Gothic Demi Cond" charset="0"/>
                <a:ea typeface="Franklin Gothic Demi Cond" charset="0"/>
                <a:cs typeface="Franklin Gothic Demi Cond" charset="0"/>
              </a:rPr>
              <a:t>Your</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input</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suggestions</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feedback</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and</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participation</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are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needed</a:t>
            </a:r>
            <a:r>
              <a:rPr lang="de-DE" sz="2400" dirty="0">
                <a:solidFill>
                  <a:srgbClr val="C9571C"/>
                </a:solidFill>
                <a:latin typeface="Franklin Gothic Demi Cond" charset="0"/>
                <a:ea typeface="Franklin Gothic Demi Cond" charset="0"/>
                <a:cs typeface="Franklin Gothic Demi Cond" charset="0"/>
              </a:rPr>
              <a:t> </a:t>
            </a:r>
            <a:br>
              <a:rPr lang="de-DE" sz="2400" dirty="0">
                <a:solidFill>
                  <a:srgbClr val="C9571C"/>
                </a:solidFill>
                <a:latin typeface="Franklin Gothic Demi Cond" charset="0"/>
                <a:ea typeface="Franklin Gothic Demi Cond" charset="0"/>
                <a:cs typeface="Franklin Gothic Demi Cond" charset="0"/>
              </a:rPr>
            </a:br>
            <a:r>
              <a:rPr lang="de-DE" sz="2400" dirty="0" err="1">
                <a:solidFill>
                  <a:srgbClr val="C9571C"/>
                </a:solidFill>
                <a:latin typeface="Franklin Gothic Demi Cond" charset="0"/>
                <a:ea typeface="Franklin Gothic Demi Cond" charset="0"/>
                <a:cs typeface="Franklin Gothic Demi Cond" charset="0"/>
              </a:rPr>
              <a:t>and</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valued</a:t>
            </a:r>
            <a:r>
              <a:rPr lang="de-DE" sz="2400" dirty="0">
                <a:solidFill>
                  <a:srgbClr val="C9571C"/>
                </a:solidFill>
                <a:latin typeface="Franklin Gothic Demi Cond" charset="0"/>
                <a:ea typeface="Franklin Gothic Demi Cond" charset="0"/>
                <a:cs typeface="Franklin Gothic Demi Cond" charset="0"/>
              </a:rPr>
              <a:t>. </a:t>
            </a:r>
            <a:br>
              <a:rPr lang="de-DE" sz="1800" dirty="0">
                <a:solidFill>
                  <a:srgbClr val="C9571C"/>
                </a:solidFill>
                <a:latin typeface="Franklin Gothic Demi Cond" charset="0"/>
                <a:ea typeface="Franklin Gothic Demi Cond" charset="0"/>
                <a:cs typeface="Franklin Gothic Demi Cond" charset="0"/>
              </a:rPr>
            </a:br>
            <a:endParaRPr lang="en-US" sz="1800" dirty="0">
              <a:solidFill>
                <a:schemeClr val="tx1">
                  <a:lumMod val="75000"/>
                  <a:lumOff val="25000"/>
                </a:schemeClr>
              </a:solidFill>
              <a:latin typeface="Roboto Light" charset="0"/>
              <a:ea typeface="Roboto Light" charset="0"/>
              <a:cs typeface="Roboto Light" charset="0"/>
            </a:endParaRPr>
          </a:p>
        </p:txBody>
      </p:sp>
      <p:sp>
        <p:nvSpPr>
          <p:cNvPr id="5" name="Rechteck 4"/>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6" name="Textfeld 5"/>
          <p:cNvSpPr txBox="1"/>
          <p:nvPr/>
        </p:nvSpPr>
        <p:spPr>
          <a:xfrm>
            <a:off x="432000" y="6513332"/>
            <a:ext cx="2680542"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COMMITTEE</a:t>
            </a:r>
            <a:endParaRPr lang="de-DE" dirty="0"/>
          </a:p>
        </p:txBody>
      </p:sp>
    </p:spTree>
    <p:extLst>
      <p:ext uri="{BB962C8B-B14F-4D97-AF65-F5344CB8AC3E}">
        <p14:creationId xmlns:p14="http://schemas.microsoft.com/office/powerpoint/2010/main" val="827178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financial resources</a:t>
            </a:r>
          </a:p>
        </p:txBody>
      </p:sp>
      <p:sp>
        <p:nvSpPr>
          <p:cNvPr id="3" name="Content Placeholder 2"/>
          <p:cNvSpPr>
            <a:spLocks noGrp="1"/>
          </p:cNvSpPr>
          <p:nvPr>
            <p:ph idx="1"/>
          </p:nvPr>
        </p:nvSpPr>
        <p:spPr>
          <a:xfrm>
            <a:off x="432000" y="1800000"/>
            <a:ext cx="8280926" cy="4206240"/>
          </a:xfrm>
        </p:spPr>
        <p:txBody>
          <a:bodyPr wrap="none">
            <a:noAutofit/>
          </a:bodyPr>
          <a:lstStyle/>
          <a:p>
            <a:pPr marL="72000" indent="0">
              <a:lnSpc>
                <a:spcPct val="100000"/>
              </a:lnSpc>
              <a:spcBef>
                <a:spcPts val="600"/>
              </a:spcBef>
              <a:spcAft>
                <a:spcPts val="0"/>
              </a:spcAft>
              <a:buClr>
                <a:srgbClr val="FA7A09"/>
              </a:buClr>
              <a:buNone/>
            </a:pPr>
            <a:r>
              <a:rPr lang="en-US" sz="2400" dirty="0">
                <a:solidFill>
                  <a:srgbClr val="C9571C"/>
                </a:solidFill>
                <a:latin typeface="Franklin Gothic Demi Cond" charset="0"/>
                <a:ea typeface="Franklin Gothic Demi Cond" charset="0"/>
                <a:cs typeface="Franklin Gothic Demi Cond" charset="0"/>
              </a:rPr>
              <a:t>Examine local financial resources available for prioritized service </a:t>
            </a:r>
            <a:br>
              <a:rPr lang="en-US" sz="2400" dirty="0">
                <a:solidFill>
                  <a:srgbClr val="C9571C"/>
                </a:solidFill>
                <a:latin typeface="Franklin Gothic Demi Cond" charset="0"/>
                <a:ea typeface="Franklin Gothic Demi Cond" charset="0"/>
                <a:cs typeface="Franklin Gothic Demi Cond" charset="0"/>
              </a:rPr>
            </a:br>
            <a:r>
              <a:rPr lang="en-US" sz="2400" dirty="0">
                <a:solidFill>
                  <a:srgbClr val="C9571C"/>
                </a:solidFill>
                <a:latin typeface="Franklin Gothic Demi Cond" charset="0"/>
                <a:ea typeface="Franklin Gothic Demi Cond" charset="0"/>
                <a:cs typeface="Franklin Gothic Demi Cond" charset="0"/>
              </a:rPr>
              <a:t>projects.</a:t>
            </a:r>
          </a:p>
          <a:p>
            <a:pPr marL="72000" indent="0">
              <a:lnSpc>
                <a:spcPct val="100000"/>
              </a:lnSpc>
              <a:spcBef>
                <a:spcPts val="600"/>
              </a:spcBef>
              <a:spcAft>
                <a:spcPts val="0"/>
              </a:spcAft>
              <a:buClr>
                <a:srgbClr val="FA7A09"/>
              </a:buClr>
              <a:buNone/>
            </a:pPr>
            <a:endParaRPr lang="en-US" sz="1200" dirty="0">
              <a:solidFill>
                <a:srgbClr val="FA7A09"/>
              </a:solidFill>
              <a:latin typeface="Franklin Gothic Demi Cond" charset="0"/>
              <a:ea typeface="Franklin Gothic Demi Cond" charset="0"/>
              <a:cs typeface="Franklin Gothic Demi Cond" charset="0"/>
            </a:endParaRPr>
          </a:p>
          <a:p>
            <a:pPr marL="72000" indent="0">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One question to consider is if any projects will take funds away from a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committee’s routine finances (such as for </a:t>
            </a:r>
            <a:r>
              <a:rPr lang="en-US" sz="1800" dirty="0" err="1">
                <a:solidFill>
                  <a:schemeClr val="tx1">
                    <a:lumMod val="90000"/>
                    <a:lumOff val="10000"/>
                  </a:schemeClr>
                </a:solidFill>
                <a:latin typeface="Roboto Light" charset="0"/>
                <a:ea typeface="Roboto Light" charset="0"/>
                <a:cs typeface="Roboto Light" charset="0"/>
              </a:rPr>
              <a:t>phonelines</a:t>
            </a:r>
            <a:r>
              <a:rPr lang="en-US" sz="1800" dirty="0">
                <a:solidFill>
                  <a:schemeClr val="tx1">
                    <a:lumMod val="90000"/>
                    <a:lumOff val="10000"/>
                  </a:schemeClr>
                </a:solidFill>
                <a:latin typeface="Roboto Light" charset="0"/>
                <a:ea typeface="Roboto Light" charset="0"/>
                <a:cs typeface="Roboto Light" charset="0"/>
              </a:rPr>
              <a:t>). </a:t>
            </a:r>
          </a:p>
          <a:p>
            <a:pPr marL="72000" indent="0">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Project timelines can be created to ensure that financial resources will be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available when needed at crucial points during the project. </a:t>
            </a:r>
          </a:p>
          <a:p>
            <a:pPr marL="72000" indent="0">
              <a:lnSpc>
                <a:spcPct val="100000"/>
              </a:lnSpc>
              <a:spcBef>
                <a:spcPts val="600"/>
              </a:spcBef>
              <a:spcAft>
                <a:spcPts val="0"/>
              </a:spcAft>
              <a:buClr>
                <a:srgbClr val="C9571C"/>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Our ideal is for contributions to support our services, but many areas turn to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fundraising to make service projects possible.?</a:t>
            </a:r>
          </a:p>
        </p:txBody>
      </p:sp>
      <p:sp>
        <p:nvSpPr>
          <p:cNvPr id="5" name="Rechteck 4"/>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6" name="Textfeld 5"/>
          <p:cNvSpPr txBox="1"/>
          <p:nvPr/>
        </p:nvSpPr>
        <p:spPr>
          <a:xfrm>
            <a:off x="432000" y="6513332"/>
            <a:ext cx="2680542"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COMMITTEE</a:t>
            </a:r>
            <a:endParaRPr lang="de-DE" dirty="0"/>
          </a:p>
        </p:txBody>
      </p:sp>
    </p:spTree>
    <p:extLst>
      <p:ext uri="{BB962C8B-B14F-4D97-AF65-F5344CB8AC3E}">
        <p14:creationId xmlns:p14="http://schemas.microsoft.com/office/powerpoint/2010/main" val="789810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de-DE" b="1" dirty="0">
                <a:solidFill>
                  <a:schemeClr val="bg1"/>
                </a:solidFill>
                <a:latin typeface="Rockwell" charset="0"/>
                <a:ea typeface="Rockwell" charset="0"/>
                <a:cs typeface="Rockwell" charset="0"/>
              </a:rPr>
              <a:t>The Public </a:t>
            </a:r>
            <a:r>
              <a:rPr lang="de-DE" b="1" dirty="0" err="1">
                <a:solidFill>
                  <a:schemeClr val="bg1"/>
                </a:solidFill>
                <a:latin typeface="Rockwell" charset="0"/>
                <a:ea typeface="Rockwell" charset="0"/>
                <a:cs typeface="Rockwell" charset="0"/>
              </a:rPr>
              <a:t>relation</a:t>
            </a:r>
            <a:r>
              <a:rPr lang="de-DE" b="1" dirty="0">
                <a:solidFill>
                  <a:schemeClr val="bg1"/>
                </a:solidFill>
                <a:latin typeface="Rockwell" charset="0"/>
                <a:ea typeface="Rockwell" charset="0"/>
                <a:cs typeface="Rockwell" charset="0"/>
              </a:rPr>
              <a:t> plan</a:t>
            </a:r>
            <a:br>
              <a:rPr lang="de-DE" b="1" dirty="0">
                <a:solidFill>
                  <a:schemeClr val="bg1"/>
                </a:solidFill>
                <a:latin typeface="Rockwell" charset="0"/>
                <a:ea typeface="Rockwell" charset="0"/>
                <a:cs typeface="Rockwell" charset="0"/>
              </a:rPr>
            </a:br>
            <a:r>
              <a:rPr lang="de-DE" sz="2400" b="1" dirty="0">
                <a:solidFill>
                  <a:schemeClr val="bg1"/>
                </a:solidFill>
                <a:latin typeface="Rockwell" charset="0"/>
                <a:ea typeface="Rockwell" charset="0"/>
                <a:cs typeface="Rockwell" charset="0"/>
              </a:rPr>
              <a:t>identifying our goals</a:t>
            </a:r>
            <a:endParaRPr lang="en-US" sz="2400" b="1" dirty="0">
              <a:solidFill>
                <a:schemeClr val="bg1"/>
              </a:solidFill>
              <a:latin typeface="Rockwell" charset="0"/>
              <a:ea typeface="Rockwell" charset="0"/>
              <a:cs typeface="Rockwell" charset="0"/>
            </a:endParaRPr>
          </a:p>
        </p:txBody>
      </p:sp>
      <p:sp>
        <p:nvSpPr>
          <p:cNvPr id="3" name="Content Placeholder 2"/>
          <p:cNvSpPr>
            <a:spLocks noGrp="1"/>
          </p:cNvSpPr>
          <p:nvPr>
            <p:ph idx="1"/>
          </p:nvPr>
        </p:nvSpPr>
        <p:spPr>
          <a:xfrm>
            <a:off x="432000" y="1800000"/>
            <a:ext cx="8280926" cy="4593750"/>
          </a:xfrm>
        </p:spPr>
        <p:txBody>
          <a:bodyPr wrap="none">
            <a:noAutofit/>
          </a:bodyPr>
          <a:lstStyle/>
          <a:p>
            <a:pPr marL="0" indent="0">
              <a:lnSpc>
                <a:spcPct val="100000"/>
              </a:lnSpc>
              <a:spcBef>
                <a:spcPts val="600"/>
              </a:spcBef>
              <a:spcAft>
                <a:spcPts val="0"/>
              </a:spcAft>
              <a:buClr>
                <a:srgbClr val="FA7A09"/>
              </a:buClr>
              <a:buNone/>
            </a:pPr>
            <a:r>
              <a:rPr lang="de-DE" sz="2400" dirty="0" err="1">
                <a:solidFill>
                  <a:srgbClr val="C9571C"/>
                </a:solidFill>
                <a:latin typeface="Franklin Gothic Demi Cond" charset="0"/>
                <a:ea typeface="Franklin Gothic Demi Cond" charset="0"/>
                <a:cs typeface="Franklin Gothic Demi Cond" charset="0"/>
              </a:rPr>
              <a:t>One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way</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to</a:t>
            </a:r>
            <a:r>
              <a:rPr lang="de-DE" sz="2400" dirty="0">
                <a:solidFill>
                  <a:srgbClr val="C9571C"/>
                </a:solidFill>
                <a:latin typeface="Franklin Gothic Demi Cond" charset="0"/>
                <a:ea typeface="Franklin Gothic Demi Cond" charset="0"/>
                <a:cs typeface="Franklin Gothic Demi Cond" charset="0"/>
              </a:rPr>
              <a:t> find out </a:t>
            </a:r>
            <a:r>
              <a:rPr lang="de-DE" sz="2400" dirty="0" err="1">
                <a:solidFill>
                  <a:srgbClr val="C9571C"/>
                </a:solidFill>
                <a:latin typeface="Franklin Gothic Demi Cond" charset="0"/>
                <a:ea typeface="Franklin Gothic Demi Cond" charset="0"/>
                <a:cs typeface="Franklin Gothic Demi Cond" charset="0"/>
              </a:rPr>
              <a:t>which</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steps</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re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needed</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is</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to</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consider</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the</a:t>
            </a:r>
            <a:r>
              <a:rPr lang="de-DE" sz="2400" dirty="0">
                <a:solidFill>
                  <a:srgbClr val="C9571C"/>
                </a:solidFill>
                <a:latin typeface="Franklin Gothic Demi Cond" charset="0"/>
                <a:ea typeface="Franklin Gothic Demi Cond" charset="0"/>
                <a:cs typeface="Franklin Gothic Demi Cond" charset="0"/>
              </a:rPr>
              <a:t> ideal end </a:t>
            </a:r>
            <a:br>
              <a:rPr lang="de-DE" sz="2400" dirty="0">
                <a:solidFill>
                  <a:srgbClr val="C9571C"/>
                </a:solidFill>
                <a:latin typeface="Franklin Gothic Demi Cond" charset="0"/>
                <a:ea typeface="Franklin Gothic Demi Cond" charset="0"/>
                <a:cs typeface="Franklin Gothic Demi Cond" charset="0"/>
              </a:rPr>
            </a:br>
            <a:r>
              <a:rPr lang="de-DE" sz="2400" dirty="0" err="1">
                <a:solidFill>
                  <a:srgbClr val="C9571C"/>
                </a:solidFill>
                <a:latin typeface="Franklin Gothic Demi Cond" charset="0"/>
                <a:ea typeface="Franklin Gothic Demi Cond" charset="0"/>
                <a:cs typeface="Franklin Gothic Demi Cond" charset="0"/>
              </a:rPr>
              <a:t>result</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of</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the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goal</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and</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then</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work</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backwards</a:t>
            </a:r>
            <a:r>
              <a:rPr lang="de-DE" sz="2400" dirty="0">
                <a:solidFill>
                  <a:srgbClr val="C9571C"/>
                </a:solidFill>
                <a:latin typeface="Franklin Gothic Demi Cond" charset="0"/>
                <a:ea typeface="Franklin Gothic Demi Cond" charset="0"/>
                <a:cs typeface="Franklin Gothic Demi Cond" charset="0"/>
              </a:rPr>
              <a:t>.</a:t>
            </a:r>
          </a:p>
          <a:p>
            <a:pPr marL="0" indent="0">
              <a:buClr>
                <a:srgbClr val="FA7A09"/>
              </a:buClr>
              <a:buNone/>
            </a:pPr>
            <a:endParaRPr lang="de-DE" sz="1200" dirty="0">
              <a:solidFill>
                <a:srgbClr val="FA7A09"/>
              </a:solidFill>
              <a:latin typeface="Franklin Gothic Demi Cond" charset="0"/>
              <a:ea typeface="Franklin Gothic Demi Cond" charset="0"/>
              <a:cs typeface="Franklin Gothic Demi Cond" charset="0"/>
            </a:endParaRPr>
          </a:p>
          <a:p>
            <a:pPr marL="0" indent="0">
              <a:buClr>
                <a:schemeClr val="tx1">
                  <a:lumMod val="90000"/>
                  <a:lumOff val="10000"/>
                </a:schemeClr>
              </a:buClr>
              <a:buNone/>
            </a:pPr>
            <a:r>
              <a:rPr lang="en-US" sz="1800" dirty="0">
                <a:solidFill>
                  <a:schemeClr val="tx1">
                    <a:lumMod val="90000"/>
                    <a:lumOff val="10000"/>
                  </a:schemeClr>
                </a:solidFill>
                <a:latin typeface="Roboto Light" charset="0"/>
                <a:ea typeface="Roboto Light" charset="0"/>
                <a:cs typeface="Roboto Light" charset="0"/>
              </a:rPr>
              <a:t>It is important to establish achievable goals that can be realistically accomplished. </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Establish the goal of the project based on prioritized needs and available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resources of the area.</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Plan step-by-step actions or approaches to reach the identified goal.</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Use the goal to measure the progress of the project.</a:t>
            </a:r>
          </a:p>
          <a:p>
            <a:pPr marL="0" indent="0">
              <a:buClr>
                <a:schemeClr val="tx1">
                  <a:lumMod val="90000"/>
                  <a:lumOff val="10000"/>
                </a:schemeClr>
              </a:buClr>
              <a:buNone/>
            </a:pPr>
            <a:br>
              <a:rPr lang="en-US" sz="2100" dirty="0">
                <a:solidFill>
                  <a:schemeClr val="tx1">
                    <a:lumMod val="90000"/>
                    <a:lumOff val="10000"/>
                  </a:schemeClr>
                </a:solidFill>
                <a:latin typeface="Roboto Light" charset="0"/>
                <a:ea typeface="Roboto Light" charset="0"/>
                <a:cs typeface="Roboto Light" charset="0"/>
              </a:rPr>
            </a:br>
            <a:r>
              <a:rPr lang="en-US" sz="1600" dirty="0">
                <a:solidFill>
                  <a:schemeClr val="tx1">
                    <a:lumMod val="90000"/>
                    <a:lumOff val="10000"/>
                  </a:schemeClr>
                </a:solidFill>
                <a:latin typeface="Roboto Light" charset="0"/>
                <a:ea typeface="Roboto Light" charset="0"/>
                <a:cs typeface="Roboto Light" charset="0"/>
              </a:rPr>
              <a:t>(Example: see notes)</a:t>
            </a:r>
          </a:p>
        </p:txBody>
      </p:sp>
      <p:sp>
        <p:nvSpPr>
          <p:cNvPr id="5" name="Rechteck 4"/>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6" name="Textfeld 5"/>
          <p:cNvSpPr txBox="1"/>
          <p:nvPr/>
        </p:nvSpPr>
        <p:spPr>
          <a:xfrm>
            <a:off x="432000" y="6513332"/>
            <a:ext cx="2680542"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COMMITTEE</a:t>
            </a:r>
            <a:endParaRPr lang="de-DE" dirty="0"/>
          </a:p>
        </p:txBody>
      </p:sp>
    </p:spTree>
    <p:extLst>
      <p:ext uri="{BB962C8B-B14F-4D97-AF65-F5344CB8AC3E}">
        <p14:creationId xmlns:p14="http://schemas.microsoft.com/office/powerpoint/2010/main" val="77978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de-DE" b="1" dirty="0">
                <a:solidFill>
                  <a:schemeClr val="bg1"/>
                </a:solidFill>
                <a:latin typeface="Rockwell" charset="0"/>
                <a:ea typeface="Rockwell" charset="0"/>
                <a:cs typeface="Rockwell" charset="0"/>
              </a:rPr>
              <a:t>Public </a:t>
            </a:r>
            <a:r>
              <a:rPr lang="de-DE" b="1" dirty="0" err="1">
                <a:solidFill>
                  <a:schemeClr val="bg1"/>
                </a:solidFill>
                <a:latin typeface="Rockwell" charset="0"/>
                <a:ea typeface="Rockwell" charset="0"/>
                <a:cs typeface="Rockwell" charset="0"/>
              </a:rPr>
              <a:t>relation</a:t>
            </a:r>
            <a:br>
              <a:rPr lang="de-DE" b="1" dirty="0">
                <a:solidFill>
                  <a:schemeClr val="bg1"/>
                </a:solidFill>
                <a:latin typeface="Rockwell" charset="0"/>
                <a:ea typeface="Rockwell" charset="0"/>
                <a:cs typeface="Rockwell" charset="0"/>
              </a:rPr>
            </a:br>
            <a:r>
              <a:rPr lang="de-DE" sz="2800" b="1" dirty="0" err="1">
                <a:solidFill>
                  <a:schemeClr val="bg1"/>
                </a:solidFill>
                <a:latin typeface="Rockwell" charset="0"/>
                <a:ea typeface="Rockwell" charset="0"/>
                <a:cs typeface="Rockwell" charset="0"/>
              </a:rPr>
              <a:t>effective</a:t>
            </a:r>
            <a:r>
              <a:rPr lang="de-DE" sz="2800" b="1" dirty="0">
                <a:solidFill>
                  <a:schemeClr val="bg1"/>
                </a:solidFill>
                <a:latin typeface="Rockwell" charset="0"/>
                <a:ea typeface="Rockwell" charset="0"/>
                <a:cs typeface="Rockwell" charset="0"/>
              </a:rPr>
              <a:t> </a:t>
            </a:r>
            <a:r>
              <a:rPr lang="de-DE" sz="2800" b="1" dirty="0" err="1">
                <a:solidFill>
                  <a:schemeClr val="bg1"/>
                </a:solidFill>
                <a:latin typeface="Rockwell" charset="0"/>
                <a:ea typeface="Rockwell" charset="0"/>
                <a:cs typeface="Rockwell" charset="0"/>
              </a:rPr>
              <a:t>services</a:t>
            </a:r>
            <a:endParaRPr lang="en-US" sz="2800" b="1" dirty="0">
              <a:solidFill>
                <a:schemeClr val="bg1"/>
              </a:solidFill>
              <a:latin typeface="Rockwell" charset="0"/>
              <a:ea typeface="Rockwell" charset="0"/>
              <a:cs typeface="Rockwell" charset="0"/>
            </a:endParaRPr>
          </a:p>
        </p:txBody>
      </p:sp>
      <p:sp>
        <p:nvSpPr>
          <p:cNvPr id="3" name="Content Placeholder 2"/>
          <p:cNvSpPr>
            <a:spLocks noGrp="1"/>
          </p:cNvSpPr>
          <p:nvPr>
            <p:ph idx="1"/>
          </p:nvPr>
        </p:nvSpPr>
        <p:spPr>
          <a:xfrm>
            <a:off x="432000" y="1800000"/>
            <a:ext cx="8280926" cy="4593750"/>
          </a:xfrm>
        </p:spPr>
        <p:txBody>
          <a:bodyPr wrap="none">
            <a:noAutofit/>
          </a:bodyPr>
          <a:lstStyle/>
          <a:p>
            <a:pPr marL="0" indent="0">
              <a:lnSpc>
                <a:spcPct val="100000"/>
              </a:lnSpc>
              <a:spcBef>
                <a:spcPts val="600"/>
              </a:spcBef>
              <a:spcAft>
                <a:spcPts val="0"/>
              </a:spcAft>
              <a:buClr>
                <a:srgbClr val="FA7A09"/>
              </a:buClr>
              <a:buNone/>
            </a:pPr>
            <a:r>
              <a:rPr lang="de-DE" sz="2400" dirty="0">
                <a:solidFill>
                  <a:srgbClr val="C9571C"/>
                </a:solidFill>
                <a:latin typeface="Franklin Gothic Demi Cond" charset="0"/>
                <a:ea typeface="Franklin Gothic Demi Cond" charset="0"/>
                <a:cs typeface="Franklin Gothic Demi Cond" charset="0"/>
              </a:rPr>
              <a:t>An </a:t>
            </a:r>
            <a:r>
              <a:rPr lang="de-DE" sz="2400" dirty="0" err="1">
                <a:solidFill>
                  <a:srgbClr val="C9571C"/>
                </a:solidFill>
                <a:latin typeface="Franklin Gothic Demi Cond" charset="0"/>
                <a:ea typeface="Franklin Gothic Demi Cond" charset="0"/>
                <a:cs typeface="Franklin Gothic Demi Cond" charset="0"/>
              </a:rPr>
              <a:t>area‘s</a:t>
            </a:r>
            <a:r>
              <a:rPr lang="de-DE" sz="2400" dirty="0">
                <a:solidFill>
                  <a:srgbClr val="C9571C"/>
                </a:solidFill>
                <a:latin typeface="Franklin Gothic Demi Cond" charset="0"/>
                <a:ea typeface="Franklin Gothic Demi Cond" charset="0"/>
                <a:cs typeface="Franklin Gothic Demi Cond" charset="0"/>
              </a:rPr>
              <a:t> PR </a:t>
            </a:r>
            <a:r>
              <a:rPr lang="de-DE" sz="2400" dirty="0" err="1">
                <a:solidFill>
                  <a:srgbClr val="C9571C"/>
                </a:solidFill>
                <a:latin typeface="Franklin Gothic Demi Cond" charset="0"/>
                <a:ea typeface="Franklin Gothic Demi Cond" charset="0"/>
                <a:cs typeface="Franklin Gothic Demi Cond" charset="0"/>
              </a:rPr>
              <a:t>goals</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can</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have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significant</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impact</a:t>
            </a:r>
            <a:r>
              <a:rPr lang="de-DE" sz="2400" dirty="0">
                <a:solidFill>
                  <a:srgbClr val="C9571C"/>
                </a:solidFill>
                <a:latin typeface="Franklin Gothic Demi Cond" charset="0"/>
                <a:ea typeface="Franklin Gothic Demi Cond" charset="0"/>
                <a:cs typeface="Franklin Gothic Demi Cond" charset="0"/>
              </a:rPr>
              <a:t> on </a:t>
            </a:r>
            <a:r>
              <a:rPr lang="de-DE" sz="2400" dirty="0" err="1">
                <a:solidFill>
                  <a:srgbClr val="C9571C"/>
                </a:solidFill>
                <a:latin typeface="Franklin Gothic Demi Cond" charset="0"/>
                <a:ea typeface="Franklin Gothic Demi Cond" charset="0"/>
                <a:cs typeface="Franklin Gothic Demi Cond" charset="0"/>
              </a:rPr>
              <a:t>the</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groups</a:t>
            </a:r>
            <a:r>
              <a:rPr lang="de-DE" sz="2400" dirty="0">
                <a:solidFill>
                  <a:srgbClr val="C9571C"/>
                </a:solidFill>
                <a:latin typeface="Franklin Gothic Demi Cond" charset="0"/>
                <a:ea typeface="Franklin Gothic Demi Cond" charset="0"/>
                <a:cs typeface="Franklin Gothic Demi Cond" charset="0"/>
              </a:rPr>
              <a:t>.</a:t>
            </a:r>
            <a:br>
              <a:rPr lang="de-DE" sz="2400" dirty="0">
                <a:solidFill>
                  <a:srgbClr val="C9571C"/>
                </a:solidFill>
                <a:latin typeface="Franklin Gothic Demi Cond" charset="0"/>
                <a:ea typeface="Franklin Gothic Demi Cond" charset="0"/>
                <a:cs typeface="Franklin Gothic Demi Cond" charset="0"/>
              </a:rPr>
            </a:br>
            <a:r>
              <a:rPr lang="de-DE" sz="2400" dirty="0" err="1">
                <a:solidFill>
                  <a:srgbClr val="C9571C"/>
                </a:solidFill>
                <a:latin typeface="Franklin Gothic Demi Cond" charset="0"/>
                <a:ea typeface="Franklin Gothic Demi Cond" charset="0"/>
                <a:cs typeface="Franklin Gothic Demi Cond" charset="0"/>
              </a:rPr>
              <a:t>Successful</a:t>
            </a:r>
            <a:r>
              <a:rPr lang="de-DE" sz="2400" dirty="0">
                <a:solidFill>
                  <a:srgbClr val="C9571C"/>
                </a:solidFill>
                <a:latin typeface="Franklin Gothic Demi Cond" charset="0"/>
                <a:ea typeface="Franklin Gothic Demi Cond" charset="0"/>
                <a:cs typeface="Franklin Gothic Demi Cond" charset="0"/>
              </a:rPr>
              <a:t> PR </a:t>
            </a:r>
            <a:r>
              <a:rPr lang="de-DE" sz="2400" dirty="0" err="1">
                <a:solidFill>
                  <a:srgbClr val="C9571C"/>
                </a:solidFill>
                <a:latin typeface="Franklin Gothic Demi Cond" charset="0"/>
                <a:ea typeface="Franklin Gothic Demi Cond" charset="0"/>
                <a:cs typeface="Franklin Gothic Demi Cond" charset="0"/>
              </a:rPr>
              <a:t>projects</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depend</a:t>
            </a:r>
            <a:r>
              <a:rPr lang="de-DE" sz="2400" dirty="0">
                <a:solidFill>
                  <a:srgbClr val="C9571C"/>
                </a:solidFill>
                <a:latin typeface="Franklin Gothic Demi Cond" charset="0"/>
                <a:ea typeface="Franklin Gothic Demi Cond" charset="0"/>
                <a:cs typeface="Franklin Gothic Demi Cond" charset="0"/>
              </a:rPr>
              <a:t> on </a:t>
            </a:r>
            <a:r>
              <a:rPr lang="de-DE" sz="2400" dirty="0" err="1">
                <a:solidFill>
                  <a:srgbClr val="C9571C"/>
                </a:solidFill>
                <a:latin typeface="Franklin Gothic Demi Cond" charset="0"/>
                <a:ea typeface="Franklin Gothic Demi Cond" charset="0"/>
                <a:cs typeface="Franklin Gothic Demi Cond" charset="0"/>
              </a:rPr>
              <a:t>meaningful</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group</a:t>
            </a:r>
            <a:r>
              <a:rPr lang="de-DE" sz="2400" dirty="0">
                <a:solidFill>
                  <a:srgbClr val="C9571C"/>
                </a:solidFill>
                <a:latin typeface="Franklin Gothic Demi Cond" charset="0"/>
                <a:ea typeface="Franklin Gothic Demi Cond" charset="0"/>
                <a:cs typeface="Franklin Gothic Demi Cond" charset="0"/>
              </a:rPr>
              <a:t> </a:t>
            </a:r>
            <a:r>
              <a:rPr lang="de-DE" sz="2400" dirty="0" err="1">
                <a:solidFill>
                  <a:srgbClr val="C9571C"/>
                </a:solidFill>
                <a:latin typeface="Franklin Gothic Demi Cond" charset="0"/>
                <a:ea typeface="Franklin Gothic Demi Cond" charset="0"/>
                <a:cs typeface="Franklin Gothic Demi Cond" charset="0"/>
              </a:rPr>
              <a:t>involvement</a:t>
            </a:r>
            <a:r>
              <a:rPr lang="de-DE" sz="2400" dirty="0">
                <a:solidFill>
                  <a:srgbClr val="C9571C"/>
                </a:solidFill>
                <a:latin typeface="Franklin Gothic Demi Cond" charset="0"/>
                <a:ea typeface="Franklin Gothic Demi Cond" charset="0"/>
                <a:cs typeface="Franklin Gothic Demi Cond" charset="0"/>
              </a:rPr>
              <a:t>.</a:t>
            </a:r>
          </a:p>
          <a:p>
            <a:pPr marL="0" indent="0">
              <a:lnSpc>
                <a:spcPct val="100000"/>
              </a:lnSpc>
              <a:spcBef>
                <a:spcPts val="600"/>
              </a:spcBef>
              <a:spcAft>
                <a:spcPts val="0"/>
              </a:spcAft>
              <a:buClr>
                <a:srgbClr val="FA7A09"/>
              </a:buClr>
              <a:buNone/>
            </a:pPr>
            <a:endParaRPr lang="de-DE" sz="1200" dirty="0">
              <a:solidFill>
                <a:srgbClr val="FA7A09"/>
              </a:solidFill>
              <a:latin typeface="Franklin Gothic Demi Cond" charset="0"/>
              <a:ea typeface="Franklin Gothic Demi Cond" charset="0"/>
              <a:cs typeface="Franklin Gothic Demi Cond" charset="0"/>
            </a:endParaRP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Group members should take the time to have step-by-step discussions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about the area’s PR efforts.</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A committee structure may also use an </a:t>
            </a:r>
            <a:r>
              <a:rPr lang="en-US" sz="1800" u="sng" dirty="0">
                <a:solidFill>
                  <a:schemeClr val="tx1">
                    <a:lumMod val="90000"/>
                    <a:lumOff val="10000"/>
                  </a:schemeClr>
                </a:solidFill>
                <a:latin typeface="Roboto Light" charset="0"/>
                <a:ea typeface="Roboto Light" charset="0"/>
                <a:cs typeface="Roboto Light" charset="0"/>
              </a:rPr>
              <a:t>ad hoc committee </a:t>
            </a:r>
            <a:r>
              <a:rPr lang="en-US" sz="1800" dirty="0">
                <a:solidFill>
                  <a:schemeClr val="tx1">
                    <a:lumMod val="90000"/>
                    <a:lumOff val="10000"/>
                  </a:schemeClr>
                </a:solidFill>
                <a:latin typeface="Roboto Light" charset="0"/>
                <a:ea typeface="Roboto Light" charset="0"/>
                <a:cs typeface="Roboto Light" charset="0"/>
              </a:rPr>
              <a:t>or </a:t>
            </a:r>
            <a:r>
              <a:rPr lang="en-US" sz="1800" u="sng" dirty="0">
                <a:solidFill>
                  <a:schemeClr val="tx1">
                    <a:lumMod val="90000"/>
                    <a:lumOff val="10000"/>
                  </a:schemeClr>
                </a:solidFill>
                <a:latin typeface="Roboto Light" charset="0"/>
                <a:ea typeface="Roboto Light" charset="0"/>
                <a:cs typeface="Roboto Light" charset="0"/>
              </a:rPr>
              <a:t>workgroups</a:t>
            </a:r>
            <a:r>
              <a:rPr lang="en-US" sz="1800" dirty="0">
                <a:solidFill>
                  <a:schemeClr val="tx1">
                    <a:lumMod val="90000"/>
                    <a:lumOff val="10000"/>
                  </a:schemeClr>
                </a:solidFill>
                <a:latin typeface="Roboto Light" charset="0"/>
                <a:ea typeface="Roboto Light" charset="0"/>
                <a:cs typeface="Roboto Light" charset="0"/>
              </a:rPr>
              <a:t>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to get specific projects done.</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The use of a </a:t>
            </a:r>
            <a:r>
              <a:rPr lang="en-US" sz="1800" u="sng" dirty="0">
                <a:solidFill>
                  <a:schemeClr val="tx1">
                    <a:lumMod val="90000"/>
                    <a:lumOff val="10000"/>
                  </a:schemeClr>
                </a:solidFill>
                <a:latin typeface="Roboto Light" charset="0"/>
                <a:ea typeface="Roboto Light" charset="0"/>
                <a:cs typeface="Roboto Light" charset="0"/>
              </a:rPr>
              <a:t>coordinators</a:t>
            </a:r>
            <a:r>
              <a:rPr lang="en-US" sz="1800" dirty="0">
                <a:solidFill>
                  <a:schemeClr val="tx1">
                    <a:lumMod val="90000"/>
                    <a:lumOff val="10000"/>
                  </a:schemeClr>
                </a:solidFill>
                <a:latin typeface="Roboto Light" charset="0"/>
                <a:ea typeface="Roboto Light" charset="0"/>
                <a:cs typeface="Roboto Light" charset="0"/>
              </a:rPr>
              <a:t> can also help service committees to cooperate</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more directly with each other.</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Use the goal to measure the progress of the project.</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Create guidelines (many are available and can be </a:t>
            </a:r>
          </a:p>
        </p:txBody>
      </p:sp>
      <p:sp>
        <p:nvSpPr>
          <p:cNvPr id="5" name="Rechteck 4"/>
          <p:cNvSpPr/>
          <p:nvPr/>
        </p:nvSpPr>
        <p:spPr>
          <a:xfrm>
            <a:off x="0" y="6513332"/>
            <a:ext cx="9144000" cy="360000"/>
          </a:xfrm>
          <a:prstGeom prst="rect">
            <a:avLst/>
          </a:prstGeom>
          <a:solidFill>
            <a:srgbClr val="C9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6" name="Textfeld 5"/>
          <p:cNvSpPr txBox="1"/>
          <p:nvPr/>
        </p:nvSpPr>
        <p:spPr>
          <a:xfrm>
            <a:off x="432000" y="6513332"/>
            <a:ext cx="2680542"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COMMITTEE</a:t>
            </a:r>
            <a:endParaRPr lang="de-DE" dirty="0"/>
          </a:p>
        </p:txBody>
      </p:sp>
    </p:spTree>
    <p:extLst>
      <p:ext uri="{BB962C8B-B14F-4D97-AF65-F5344CB8AC3E}">
        <p14:creationId xmlns:p14="http://schemas.microsoft.com/office/powerpoint/2010/main" val="141819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4604400" y="3466097"/>
            <a:ext cx="4543200" cy="34236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spcBef>
                <a:spcPts val="600"/>
              </a:spcBef>
            </a:pPr>
            <a:r>
              <a:rPr lang="en-US" b="1" dirty="0">
                <a:solidFill>
                  <a:schemeClr val="bg1"/>
                </a:solidFill>
                <a:latin typeface="Franklin Gothic Demi Cond" charset="0"/>
                <a:ea typeface="Franklin Gothic Demi Cond" charset="0"/>
                <a:cs typeface="Franklin Gothic Demi Cond" charset="0"/>
              </a:rPr>
              <a:t>Module 4: </a:t>
            </a:r>
            <a:br>
              <a:rPr lang="en-US" b="1" dirty="0">
                <a:solidFill>
                  <a:schemeClr val="bg1"/>
                </a:solidFill>
                <a:ea typeface="Roboto" charset="0"/>
                <a:cs typeface="Roboto" charset="0"/>
              </a:rPr>
            </a:br>
            <a:r>
              <a:rPr lang="en-US" b="1" dirty="0">
                <a:solidFill>
                  <a:schemeClr val="bg1"/>
                </a:solidFill>
                <a:latin typeface="Rockwell" charset="0"/>
                <a:ea typeface="Rockwell" charset="0"/>
                <a:cs typeface="Rockwell" charset="0"/>
              </a:rPr>
              <a:t>THE PR PRESENTATION</a:t>
            </a:r>
            <a:br>
              <a:rPr lang="en-US" b="1" dirty="0">
                <a:solidFill>
                  <a:schemeClr val="bg1"/>
                </a:solidFill>
                <a:ea typeface="Roboto" charset="0"/>
                <a:cs typeface="Roboto" charset="0"/>
              </a:rPr>
            </a:br>
            <a:r>
              <a:rPr lang="en-US" dirty="0">
                <a:solidFill>
                  <a:schemeClr val="bg1"/>
                </a:solidFill>
                <a:latin typeface="Roboto Light" charset="0"/>
                <a:ea typeface="Roboto Light" charset="0"/>
                <a:cs typeface="Roboto Light" charset="0"/>
              </a:rPr>
              <a:t>Preparation</a:t>
            </a:r>
            <a:br>
              <a:rPr lang="en-US" dirty="0">
                <a:solidFill>
                  <a:schemeClr val="bg1"/>
                </a:solidFill>
                <a:latin typeface="Roboto Light" charset="0"/>
                <a:ea typeface="Roboto Light" charset="0"/>
                <a:cs typeface="Roboto Light" charset="0"/>
              </a:rPr>
            </a:br>
            <a:r>
              <a:rPr lang="en-US" dirty="0">
                <a:solidFill>
                  <a:schemeClr val="bg1"/>
                </a:solidFill>
                <a:latin typeface="Roboto Light" charset="0"/>
                <a:ea typeface="Roboto Light" charset="0"/>
                <a:cs typeface="Roboto Light" charset="0"/>
              </a:rPr>
              <a:t>Giving a PR Talk</a:t>
            </a:r>
            <a:br>
              <a:rPr lang="en-US" dirty="0">
                <a:solidFill>
                  <a:schemeClr val="bg1"/>
                </a:solidFill>
                <a:latin typeface="Roboto Light" charset="0"/>
                <a:ea typeface="Roboto Light" charset="0"/>
                <a:cs typeface="Roboto Light" charset="0"/>
              </a:rPr>
            </a:br>
            <a:r>
              <a:rPr lang="en-US" dirty="0">
                <a:solidFill>
                  <a:schemeClr val="bg1"/>
                </a:solidFill>
                <a:latin typeface="Roboto Light" charset="0"/>
                <a:ea typeface="Roboto Light" charset="0"/>
                <a:cs typeface="Roboto Light" charset="0"/>
              </a:rPr>
              <a:t>FAQ at PR Presentations</a:t>
            </a:r>
          </a:p>
          <a:p>
            <a:pPr algn="ctr"/>
            <a:endParaRPr lang="de-DE" dirty="0"/>
          </a:p>
        </p:txBody>
      </p:sp>
      <p:sp>
        <p:nvSpPr>
          <p:cNvPr id="20" name="Rechteck 19"/>
          <p:cNvSpPr/>
          <p:nvPr/>
        </p:nvSpPr>
        <p:spPr>
          <a:xfrm>
            <a:off x="4604429" y="-21044"/>
            <a:ext cx="4543200" cy="34236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p:nvSpPr>
        <p:spPr>
          <a:xfrm>
            <a:off x="0" y="3465553"/>
            <a:ext cx="4543200" cy="34236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1" y="-18703"/>
            <a:ext cx="4543200" cy="34236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37536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F4780D"/>
                </a:solidFill>
                <a:latin typeface="Rockwell" charset="0"/>
                <a:ea typeface="Rockwell" charset="0"/>
                <a:cs typeface="Rockwell" charset="0"/>
              </a:rPr>
              <a:t>large group discussion</a:t>
            </a:r>
          </a:p>
        </p:txBody>
      </p:sp>
      <p:sp>
        <p:nvSpPr>
          <p:cNvPr id="10" name="Rechteck 9"/>
          <p:cNvSpPr/>
          <p:nvPr/>
        </p:nvSpPr>
        <p:spPr>
          <a:xfrm>
            <a:off x="1374" y="1724400"/>
            <a:ext cx="9144000" cy="357952"/>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ontent Placeholder 2"/>
          <p:cNvSpPr>
            <a:spLocks noGrp="1"/>
          </p:cNvSpPr>
          <p:nvPr>
            <p:ph idx="1"/>
          </p:nvPr>
        </p:nvSpPr>
        <p:spPr>
          <a:xfrm>
            <a:off x="432000" y="2437200"/>
            <a:ext cx="8280926" cy="3685304"/>
          </a:xfrm>
        </p:spPr>
        <p:txBody>
          <a:bodyPr>
            <a:normAutofit/>
          </a:bodyPr>
          <a:lstStyle/>
          <a:p>
            <a:pPr marL="0" indent="0">
              <a:buNone/>
            </a:pPr>
            <a:r>
              <a:rPr lang="en-US" sz="2400" dirty="0">
                <a:solidFill>
                  <a:srgbClr val="F4780D"/>
                </a:solidFill>
                <a:latin typeface="Franklin Gothic Demi Cond" charset="0"/>
                <a:ea typeface="Franklin Gothic Demi Cond" charset="0"/>
                <a:cs typeface="Franklin Gothic Demi Cond" charset="0"/>
              </a:rPr>
              <a:t>What’s the difference between speaking at an NA Meeting and speaking at a PR presentation?</a:t>
            </a:r>
          </a:p>
        </p:txBody>
      </p:sp>
      <p:sp>
        <p:nvSpPr>
          <p:cNvPr id="7" name="Rechteck 6"/>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9" name="Textfeld 8"/>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623471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08760"/>
          </a:xfrm>
        </p:spPr>
        <p:txBody>
          <a:bodyPr>
            <a:normAutofit/>
          </a:bodyPr>
          <a:lstStyle/>
          <a:p>
            <a:r>
              <a:rPr lang="en-US" b="1" dirty="0">
                <a:solidFill>
                  <a:schemeClr val="bg1"/>
                </a:solidFill>
                <a:latin typeface="Rockwell" charset="0"/>
                <a:ea typeface="Rockwell" charset="0"/>
                <a:cs typeface="Rockwell" charset="0"/>
              </a:rPr>
              <a:t>The PR Presentation </a:t>
            </a:r>
            <a:br>
              <a:rPr lang="en-US" b="1" dirty="0">
                <a:solidFill>
                  <a:schemeClr val="bg1"/>
                </a:solidFill>
                <a:latin typeface="Rockwell" charset="0"/>
                <a:ea typeface="Rockwell" charset="0"/>
                <a:cs typeface="Rockwell" charset="0"/>
              </a:rPr>
            </a:br>
            <a:r>
              <a:rPr lang="is-IS" sz="2400" b="1" dirty="0">
                <a:solidFill>
                  <a:schemeClr val="bg1"/>
                </a:solidFill>
                <a:latin typeface="Rockwell" charset="0"/>
                <a:ea typeface="Rockwell" charset="0"/>
                <a:cs typeface="Rockwell" charset="0"/>
              </a:rPr>
              <a:t>giving a pR talk</a:t>
            </a:r>
            <a:endParaRPr lang="en-US" sz="2400" dirty="0">
              <a:solidFill>
                <a:schemeClr val="bg1"/>
              </a:solidFill>
              <a:latin typeface="Rockwell" charset="0"/>
              <a:ea typeface="Rockwell" charset="0"/>
              <a:cs typeface="Rockwell" charset="0"/>
            </a:endParaRPr>
          </a:p>
        </p:txBody>
      </p:sp>
      <p:sp>
        <p:nvSpPr>
          <p:cNvPr id="3" name="Content Placeholder 2"/>
          <p:cNvSpPr>
            <a:spLocks noGrp="1"/>
          </p:cNvSpPr>
          <p:nvPr>
            <p:ph idx="1"/>
          </p:nvPr>
        </p:nvSpPr>
        <p:spPr>
          <a:xfrm>
            <a:off x="432000" y="1800000"/>
            <a:ext cx="8280926" cy="4623339"/>
          </a:xfrm>
        </p:spPr>
        <p:txBody>
          <a:bodyPr wrap="none">
            <a:noAutofit/>
          </a:bodyPr>
          <a:lstStyle/>
          <a:p>
            <a:pPr marL="0" indent="0">
              <a:lnSpc>
                <a:spcPct val="110000"/>
              </a:lnSpc>
              <a:spcBef>
                <a:spcPts val="600"/>
              </a:spcBef>
              <a:spcAft>
                <a:spcPts val="0"/>
              </a:spcAft>
              <a:buClr>
                <a:srgbClr val="FCA214"/>
              </a:buClr>
              <a:buNone/>
            </a:pPr>
            <a:r>
              <a:rPr lang="en-US" sz="2400" dirty="0">
                <a:solidFill>
                  <a:srgbClr val="F4780D"/>
                </a:solidFill>
                <a:latin typeface="Franklin Gothic Demi Cond" charset="0"/>
                <a:ea typeface="Franklin Gothic Demi Cond" charset="0"/>
                <a:cs typeface="Franklin Gothic Demi Cond" charset="0"/>
              </a:rPr>
              <a:t>Being the speaker in an NA meeting: </a:t>
            </a:r>
          </a:p>
          <a:p>
            <a:pPr>
              <a:lnSpc>
                <a:spcPct val="110000"/>
              </a:lnSpc>
              <a:spcBef>
                <a:spcPts val="600"/>
              </a:spcBef>
              <a:spcAft>
                <a:spcPts val="0"/>
              </a:spcAft>
              <a:buClr>
                <a:srgbClr val="F4780D"/>
              </a:buClr>
              <a:buFont typeface="LucidaGrande" charset="0"/>
              <a:buChar char="•"/>
            </a:pPr>
            <a:r>
              <a:rPr lang="en-US" sz="2100" dirty="0">
                <a:solidFill>
                  <a:schemeClr val="tx1">
                    <a:lumMod val="90000"/>
                    <a:lumOff val="10000"/>
                  </a:schemeClr>
                </a:solidFill>
              </a:rPr>
              <a:t> </a:t>
            </a:r>
            <a:r>
              <a:rPr lang="en-US" sz="1800" dirty="0">
                <a:solidFill>
                  <a:schemeClr val="tx1">
                    <a:lumMod val="90000"/>
                    <a:lumOff val="10000"/>
                  </a:schemeClr>
                </a:solidFill>
                <a:latin typeface="Roboto Light" charset="0"/>
                <a:ea typeface="Roboto Light" charset="0"/>
                <a:cs typeface="Roboto Light" charset="0"/>
              </a:rPr>
              <a:t> Speaking directly to addicts, seeking to convey our message of hope through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our personal experiences.</a:t>
            </a:r>
          </a:p>
          <a:p>
            <a:pPr marL="0" indent="0">
              <a:lnSpc>
                <a:spcPct val="110000"/>
              </a:lnSpc>
              <a:spcBef>
                <a:spcPts val="600"/>
              </a:spcBef>
              <a:spcAft>
                <a:spcPts val="0"/>
              </a:spcAft>
              <a:buClr>
                <a:srgbClr val="FCA214"/>
              </a:buClr>
              <a:buNone/>
            </a:pPr>
            <a:r>
              <a:rPr lang="en-US" sz="2400" dirty="0">
                <a:solidFill>
                  <a:srgbClr val="F4780D"/>
                </a:solidFill>
                <a:latin typeface="Franklin Gothic Demi Cond" charset="0"/>
                <a:ea typeface="Franklin Gothic Demi Cond" charset="0"/>
                <a:cs typeface="Franklin Gothic Demi Cond" charset="0"/>
              </a:rPr>
              <a:t>Giving a PR talk: </a:t>
            </a:r>
          </a:p>
          <a:p>
            <a:pPr>
              <a:lnSpc>
                <a:spcPct val="11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Speaking primarily to those who may influence an addict seeking recovery,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convey a clear and attractive picture of what NA is and how it can be a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resource for addicts. </a:t>
            </a:r>
          </a:p>
          <a:p>
            <a:pPr>
              <a:lnSpc>
                <a:spcPct val="11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Sharing our personal experience is not always appropriate, unless we have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been invited for that purpose specifically.</a:t>
            </a:r>
          </a:p>
          <a:p>
            <a:pPr>
              <a:lnSpc>
                <a:spcPct val="11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Use audience appropriate language – no NA jargon  (in PPT as well) </a:t>
            </a:r>
            <a:endParaRPr lang="de-DE" sz="1800" dirty="0">
              <a:solidFill>
                <a:schemeClr val="tx1">
                  <a:lumMod val="90000"/>
                  <a:lumOff val="10000"/>
                </a:schemeClr>
              </a:solidFill>
              <a:latin typeface="Roboto Light" charset="0"/>
              <a:ea typeface="Roboto Light" charset="0"/>
              <a:cs typeface="Roboto Light" charset="0"/>
            </a:endParaRPr>
          </a:p>
          <a:p>
            <a:pPr>
              <a:lnSpc>
                <a:spcPct val="110000"/>
              </a:lnSpc>
              <a:spcBef>
                <a:spcPts val="600"/>
              </a:spcBef>
              <a:spcAft>
                <a:spcPts val="0"/>
              </a:spcAft>
              <a:buClr>
                <a:srgbClr val="FCA214"/>
              </a:buClr>
              <a:buFont typeface="LucidaGrande" charset="0"/>
              <a:buChar char="•"/>
            </a:pPr>
            <a:endParaRPr lang="en-US" dirty="0">
              <a:solidFill>
                <a:srgbClr val="5E5E5E"/>
              </a:solidFill>
            </a:endParaRPr>
          </a:p>
          <a:p>
            <a:pPr marL="0" indent="0">
              <a:buNone/>
            </a:pPr>
            <a:endParaRPr lang="en-US" dirty="0">
              <a:solidFill>
                <a:schemeClr val="bg1"/>
              </a:solidFill>
            </a:endParaRPr>
          </a:p>
          <a:p>
            <a:pPr>
              <a:buClr>
                <a:schemeClr val="tx1">
                  <a:lumMod val="75000"/>
                  <a:lumOff val="25000"/>
                </a:schemeClr>
              </a:buClr>
            </a:pPr>
            <a:endParaRPr lang="en-US" dirty="0">
              <a:solidFill>
                <a:schemeClr val="tx1">
                  <a:lumMod val="75000"/>
                  <a:lumOff val="25000"/>
                </a:schemeClr>
              </a:solidFill>
            </a:endParaRPr>
          </a:p>
        </p:txBody>
      </p:sp>
      <p:sp>
        <p:nvSpPr>
          <p:cNvPr id="7" name="Rechteck 6"/>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713486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400" b="1" dirty="0">
                <a:solidFill>
                  <a:schemeClr val="bg1"/>
                </a:solidFill>
                <a:latin typeface="Rockwell" charset="0"/>
                <a:ea typeface="Rockwell" charset="0"/>
                <a:cs typeface="Rockwell" charset="0"/>
              </a:rPr>
              <a:t>Preparation</a:t>
            </a:r>
          </a:p>
        </p:txBody>
      </p:sp>
      <p:sp>
        <p:nvSpPr>
          <p:cNvPr id="3" name="Content Placeholder 2"/>
          <p:cNvSpPr>
            <a:spLocks noGrp="1"/>
          </p:cNvSpPr>
          <p:nvPr>
            <p:ph idx="1"/>
          </p:nvPr>
        </p:nvSpPr>
        <p:spPr>
          <a:xfrm>
            <a:off x="432000" y="1800000"/>
            <a:ext cx="8280926" cy="4543826"/>
          </a:xfrm>
        </p:spPr>
        <p:txBody>
          <a:bodyPr wrap="none">
            <a:noAutofit/>
          </a:bodyPr>
          <a:lstStyle/>
          <a:p>
            <a:pPr marL="0" indent="0">
              <a:lnSpc>
                <a:spcPct val="100000"/>
              </a:lnSpc>
              <a:spcBef>
                <a:spcPts val="600"/>
              </a:spcBef>
              <a:spcAft>
                <a:spcPts val="0"/>
              </a:spcAft>
              <a:buClr>
                <a:srgbClr val="F4780D"/>
              </a:buClr>
              <a:buFont typeface="LucidaGrande" charset="0"/>
              <a:buChar char="•"/>
            </a:pPr>
            <a:r>
              <a:rPr lang="en-US" sz="2100" dirty="0">
                <a:solidFill>
                  <a:schemeClr val="tx1">
                    <a:lumMod val="90000"/>
                    <a:lumOff val="10000"/>
                  </a:schemeClr>
                </a:solidFill>
              </a:rPr>
              <a:t>  </a:t>
            </a:r>
            <a:r>
              <a:rPr lang="en-US" sz="1800" dirty="0">
                <a:solidFill>
                  <a:schemeClr val="tx1">
                    <a:lumMod val="90000"/>
                    <a:lumOff val="10000"/>
                  </a:schemeClr>
                </a:solidFill>
                <a:latin typeface="Roboto Light" charset="0"/>
                <a:ea typeface="Roboto Light" charset="0"/>
                <a:cs typeface="Roboto Light" charset="0"/>
              </a:rPr>
              <a:t>Determine who is best suited to give the presentation.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Match “task-to-talent”.</a:t>
            </a:r>
          </a:p>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Invite diverse members (age, gender)</a:t>
            </a:r>
          </a:p>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Learn your presentation. Focus on audience, not on your </a:t>
            </a:r>
            <a:r>
              <a:rPr lang="en-US" sz="1800" u="sng" dirty="0">
                <a:solidFill>
                  <a:schemeClr val="tx1">
                    <a:lumMod val="90000"/>
                    <a:lumOff val="10000"/>
                  </a:schemeClr>
                </a:solidFill>
                <a:latin typeface="Roboto Light" charset="0"/>
                <a:ea typeface="Roboto Light" charset="0"/>
                <a:cs typeface="Roboto Light" charset="0"/>
              </a:rPr>
              <a:t>PPT</a:t>
            </a:r>
            <a:r>
              <a:rPr lang="en-US" sz="1800" dirty="0">
                <a:solidFill>
                  <a:schemeClr val="tx1">
                    <a:lumMod val="90000"/>
                    <a:lumOff val="10000"/>
                  </a:schemeClr>
                </a:solidFill>
                <a:latin typeface="Roboto Light" charset="0"/>
                <a:ea typeface="Roboto Light" charset="0"/>
                <a:cs typeface="Roboto Light" charset="0"/>
              </a:rPr>
              <a:t>. </a:t>
            </a:r>
          </a:p>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Rehearsing is a good thing! Role-play! FAQ’s! Read and re-read.</a:t>
            </a:r>
          </a:p>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Dress appropriately to fit the setting. “Business casual” if needed.</a:t>
            </a:r>
          </a:p>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Make sure you have the IP’s and other literature appropriate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for the presentation. And business cards !</a:t>
            </a:r>
          </a:p>
          <a:p>
            <a:pPr>
              <a:buClr>
                <a:srgbClr val="FF7E11"/>
              </a:buClr>
            </a:pPr>
            <a:endParaRPr lang="en-US" dirty="0">
              <a:solidFill>
                <a:srgbClr val="FF7E11"/>
              </a:solidFill>
            </a:endParaRPr>
          </a:p>
          <a:p>
            <a:pPr>
              <a:buClr>
                <a:srgbClr val="FF7E11"/>
              </a:buClr>
            </a:pPr>
            <a:endParaRPr lang="en-US" dirty="0">
              <a:solidFill>
                <a:srgbClr val="FF7E11"/>
              </a:solidFill>
            </a:endParaRP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solidFill>
                <a:schemeClr val="bg1"/>
              </a:solidFill>
            </a:endParaRPr>
          </a:p>
        </p:txBody>
      </p:sp>
    </p:spTree>
    <p:extLst>
      <p:ext uri="{BB962C8B-B14F-4D97-AF65-F5344CB8AC3E}">
        <p14:creationId xmlns:p14="http://schemas.microsoft.com/office/powerpoint/2010/main" val="53789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1768"/>
            <a:ext cx="7772400" cy="1508760"/>
          </a:xfrm>
        </p:spPr>
        <p:txBody>
          <a:bodyPr/>
          <a:lstStyle/>
          <a:p>
            <a:r>
              <a:rPr lang="en-US" b="1" dirty="0">
                <a:solidFill>
                  <a:schemeClr val="bg1"/>
                </a:solidFill>
                <a:latin typeface="Rockwell" charset="0"/>
                <a:ea typeface="Rockwell" charset="0"/>
                <a:cs typeface="Rockwell" charset="0"/>
              </a:rPr>
              <a:t>The PR Presentation </a:t>
            </a:r>
            <a:br>
              <a:rPr lang="en-US" b="1" dirty="0">
                <a:solidFill>
                  <a:schemeClr val="bg1"/>
                </a:solidFill>
                <a:latin typeface="Rockwell" charset="0"/>
                <a:ea typeface="Rockwell" charset="0"/>
                <a:cs typeface="Rockwell" charset="0"/>
              </a:rPr>
            </a:br>
            <a:r>
              <a:rPr lang="de-DE" sz="2400" b="1" dirty="0" err="1">
                <a:solidFill>
                  <a:schemeClr val="bg1"/>
                </a:solidFill>
                <a:latin typeface="Rockwell" charset="0"/>
                <a:ea typeface="Rockwell" charset="0"/>
                <a:cs typeface="Rockwell" charset="0"/>
              </a:rPr>
              <a:t>tips</a:t>
            </a:r>
            <a:r>
              <a:rPr lang="de-DE" sz="2400" b="1" dirty="0">
                <a:solidFill>
                  <a:schemeClr val="bg1"/>
                </a:solidFill>
                <a:latin typeface="Rockwell" charset="0"/>
                <a:ea typeface="Rockwell" charset="0"/>
                <a:cs typeface="Rockwell" charset="0"/>
              </a:rPr>
              <a:t> </a:t>
            </a:r>
            <a:r>
              <a:rPr lang="de-DE" sz="2400" b="1" dirty="0" err="1">
                <a:solidFill>
                  <a:schemeClr val="bg1"/>
                </a:solidFill>
                <a:latin typeface="Rockwell" charset="0"/>
                <a:ea typeface="Rockwell" charset="0"/>
                <a:cs typeface="Rockwell" charset="0"/>
              </a:rPr>
              <a:t>for</a:t>
            </a:r>
            <a:r>
              <a:rPr lang="de-DE" sz="2400" b="1" dirty="0">
                <a:solidFill>
                  <a:schemeClr val="bg1"/>
                </a:solidFill>
                <a:latin typeface="Rockwell" charset="0"/>
                <a:ea typeface="Rockwell" charset="0"/>
                <a:cs typeface="Rockwell" charset="0"/>
              </a:rPr>
              <a:t> </a:t>
            </a:r>
            <a:r>
              <a:rPr lang="de-DE" sz="2400" b="1" dirty="0" err="1">
                <a:solidFill>
                  <a:schemeClr val="bg1"/>
                </a:solidFill>
                <a:latin typeface="Rockwell" charset="0"/>
                <a:ea typeface="Rockwell" charset="0"/>
                <a:cs typeface="Rockwell" charset="0"/>
              </a:rPr>
              <a:t>speaking</a:t>
            </a:r>
            <a:endParaRPr lang="en-US" sz="2400" dirty="0">
              <a:solidFill>
                <a:schemeClr val="bg1"/>
              </a:solidFill>
              <a:latin typeface="Rockwell" charset="0"/>
              <a:ea typeface="Rockwell" charset="0"/>
              <a:cs typeface="Rockwell" charset="0"/>
            </a:endParaRPr>
          </a:p>
        </p:txBody>
      </p:sp>
      <p:sp>
        <p:nvSpPr>
          <p:cNvPr id="3" name="Content Placeholder 2"/>
          <p:cNvSpPr>
            <a:spLocks noGrp="1"/>
          </p:cNvSpPr>
          <p:nvPr>
            <p:ph idx="1"/>
          </p:nvPr>
        </p:nvSpPr>
        <p:spPr>
          <a:xfrm>
            <a:off x="432000" y="1800000"/>
            <a:ext cx="8280926" cy="4802278"/>
          </a:xfrm>
        </p:spPr>
        <p:txBody>
          <a:bodyPr wrap="none">
            <a:noAutofit/>
          </a:bodyPr>
          <a:lstStyle/>
          <a:p>
            <a:pPr>
              <a:buClr>
                <a:srgbClr val="F4780D"/>
              </a:buClr>
              <a:buFont typeface="LucidaGrande" charset="0"/>
              <a:buChar char="•"/>
            </a:pPr>
            <a:r>
              <a:rPr lang="de-DE" sz="2100" dirty="0">
                <a:solidFill>
                  <a:schemeClr val="tx1">
                    <a:lumMod val="90000"/>
                    <a:lumOff val="10000"/>
                  </a:schemeClr>
                </a:solidFill>
              </a:rPr>
              <a:t>  </a:t>
            </a:r>
            <a:r>
              <a:rPr lang="de-DE" sz="1800" dirty="0" err="1">
                <a:solidFill>
                  <a:schemeClr val="tx1">
                    <a:lumMod val="90000"/>
                    <a:lumOff val="10000"/>
                  </a:schemeClr>
                </a:solidFill>
                <a:latin typeface="Roboto Light" charset="0"/>
                <a:ea typeface="Roboto Light" charset="0"/>
                <a:cs typeface="Roboto Light" charset="0"/>
              </a:rPr>
              <a:t>Good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preparation</a:t>
            </a:r>
            <a:r>
              <a:rPr lang="de-DE" sz="1800" dirty="0">
                <a:solidFill>
                  <a:schemeClr val="tx1">
                    <a:lumMod val="90000"/>
                    <a:lumOff val="10000"/>
                  </a:schemeClr>
                </a:solidFill>
                <a:latin typeface="Roboto Light" charset="0"/>
                <a:ea typeface="Roboto Light" charset="0"/>
                <a:cs typeface="Roboto Light" charset="0"/>
              </a:rPr>
              <a:t> will </a:t>
            </a:r>
            <a:r>
              <a:rPr lang="de-DE" sz="1800" dirty="0" err="1">
                <a:solidFill>
                  <a:schemeClr val="tx1">
                    <a:lumMod val="90000"/>
                    <a:lumOff val="10000"/>
                  </a:schemeClr>
                </a:solidFill>
                <a:latin typeface="Roboto Light" charset="0"/>
                <a:ea typeface="Roboto Light" charset="0"/>
                <a:cs typeface="Roboto Light" charset="0"/>
              </a:rPr>
              <a:t>help</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you</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Medium" charset="0"/>
                <a:ea typeface="Roboto Medium" charset="0"/>
                <a:cs typeface="Roboto Medium" charset="0"/>
              </a:rPr>
              <a:t>to</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overcome</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tension</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Light" charset="0"/>
                <a:ea typeface="Roboto Light" charset="0"/>
                <a:cs typeface="Roboto Light" charset="0"/>
              </a:rPr>
              <a:t>Use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notes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well</a:t>
            </a:r>
            <a:r>
              <a:rPr lang="de-DE" sz="1800" dirty="0">
                <a:solidFill>
                  <a:schemeClr val="tx1">
                    <a:lumMod val="90000"/>
                    <a:lumOff val="10000"/>
                  </a:schemeClr>
                </a:solidFill>
                <a:latin typeface="Roboto Light" charset="0"/>
                <a:ea typeface="Roboto Light" charset="0"/>
                <a:cs typeface="Roboto Light" charset="0"/>
              </a:rPr>
              <a:t>.</a:t>
            </a:r>
          </a:p>
          <a:p>
            <a:pPr>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Many members of the public are more than happy to help us fulfill this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purpose, and they </a:t>
            </a:r>
            <a:r>
              <a:rPr lang="en-US" sz="1800" dirty="0" err="1">
                <a:solidFill>
                  <a:schemeClr val="tx1">
                    <a:lumMod val="90000"/>
                    <a:lumOff val="10000"/>
                  </a:schemeClr>
                </a:solidFill>
                <a:latin typeface="Roboto Light" charset="0"/>
                <a:ea typeface="Roboto Light" charset="0"/>
                <a:cs typeface="Roboto Light" charset="0"/>
              </a:rPr>
              <a:t>appriciate</a:t>
            </a:r>
            <a:r>
              <a:rPr lang="en-US" sz="1800" dirty="0">
                <a:solidFill>
                  <a:schemeClr val="tx1">
                    <a:lumMod val="90000"/>
                    <a:lumOff val="10000"/>
                  </a:schemeClr>
                </a:solidFill>
                <a:latin typeface="Roboto Light" charset="0"/>
                <a:ea typeface="Roboto Light" charset="0"/>
                <a:cs typeface="Roboto Light" charset="0"/>
              </a:rPr>
              <a:t> our Goodwill. Relax!</a:t>
            </a:r>
          </a:p>
          <a:p>
            <a:pPr>
              <a:buClr>
                <a:srgbClr val="F4780D"/>
              </a:buClr>
              <a:buFont typeface="LucidaGrande" charset="0"/>
              <a:buChar char="•"/>
            </a:pP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Avoid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talking</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too</a:t>
            </a:r>
            <a:r>
              <a:rPr lang="de-DE" sz="1800" dirty="0">
                <a:solidFill>
                  <a:schemeClr val="tx1">
                    <a:lumMod val="90000"/>
                    <a:lumOff val="10000"/>
                  </a:schemeClr>
                </a:solidFill>
                <a:latin typeface="Roboto Light" charset="0"/>
                <a:ea typeface="Roboto Light" charset="0"/>
                <a:cs typeface="Roboto Light" charset="0"/>
              </a:rPr>
              <a:t> fast – </a:t>
            </a:r>
            <a:r>
              <a:rPr lang="de-DE" sz="1800" dirty="0" err="1">
                <a:solidFill>
                  <a:schemeClr val="tx1">
                    <a:lumMod val="90000"/>
                    <a:lumOff val="10000"/>
                  </a:schemeClr>
                </a:solidFill>
                <a:latin typeface="Roboto Light" charset="0"/>
                <a:ea typeface="Roboto Light" charset="0"/>
                <a:cs typeface="Roboto Light" charset="0"/>
              </a:rPr>
              <a:t>utilize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powerful </a:t>
            </a:r>
            <a:r>
              <a:rPr lang="de-DE" sz="1800" u="sng" dirty="0" err="1">
                <a:solidFill>
                  <a:schemeClr val="tx1">
                    <a:lumMod val="90000"/>
                    <a:lumOff val="10000"/>
                  </a:schemeClr>
                </a:solidFill>
                <a:latin typeface="Roboto Light" charset="0"/>
                <a:ea typeface="Roboto Light" charset="0"/>
                <a:cs typeface="Roboto Light" charset="0"/>
              </a:rPr>
              <a:t>speech</a:t>
            </a:r>
            <a:r>
              <a:rPr lang="de-DE" sz="1800" u="sng" dirty="0">
                <a:solidFill>
                  <a:schemeClr val="tx1">
                    <a:lumMod val="90000"/>
                    <a:lumOff val="10000"/>
                  </a:schemeClr>
                </a:solidFill>
                <a:latin typeface="Roboto Light" charset="0"/>
                <a:ea typeface="Roboto Light" charset="0"/>
                <a:cs typeface="Roboto Light" charset="0"/>
              </a:rPr>
              <a:t> pause</a:t>
            </a:r>
            <a:r>
              <a:rPr lang="de-DE" sz="1800" dirty="0">
                <a:solidFill>
                  <a:schemeClr val="tx1">
                    <a:lumMod val="90000"/>
                    <a:lumOff val="10000"/>
                  </a:schemeClr>
                </a:solidFill>
                <a:latin typeface="Roboto Light" charset="0"/>
                <a:ea typeface="Roboto Light" charset="0"/>
                <a:cs typeface="Roboto Light" charset="0"/>
              </a:rPr>
              <a:t>.</a:t>
            </a:r>
            <a:br>
              <a:rPr lang="de-DE" sz="1800" dirty="0">
                <a:solidFill>
                  <a:schemeClr val="tx1">
                    <a:lumMod val="90000"/>
                    <a:lumOff val="10000"/>
                  </a:schemeClr>
                </a:solidFill>
                <a:latin typeface="Roboto Light" charset="0"/>
                <a:ea typeface="Roboto Light" charset="0"/>
                <a:cs typeface="Roboto Light" charset="0"/>
              </a:rPr>
            </a:br>
            <a:r>
              <a:rPr lang="de-DE" sz="1800" dirty="0">
                <a:solidFill>
                  <a:schemeClr val="tx1">
                    <a:lumMod val="90000"/>
                    <a:lumOff val="10000"/>
                  </a:schemeClr>
                </a:solidFill>
                <a:latin typeface="Roboto Light" charset="0"/>
                <a:ea typeface="Roboto Light" charset="0"/>
                <a:cs typeface="Roboto Light" charset="0"/>
              </a:rPr>
              <a:t>  (</a:t>
            </a:r>
            <a:r>
              <a:rPr lang="en-US" sz="1800" dirty="0">
                <a:solidFill>
                  <a:schemeClr val="tx1">
                    <a:lumMod val="90000"/>
                    <a:lumOff val="10000"/>
                  </a:schemeClr>
                </a:solidFill>
                <a:latin typeface="Roboto Light" charset="0"/>
                <a:ea typeface="Roboto Light" charset="0"/>
                <a:cs typeface="Roboto Light" charset="0"/>
              </a:rPr>
              <a:t>We think 600 wpm but we speak 150-225 wpm)</a:t>
            </a:r>
          </a:p>
          <a:p>
            <a:pPr>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Vary the volume and rate of your speech. A </a:t>
            </a:r>
            <a:r>
              <a:rPr lang="en-US" sz="1800" u="sng" dirty="0">
                <a:solidFill>
                  <a:schemeClr val="tx1">
                    <a:lumMod val="90000"/>
                    <a:lumOff val="10000"/>
                  </a:schemeClr>
                </a:solidFill>
                <a:latin typeface="Roboto Light" charset="0"/>
                <a:ea typeface="Roboto Light" charset="0"/>
                <a:cs typeface="Roboto Light" charset="0"/>
              </a:rPr>
              <a:t>monotone voice </a:t>
            </a:r>
            <a:r>
              <a:rPr lang="en-US" sz="1800" dirty="0">
                <a:solidFill>
                  <a:schemeClr val="tx1">
                    <a:lumMod val="90000"/>
                    <a:lumOff val="10000"/>
                  </a:schemeClr>
                </a:solidFill>
                <a:latin typeface="Roboto Light" charset="0"/>
                <a:ea typeface="Roboto Light" charset="0"/>
                <a:cs typeface="Roboto Light" charset="0"/>
              </a:rPr>
              <a:t>is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absolutely toxic to keeping the attention of an audience.</a:t>
            </a:r>
          </a:p>
          <a:p>
            <a:pPr>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a:t>
            </a:r>
            <a:r>
              <a:rPr lang="en-US" sz="1800" u="sng" dirty="0">
                <a:solidFill>
                  <a:schemeClr val="tx1">
                    <a:lumMod val="90000"/>
                    <a:lumOff val="10000"/>
                  </a:schemeClr>
                </a:solidFill>
                <a:latin typeface="Roboto Light" charset="0"/>
                <a:ea typeface="Roboto Light" charset="0"/>
                <a:cs typeface="Roboto Light" charset="0"/>
              </a:rPr>
              <a:t>Looking at one person </a:t>
            </a:r>
            <a:r>
              <a:rPr lang="en-US" sz="1800" dirty="0">
                <a:solidFill>
                  <a:schemeClr val="tx1">
                    <a:lumMod val="90000"/>
                    <a:lumOff val="10000"/>
                  </a:schemeClr>
                </a:solidFill>
                <a:latin typeface="Roboto Light" charset="0"/>
                <a:ea typeface="Roboto Light" charset="0"/>
                <a:cs typeface="Roboto Light" charset="0"/>
              </a:rPr>
              <a:t>– for audience it feels like you are looking at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each person (walk closer to the person who ask a question)</a:t>
            </a:r>
          </a:p>
          <a:p>
            <a:pPr>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When we are exited we forget to breath and tend to be too serious.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a:t>
            </a:r>
            <a:r>
              <a:rPr lang="en-US" sz="1800" u="sng" dirty="0">
                <a:solidFill>
                  <a:schemeClr val="tx1">
                    <a:lumMod val="90000"/>
                    <a:lumOff val="10000"/>
                  </a:schemeClr>
                </a:solidFill>
                <a:latin typeface="Roboto Light" charset="0"/>
                <a:ea typeface="Roboto Light" charset="0"/>
                <a:cs typeface="Roboto Light" charset="0"/>
              </a:rPr>
              <a:t>Find your humor</a:t>
            </a:r>
            <a:r>
              <a:rPr lang="en-US" sz="1800" dirty="0">
                <a:solidFill>
                  <a:schemeClr val="tx1">
                    <a:lumMod val="90000"/>
                    <a:lumOff val="10000"/>
                  </a:schemeClr>
                </a:solidFill>
                <a:latin typeface="Roboto Light" charset="0"/>
                <a:ea typeface="Roboto Light" charset="0"/>
                <a:cs typeface="Roboto Light" charset="0"/>
              </a:rPr>
              <a:t>. </a:t>
            </a:r>
            <a:r>
              <a:rPr lang="en-US" sz="1800" u="sng" dirty="0">
                <a:solidFill>
                  <a:schemeClr val="tx1">
                    <a:lumMod val="90000"/>
                    <a:lumOff val="10000"/>
                  </a:schemeClr>
                </a:solidFill>
                <a:latin typeface="Roboto Light" charset="0"/>
                <a:ea typeface="Roboto Light" charset="0"/>
                <a:cs typeface="Roboto Light" charset="0"/>
              </a:rPr>
              <a:t>Use words that evoke emotions</a:t>
            </a:r>
            <a:r>
              <a:rPr lang="en-US" sz="1800" dirty="0">
                <a:solidFill>
                  <a:schemeClr val="tx1">
                    <a:lumMod val="90000"/>
                    <a:lumOff val="10000"/>
                  </a:schemeClr>
                </a:solidFill>
                <a:latin typeface="Roboto Light" charset="0"/>
                <a:ea typeface="Roboto Light" charset="0"/>
                <a:cs typeface="Roboto Light" charset="0"/>
              </a:rPr>
              <a:t>. It will help you to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get in touch with your audience and with yourself.</a:t>
            </a:r>
          </a:p>
          <a:p>
            <a:endParaRPr lang="en-US" dirty="0"/>
          </a:p>
          <a:p>
            <a:endParaRPr lang="en-US" dirty="0"/>
          </a:p>
        </p:txBody>
      </p:sp>
      <p:sp>
        <p:nvSpPr>
          <p:cNvPr id="5" name="Rechteck 4"/>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6" name="Textfeld 5"/>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50258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432000" y="1800000"/>
            <a:ext cx="8280926" cy="4468856"/>
          </a:xfrm>
        </p:spPr>
        <p:txBody>
          <a:bodyPr wrap="none" lIns="90000" rIns="90000" numCol="1">
            <a:noAutofit/>
          </a:bodyPr>
          <a:lstStyle/>
          <a:p>
            <a:pPr marL="0" indent="0">
              <a:lnSpc>
                <a:spcPct val="100000"/>
              </a:lnSpc>
              <a:spcBef>
                <a:spcPts val="600"/>
              </a:spcBef>
              <a:spcAft>
                <a:spcPts val="0"/>
              </a:spcAft>
              <a:buClr>
                <a:srgbClr val="009FE0"/>
              </a:buClr>
              <a:buSzPct val="120000"/>
              <a:buNone/>
            </a:pPr>
            <a:r>
              <a:rPr lang="de-DE" dirty="0">
                <a:solidFill>
                  <a:srgbClr val="00699D"/>
                </a:solidFill>
                <a:latin typeface="Franklin Gothic Demi Cond" charset="0"/>
                <a:ea typeface="Franklin Gothic Demi Cond" charset="0"/>
                <a:cs typeface="Franklin Gothic Demi Cond" charset="0"/>
              </a:rPr>
              <a:t>The NA </a:t>
            </a:r>
            <a:r>
              <a:rPr lang="de-DE" dirty="0" err="1">
                <a:solidFill>
                  <a:srgbClr val="00699D"/>
                </a:solidFill>
                <a:latin typeface="Franklin Gothic Demi Cond" charset="0"/>
                <a:ea typeface="Franklin Gothic Demi Cond" charset="0"/>
                <a:cs typeface="Franklin Gothic Demi Cond" charset="0"/>
              </a:rPr>
              <a:t>message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is</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that</a:t>
            </a:r>
            <a:r>
              <a:rPr lang="de-DE" dirty="0">
                <a:solidFill>
                  <a:srgbClr val="00699D"/>
                </a:solidFill>
                <a:latin typeface="Franklin Gothic Demi Cond" charset="0"/>
                <a:ea typeface="Franklin Gothic Demi Cond" charset="0"/>
                <a:cs typeface="Franklin Gothic Demi Cond" charset="0"/>
              </a:rPr>
              <a:t> an </a:t>
            </a:r>
            <a:r>
              <a:rPr lang="de-DE" dirty="0" err="1">
                <a:solidFill>
                  <a:srgbClr val="00699D"/>
                </a:solidFill>
                <a:latin typeface="Franklin Gothic Demi Cond" charset="0"/>
                <a:ea typeface="Franklin Gothic Demi Cond" charset="0"/>
                <a:cs typeface="Franklin Gothic Demi Cond" charset="0"/>
              </a:rPr>
              <a:t>addict</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any</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addict</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can</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stop</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using</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drugs</a:t>
            </a:r>
            <a:r>
              <a:rPr lang="de-DE" dirty="0">
                <a:solidFill>
                  <a:srgbClr val="00699D"/>
                </a:solidFill>
                <a:latin typeface="Franklin Gothic Demi Cond" charset="0"/>
                <a:ea typeface="Franklin Gothic Demi Cond" charset="0"/>
                <a:cs typeface="Franklin Gothic Demi Cond" charset="0"/>
              </a:rPr>
              <a:t>, </a:t>
            </a:r>
            <a:br>
              <a:rPr lang="de-DE" dirty="0">
                <a:solidFill>
                  <a:srgbClr val="00699D"/>
                </a:solidFill>
                <a:latin typeface="Franklin Gothic Demi Cond" charset="0"/>
                <a:ea typeface="Franklin Gothic Demi Cond" charset="0"/>
                <a:cs typeface="Franklin Gothic Demi Cond" charset="0"/>
              </a:rPr>
            </a:br>
            <a:r>
              <a:rPr lang="de-DE" dirty="0">
                <a:solidFill>
                  <a:srgbClr val="00699D"/>
                </a:solidFill>
                <a:latin typeface="Franklin Gothic Demi Cond" charset="0"/>
                <a:ea typeface="Franklin Gothic Demi Cond" charset="0"/>
                <a:cs typeface="Franklin Gothic Demi Cond" charset="0"/>
              </a:rPr>
              <a:t>lose </a:t>
            </a:r>
            <a:r>
              <a:rPr lang="de-DE" dirty="0" err="1">
                <a:solidFill>
                  <a:srgbClr val="00699D"/>
                </a:solidFill>
                <a:latin typeface="Franklin Gothic Demi Cond" charset="0"/>
                <a:ea typeface="Franklin Gothic Demi Cond" charset="0"/>
                <a:cs typeface="Franklin Gothic Demi Cond" charset="0"/>
              </a:rPr>
              <a:t>the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desire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to</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use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and</a:t>
            </a:r>
            <a:r>
              <a:rPr lang="de-DE" dirty="0">
                <a:solidFill>
                  <a:srgbClr val="00699D"/>
                </a:solidFill>
                <a:latin typeface="Franklin Gothic Demi Cond" charset="0"/>
                <a:ea typeface="Franklin Gothic Demi Cond" charset="0"/>
                <a:cs typeface="Franklin Gothic Demi Cond" charset="0"/>
              </a:rPr>
              <a:t> find a </a:t>
            </a:r>
            <a:r>
              <a:rPr lang="de-DE" dirty="0" err="1">
                <a:solidFill>
                  <a:srgbClr val="00699D"/>
                </a:solidFill>
                <a:latin typeface="Franklin Gothic Demi Cond" charset="0"/>
                <a:ea typeface="Franklin Gothic Demi Cond" charset="0"/>
                <a:cs typeface="Franklin Gothic Demi Cond" charset="0"/>
              </a:rPr>
              <a:t>new</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way</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to</a:t>
            </a:r>
            <a:r>
              <a:rPr lang="de-DE" dirty="0">
                <a:solidFill>
                  <a:srgbClr val="00699D"/>
                </a:solidFill>
                <a:latin typeface="Franklin Gothic Demi Cond" charset="0"/>
                <a:ea typeface="Franklin Gothic Demi Cond" charset="0"/>
                <a:cs typeface="Franklin Gothic Demi Cond" charset="0"/>
              </a:rPr>
              <a:t> live.” </a:t>
            </a:r>
          </a:p>
          <a:p>
            <a:pPr marL="0" indent="0">
              <a:lnSpc>
                <a:spcPct val="100000"/>
              </a:lnSpc>
              <a:spcBef>
                <a:spcPts val="600"/>
              </a:spcBef>
              <a:spcAft>
                <a:spcPts val="0"/>
              </a:spcAft>
              <a:buClr>
                <a:srgbClr val="009FE0"/>
              </a:buClr>
              <a:buSzPct val="120000"/>
              <a:buNone/>
            </a:pPr>
            <a:endParaRPr lang="de-DE" sz="1200" dirty="0">
              <a:solidFill>
                <a:srgbClr val="00699D"/>
              </a:solidFill>
              <a:latin typeface="Franklin Gothic Demi Cond" charset="0"/>
              <a:ea typeface="Franklin Gothic Demi Cond" charset="0"/>
              <a:cs typeface="Franklin Gothic Demi Cond" charset="0"/>
            </a:endParaRPr>
          </a:p>
          <a:p>
            <a:pPr>
              <a:lnSpc>
                <a:spcPct val="100000"/>
              </a:lnSpc>
              <a:spcBef>
                <a:spcPts val="600"/>
              </a:spcBef>
              <a:spcAft>
                <a:spcPts val="0"/>
              </a:spcAft>
              <a:buClr>
                <a:srgbClr val="00699D"/>
              </a:buClr>
              <a:buSzPct val="120000"/>
              <a:buFont typeface="Arial" charset="0"/>
              <a:buChar char="•"/>
            </a:pPr>
            <a:r>
              <a:rPr lang="de-DE" sz="1800" dirty="0" err="1">
                <a:solidFill>
                  <a:schemeClr val="tx1">
                    <a:lumMod val="75000"/>
                    <a:lumOff val="25000"/>
                  </a:schemeClr>
                </a:solidFill>
                <a:latin typeface="Roboto Light" charset="0"/>
                <a:ea typeface="Roboto Light" charset="0"/>
                <a:cs typeface="Roboto Light" charset="0"/>
              </a:rPr>
              <a:t>Our</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relations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with</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the</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public</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enable</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us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to</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share</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this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message</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broadly</a:t>
            </a:r>
            <a:r>
              <a:rPr lang="de-DE" sz="1800" dirty="0">
                <a:solidFill>
                  <a:schemeClr val="tx1">
                    <a:lumMod val="75000"/>
                    <a:lumOff val="25000"/>
                  </a:schemeClr>
                </a:solidFill>
                <a:latin typeface="Roboto Light" charset="0"/>
                <a:ea typeface="Roboto Light" charset="0"/>
                <a:cs typeface="Roboto Light" charset="0"/>
              </a:rPr>
              <a:t> so </a:t>
            </a:r>
            <a:br>
              <a:rPr lang="de-DE" sz="1800" dirty="0">
                <a:solidFill>
                  <a:schemeClr val="tx1">
                    <a:lumMod val="75000"/>
                    <a:lumOff val="25000"/>
                  </a:schemeClr>
                </a:solidFill>
                <a:latin typeface="Roboto Light" charset="0"/>
                <a:ea typeface="Roboto Light" charset="0"/>
                <a:cs typeface="Roboto Light" charset="0"/>
              </a:rPr>
            </a:br>
            <a:r>
              <a:rPr lang="de-DE" sz="1800" dirty="0" err="1">
                <a:solidFill>
                  <a:schemeClr val="tx1">
                    <a:lumMod val="75000"/>
                    <a:lumOff val="25000"/>
                  </a:schemeClr>
                </a:solidFill>
                <a:latin typeface="Roboto Light" charset="0"/>
                <a:ea typeface="Roboto Light" charset="0"/>
                <a:cs typeface="Roboto Light" charset="0"/>
              </a:rPr>
              <a:t>that</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those</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who</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might</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benefit</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from</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our</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program</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of</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recovery</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can</a:t>
            </a:r>
            <a:r>
              <a:rPr lang="de-DE" sz="1800" dirty="0">
                <a:solidFill>
                  <a:schemeClr val="tx1">
                    <a:lumMod val="75000"/>
                    <a:lumOff val="25000"/>
                  </a:schemeClr>
                </a:solidFill>
                <a:latin typeface="Roboto Light" charset="0"/>
                <a:ea typeface="Roboto Light" charset="0"/>
                <a:cs typeface="Roboto Light" charset="0"/>
              </a:rPr>
              <a:t> find </a:t>
            </a:r>
            <a:r>
              <a:rPr lang="de-DE" sz="1800" dirty="0" err="1">
                <a:solidFill>
                  <a:schemeClr val="tx1">
                    <a:lumMod val="75000"/>
                    <a:lumOff val="25000"/>
                  </a:schemeClr>
                </a:solidFill>
                <a:latin typeface="Roboto Light" charset="0"/>
                <a:ea typeface="Roboto Light" charset="0"/>
                <a:cs typeface="Roboto Light" charset="0"/>
              </a:rPr>
              <a:t>us</a:t>
            </a:r>
            <a:r>
              <a:rPr lang="de-DE" sz="1800" dirty="0">
                <a:solidFill>
                  <a:schemeClr val="tx1">
                    <a:lumMod val="75000"/>
                    <a:lumOff val="25000"/>
                  </a:schemeClr>
                </a:solidFill>
                <a:latin typeface="Roboto Light" charset="0"/>
                <a:ea typeface="Roboto Light" charset="0"/>
                <a:cs typeface="Roboto Light" charset="0"/>
              </a:rPr>
              <a:t>. </a:t>
            </a:r>
          </a:p>
          <a:p>
            <a:pPr>
              <a:lnSpc>
                <a:spcPct val="100000"/>
              </a:lnSpc>
              <a:spcBef>
                <a:spcPts val="600"/>
              </a:spcBef>
              <a:spcAft>
                <a:spcPts val="0"/>
              </a:spcAft>
              <a:buClr>
                <a:srgbClr val="00699D"/>
              </a:buClr>
              <a:buSzPct val="120000"/>
              <a:buFont typeface="Arial" charset="0"/>
              <a:buChar char="•"/>
            </a:pPr>
            <a:r>
              <a:rPr lang="en-US" sz="1800" dirty="0">
                <a:solidFill>
                  <a:schemeClr val="tx1">
                    <a:lumMod val="75000"/>
                    <a:lumOff val="25000"/>
                  </a:schemeClr>
                </a:solidFill>
                <a:latin typeface="Roboto Light" charset="0"/>
                <a:ea typeface="Roboto Light" charset="0"/>
                <a:cs typeface="Roboto Light" charset="0"/>
              </a:rPr>
              <a:t>We perform public relations service to increase the awareness and credibility </a:t>
            </a:r>
            <a:br>
              <a:rPr lang="en-US" sz="1800" dirty="0">
                <a:solidFill>
                  <a:schemeClr val="tx1">
                    <a:lumMod val="75000"/>
                    <a:lumOff val="25000"/>
                  </a:schemeClr>
                </a:solidFill>
                <a:latin typeface="Roboto Light" charset="0"/>
                <a:ea typeface="Roboto Light" charset="0"/>
                <a:cs typeface="Roboto Light" charset="0"/>
              </a:rPr>
            </a:br>
            <a:r>
              <a:rPr lang="en-US" sz="1800" dirty="0">
                <a:solidFill>
                  <a:schemeClr val="tx1">
                    <a:lumMod val="75000"/>
                    <a:lumOff val="25000"/>
                  </a:schemeClr>
                </a:solidFill>
                <a:latin typeface="Roboto Light" charset="0"/>
                <a:ea typeface="Roboto Light" charset="0"/>
                <a:cs typeface="Roboto Light" charset="0"/>
              </a:rPr>
              <a:t>of the NA program.</a:t>
            </a:r>
          </a:p>
          <a:p>
            <a:pPr>
              <a:lnSpc>
                <a:spcPct val="100000"/>
              </a:lnSpc>
              <a:spcBef>
                <a:spcPts val="600"/>
              </a:spcBef>
              <a:spcAft>
                <a:spcPts val="0"/>
              </a:spcAft>
              <a:buClr>
                <a:srgbClr val="00699D"/>
              </a:buClr>
              <a:buSzPct val="120000"/>
              <a:buFont typeface="Arial" charset="0"/>
              <a:buChar char="•"/>
            </a:pPr>
            <a:r>
              <a:rPr lang="de-DE" sz="1800" dirty="0">
                <a:solidFill>
                  <a:schemeClr val="tx1">
                    <a:lumMod val="75000"/>
                    <a:lumOff val="25000"/>
                  </a:schemeClr>
                </a:solidFill>
                <a:latin typeface="Roboto Light" charset="0"/>
                <a:ea typeface="Roboto Light" charset="0"/>
                <a:cs typeface="Roboto Light" charset="0"/>
              </a:rPr>
              <a:t>The spiritual </a:t>
            </a:r>
            <a:r>
              <a:rPr lang="de-DE" sz="1800" dirty="0" err="1">
                <a:solidFill>
                  <a:schemeClr val="tx1">
                    <a:lumMod val="75000"/>
                    <a:lumOff val="25000"/>
                  </a:schemeClr>
                </a:solidFill>
                <a:latin typeface="Roboto Light" charset="0"/>
                <a:ea typeface="Roboto Light" charset="0"/>
                <a:cs typeface="Roboto Light" charset="0"/>
              </a:rPr>
              <a:t>principles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of</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our</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steps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traditions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and</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concepts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guide</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us</a:t>
            </a:r>
            <a:r>
              <a:rPr lang="de-DE" sz="1800" dirty="0">
                <a:solidFill>
                  <a:schemeClr val="tx1">
                    <a:lumMod val="75000"/>
                    <a:lumOff val="25000"/>
                  </a:schemeClr>
                </a:solidFill>
                <a:latin typeface="Roboto Light" charset="0"/>
                <a:ea typeface="Roboto Light" charset="0"/>
                <a:cs typeface="Roboto Light" charset="0"/>
              </a:rPr>
              <a:t> in </a:t>
            </a:r>
            <a:br>
              <a:rPr lang="de-DE" sz="1800" dirty="0">
                <a:solidFill>
                  <a:schemeClr val="tx1">
                    <a:lumMod val="75000"/>
                    <a:lumOff val="25000"/>
                  </a:schemeClr>
                </a:solidFill>
                <a:latin typeface="Roboto Light" charset="0"/>
                <a:ea typeface="Roboto Light" charset="0"/>
                <a:cs typeface="Roboto Light" charset="0"/>
              </a:rPr>
            </a:br>
            <a:r>
              <a:rPr lang="de-DE" sz="1800" dirty="0" err="1">
                <a:solidFill>
                  <a:schemeClr val="tx1">
                    <a:lumMod val="75000"/>
                    <a:lumOff val="25000"/>
                  </a:schemeClr>
                </a:solidFill>
                <a:latin typeface="Roboto Light" charset="0"/>
                <a:ea typeface="Roboto Light" charset="0"/>
                <a:cs typeface="Roboto Light" charset="0"/>
              </a:rPr>
              <a:t>pursuing</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our</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public</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relations</a:t>
            </a:r>
            <a:r>
              <a:rPr lang="de-DE" sz="1800" dirty="0">
                <a:solidFill>
                  <a:schemeClr val="tx1">
                    <a:lumMod val="75000"/>
                    <a:lumOff val="25000"/>
                  </a:schemeClr>
                </a:solidFill>
                <a:latin typeface="Roboto Light" charset="0"/>
                <a:ea typeface="Roboto Light" charset="0"/>
                <a:cs typeface="Roboto Light" charset="0"/>
              </a:rPr>
              <a:t> </a:t>
            </a:r>
            <a:r>
              <a:rPr lang="de-DE" sz="1800" dirty="0" err="1">
                <a:solidFill>
                  <a:schemeClr val="tx1">
                    <a:lumMod val="75000"/>
                    <a:lumOff val="25000"/>
                  </a:schemeClr>
                </a:solidFill>
                <a:latin typeface="Roboto Light" charset="0"/>
                <a:ea typeface="Roboto Light" charset="0"/>
                <a:cs typeface="Roboto Light" charset="0"/>
              </a:rPr>
              <a:t>aims</a:t>
            </a:r>
            <a:r>
              <a:rPr lang="de-DE" sz="1800" dirty="0">
                <a:solidFill>
                  <a:schemeClr val="tx1">
                    <a:lumMod val="75000"/>
                    <a:lumOff val="25000"/>
                  </a:schemeClr>
                </a:solidFill>
                <a:latin typeface="Roboto Light" charset="0"/>
                <a:ea typeface="Roboto Light" charset="0"/>
                <a:cs typeface="Roboto Light" charset="0"/>
              </a:rPr>
              <a:t>.</a:t>
            </a:r>
          </a:p>
        </p:txBody>
      </p:sp>
      <p:sp>
        <p:nvSpPr>
          <p:cNvPr id="6" name="Title 1"/>
          <p:cNvSpPr>
            <a:spLocks noGrp="1"/>
          </p:cNvSpPr>
          <p:nvPr>
            <p:ph type="title"/>
          </p:nvPr>
        </p:nvSpPr>
        <p:spPr>
          <a:xfrm>
            <a:off x="432000" y="-50400"/>
            <a:ext cx="7772400" cy="1512000"/>
          </a:xfrm>
        </p:spPr>
        <p:txBody>
          <a:bodyPr>
            <a:normAutofit/>
          </a:bodyPr>
          <a:lstStyle/>
          <a:p>
            <a:r>
              <a:rPr lang="en-US" b="1" dirty="0">
                <a:solidFill>
                  <a:schemeClr val="bg1"/>
                </a:solidFill>
                <a:latin typeface="Rockwell" charset="0"/>
                <a:ea typeface="Rockwell" charset="0"/>
                <a:cs typeface="Rockwell" charset="0"/>
              </a:rPr>
              <a:t>public Relations</a:t>
            </a:r>
            <a:br>
              <a:rPr lang="en-US" b="1" dirty="0">
                <a:solidFill>
                  <a:schemeClr val="bg1"/>
                </a:solidFill>
                <a:latin typeface="Rockwell" charset="0"/>
                <a:ea typeface="Rockwell" charset="0"/>
                <a:cs typeface="Rockwell" charset="0"/>
              </a:rPr>
            </a:br>
            <a:r>
              <a:rPr lang="en-US" sz="2800" b="1" dirty="0">
                <a:solidFill>
                  <a:schemeClr val="bg1"/>
                </a:solidFill>
                <a:latin typeface="Rockwell" charset="0"/>
                <a:ea typeface="Rockwell" charset="0"/>
                <a:cs typeface="Rockwell" charset="0"/>
              </a:rPr>
              <a:t>statement</a:t>
            </a:r>
          </a:p>
        </p:txBody>
      </p:sp>
      <p:sp>
        <p:nvSpPr>
          <p:cNvPr id="5" name="Rechteck 4"/>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776727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08760"/>
          </a:xfrm>
        </p:spPr>
        <p:txBody>
          <a:bodyPr/>
          <a:lstStyle/>
          <a:p>
            <a:r>
              <a:rPr lang="en-US" b="1" dirty="0">
                <a:solidFill>
                  <a:schemeClr val="bg1"/>
                </a:solidFill>
                <a:latin typeface="Rockwell" charset="0"/>
                <a:ea typeface="Rockwell" charset="0"/>
                <a:cs typeface="Rockwell" charset="0"/>
              </a:rPr>
              <a:t>The PR Presentation </a:t>
            </a:r>
            <a:br>
              <a:rPr lang="en-US" b="1" dirty="0">
                <a:solidFill>
                  <a:schemeClr val="bg1"/>
                </a:solidFill>
                <a:latin typeface="Rockwell" charset="0"/>
                <a:ea typeface="Rockwell" charset="0"/>
                <a:cs typeface="Rockwell" charset="0"/>
              </a:rPr>
            </a:br>
            <a:r>
              <a:rPr lang="is-IS" sz="2400" b="1" dirty="0">
                <a:solidFill>
                  <a:schemeClr val="bg1"/>
                </a:solidFill>
                <a:latin typeface="Rockwell" charset="0"/>
                <a:ea typeface="Rockwell" charset="0"/>
                <a:cs typeface="Rockwell" charset="0"/>
              </a:rPr>
              <a:t>Warm Up </a:t>
            </a:r>
            <a:r>
              <a:rPr lang="is-IS" sz="2400" dirty="0">
                <a:solidFill>
                  <a:schemeClr val="bg1"/>
                </a:solidFill>
                <a:latin typeface="Rockwell" charset="0"/>
                <a:ea typeface="Rockwell" charset="0"/>
                <a:cs typeface="Rockwell" charset="0"/>
              </a:rPr>
              <a:t>(10 Min.)</a:t>
            </a:r>
            <a:endParaRPr lang="en-US" sz="2400" dirty="0">
              <a:solidFill>
                <a:schemeClr val="bg1"/>
              </a:solidFill>
              <a:latin typeface="Rockwell" charset="0"/>
              <a:ea typeface="Rockwell" charset="0"/>
              <a:cs typeface="Rockwell" charset="0"/>
            </a:endParaRPr>
          </a:p>
        </p:txBody>
      </p:sp>
      <p:sp>
        <p:nvSpPr>
          <p:cNvPr id="3" name="Content Placeholder 2"/>
          <p:cNvSpPr>
            <a:spLocks noGrp="1"/>
          </p:cNvSpPr>
          <p:nvPr>
            <p:ph idx="1"/>
          </p:nvPr>
        </p:nvSpPr>
        <p:spPr>
          <a:xfrm>
            <a:off x="432000" y="1800000"/>
            <a:ext cx="8280926" cy="4802278"/>
          </a:xfrm>
        </p:spPr>
        <p:txBody>
          <a:bodyPr wrap="none">
            <a:noAutofit/>
          </a:bodyPr>
          <a:lstStyle/>
          <a:p>
            <a:pPr marL="72000" lvl="1" indent="0">
              <a:lnSpc>
                <a:spcPct val="100000"/>
              </a:lnSpc>
              <a:spcBef>
                <a:spcPts val="600"/>
              </a:spcBef>
              <a:spcAft>
                <a:spcPts val="0"/>
              </a:spcAft>
              <a:buClr>
                <a:srgbClr val="F4780D"/>
              </a:buClr>
              <a:buFont typeface="LucidaGrande" charset="0"/>
              <a:buChar char="•"/>
            </a:pPr>
            <a:r>
              <a:rPr lang="en-US" sz="2200" dirty="0">
                <a:solidFill>
                  <a:schemeClr val="tx1">
                    <a:lumMod val="90000"/>
                    <a:lumOff val="10000"/>
                  </a:schemeClr>
                </a:solidFill>
              </a:rPr>
              <a:t> </a:t>
            </a:r>
            <a:r>
              <a:rPr lang="en-US" sz="2100" dirty="0">
                <a:solidFill>
                  <a:schemeClr val="tx1">
                    <a:lumMod val="90000"/>
                    <a:lumOff val="10000"/>
                  </a:schemeClr>
                </a:solidFill>
              </a:rPr>
              <a:t> </a:t>
            </a:r>
            <a:r>
              <a:rPr lang="en-US" sz="1800" dirty="0">
                <a:solidFill>
                  <a:schemeClr val="tx1">
                    <a:lumMod val="90000"/>
                    <a:lumOff val="10000"/>
                  </a:schemeClr>
                </a:solidFill>
                <a:latin typeface="Roboto Light" charset="0"/>
                <a:ea typeface="Roboto Light" charset="0"/>
                <a:cs typeface="Roboto Light" charset="0"/>
              </a:rPr>
              <a:t>Give a warm welcome to everyone, introduce presenters and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audience members or allow them to introduce themselves. </a:t>
            </a:r>
          </a:p>
          <a:p>
            <a:pPr marL="72000" lvl="1"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Refer to the audience and their world</a:t>
            </a:r>
          </a:p>
          <a:p>
            <a:pPr marL="72000" lvl="1"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Get to know audience background: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“How many are familiar with NA?”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“How many have had no exposure to or knowledge of NA?”</a:t>
            </a:r>
          </a:p>
          <a:p>
            <a:pPr marL="72000" lvl="1"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Offer a brief outline of the agenda, before you do your PPT,</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why the presentation is taking place, and what to expect from it.</a:t>
            </a:r>
          </a:p>
          <a:p>
            <a:pPr marL="72000" lvl="1"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Let the audience know that there will be time for audience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participation (its a term) and questions at the end.</a:t>
            </a:r>
          </a:p>
          <a:p>
            <a:endParaRPr lang="en-US" dirty="0">
              <a:solidFill>
                <a:srgbClr val="5E5E5E"/>
              </a:solidFill>
            </a:endParaRPr>
          </a:p>
          <a:p>
            <a:endParaRPr lang="en-US" dirty="0">
              <a:solidFill>
                <a:srgbClr val="5E5E5E"/>
              </a:solidFill>
            </a:endParaRPr>
          </a:p>
          <a:p>
            <a:endParaRPr lang="en-US" dirty="0">
              <a:solidFill>
                <a:srgbClr val="5E5E5E"/>
              </a:solidFill>
            </a:endParaRPr>
          </a:p>
        </p:txBody>
      </p:sp>
      <p:sp>
        <p:nvSpPr>
          <p:cNvPr id="5" name="Rechteck 4"/>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6" name="Textfeld 5"/>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307232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eck 8"/>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432000" y="1800000"/>
            <a:ext cx="8280926" cy="4543826"/>
          </a:xfrm>
        </p:spPr>
        <p:txBody>
          <a:bodyPr wrap="none">
            <a:noAutofit/>
          </a:bodyPr>
          <a:lstStyle/>
          <a:p>
            <a:pPr marL="0" indent="0">
              <a:lnSpc>
                <a:spcPct val="100000"/>
              </a:lnSpc>
              <a:spcBef>
                <a:spcPts val="600"/>
              </a:spcBef>
              <a:spcAft>
                <a:spcPts val="0"/>
              </a:spcAft>
              <a:buClr>
                <a:srgbClr val="FCA214"/>
              </a:buClr>
              <a:buNone/>
            </a:pPr>
            <a:r>
              <a:rPr lang="en-US" sz="2400" dirty="0">
                <a:solidFill>
                  <a:srgbClr val="F4780D"/>
                </a:solidFill>
                <a:latin typeface="Franklin Gothic Demi Cond" charset="0"/>
                <a:ea typeface="Franklin Gothic Demi Cond" charset="0"/>
                <a:cs typeface="Franklin Gothic Demi Cond" charset="0"/>
              </a:rPr>
              <a:t>What is NA? – A vital resource</a:t>
            </a:r>
          </a:p>
          <a:p>
            <a:pPr>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Origin of our name – not just opiates</a:t>
            </a:r>
          </a:p>
          <a:p>
            <a:pPr>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Historical background  - local and global – number of countries/meetings</a:t>
            </a:r>
          </a:p>
          <a:p>
            <a:pPr>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How it works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Membership</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Anonymity</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Spiritual Approach</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NA Recovery Meetings</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Sponsorship</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NA Step description and Service Opportunities (if appropriate)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 NA Conventions (invite the audience)</a:t>
            </a:r>
          </a:p>
          <a:p>
            <a:pPr>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Statistics / Membership Survey </a:t>
            </a:r>
          </a:p>
        </p:txBody>
      </p:sp>
      <p:sp>
        <p:nvSpPr>
          <p:cNvPr id="8" name="Title 1"/>
          <p:cNvSpPr>
            <a:spLocks noGrp="1"/>
          </p:cNvSpPr>
          <p:nvPr>
            <p:ph type="title"/>
          </p:nvPr>
        </p:nvSpPr>
        <p:spPr>
          <a:xfrm>
            <a:off x="432000" y="-50400"/>
            <a:ext cx="7772400" cy="1508760"/>
          </a:xfrm>
        </p:spPr>
        <p:txBody>
          <a:bodyPr>
            <a:normAutofit/>
          </a:bodyPr>
          <a:lstStyle/>
          <a:p>
            <a:r>
              <a:rPr lang="en-US" b="1" dirty="0">
                <a:solidFill>
                  <a:schemeClr val="bg1"/>
                </a:solidFill>
                <a:latin typeface="Rockwell" charset="0"/>
                <a:ea typeface="Rockwell" charset="0"/>
                <a:cs typeface="Rockwell" charset="0"/>
              </a:rPr>
              <a:t>The PR Presentation </a:t>
            </a:r>
            <a:r>
              <a:rPr lang="is-IS" sz="2400" b="1" dirty="0">
                <a:solidFill>
                  <a:schemeClr val="bg1"/>
                </a:solidFill>
                <a:latin typeface="Rockwell" charset="0"/>
                <a:ea typeface="Rockwell" charset="0"/>
                <a:cs typeface="Rockwell" charset="0"/>
              </a:rPr>
              <a:t>Information </a:t>
            </a:r>
            <a:r>
              <a:rPr lang="is-IS" sz="2400" dirty="0">
                <a:solidFill>
                  <a:schemeClr val="bg1"/>
                </a:solidFill>
                <a:latin typeface="Rockwell" charset="0"/>
                <a:ea typeface="Rockwell" charset="0"/>
                <a:cs typeface="Rockwell" charset="0"/>
              </a:rPr>
              <a:t>(20 Min.)</a:t>
            </a:r>
            <a:endParaRPr lang="en-US" sz="2400" dirty="0">
              <a:solidFill>
                <a:schemeClr val="bg1"/>
              </a:solidFill>
              <a:latin typeface="Rockwell" charset="0"/>
              <a:ea typeface="Rockwell" charset="0"/>
              <a:cs typeface="Rockwell" charset="0"/>
            </a:endParaRP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1657008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08760"/>
          </a:xfrm>
        </p:spPr>
        <p:txBody>
          <a:bodyPr>
            <a:normAutofit/>
          </a:bodyPr>
          <a:lstStyle/>
          <a:p>
            <a:r>
              <a:rPr lang="en-US" b="1" dirty="0">
                <a:solidFill>
                  <a:schemeClr val="bg1"/>
                </a:solidFill>
                <a:latin typeface="Rockwell" charset="0"/>
                <a:ea typeface="Rockwell" charset="0"/>
                <a:cs typeface="Rockwell" charset="0"/>
              </a:rPr>
              <a:t>The PR Presentation </a:t>
            </a:r>
            <a:br>
              <a:rPr lang="en-US" b="1" dirty="0">
                <a:solidFill>
                  <a:schemeClr val="bg1"/>
                </a:solidFill>
                <a:latin typeface="Rockwell" charset="0"/>
                <a:ea typeface="Rockwell" charset="0"/>
                <a:cs typeface="Rockwell" charset="0"/>
              </a:rPr>
            </a:br>
            <a:r>
              <a:rPr lang="en-US" sz="2700" b="1" dirty="0">
                <a:solidFill>
                  <a:schemeClr val="bg1"/>
                </a:solidFill>
                <a:latin typeface="Rockwell" charset="0"/>
                <a:ea typeface="Rockwell" charset="0"/>
                <a:cs typeface="Rockwell" charset="0"/>
              </a:rPr>
              <a:t>Is Na culturally adaptable?</a:t>
            </a:r>
            <a:endParaRPr lang="en-US" sz="2700" dirty="0">
              <a:solidFill>
                <a:schemeClr val="bg1"/>
              </a:solidFill>
              <a:latin typeface="Rockwell" charset="0"/>
              <a:ea typeface="Rockwell" charset="0"/>
              <a:cs typeface="Rockwell" charset="0"/>
            </a:endParaRPr>
          </a:p>
        </p:txBody>
      </p:sp>
      <p:sp>
        <p:nvSpPr>
          <p:cNvPr id="3" name="Content Placeholder 2"/>
          <p:cNvSpPr>
            <a:spLocks noGrp="1"/>
          </p:cNvSpPr>
          <p:nvPr>
            <p:ph idx="1"/>
          </p:nvPr>
        </p:nvSpPr>
        <p:spPr>
          <a:xfrm>
            <a:off x="432000" y="1800000"/>
            <a:ext cx="8280926" cy="4206240"/>
          </a:xfrm>
        </p:spPr>
        <p:txBody>
          <a:bodyPr wrap="none">
            <a:noAutofit/>
          </a:bodyPr>
          <a:lstStyle/>
          <a:p>
            <a:pPr marL="0" lvl="1"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NA is well established in Northern America, Central America, South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America, Western Europe, Western Russia, Australia, New Zealand,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India and Iran.  </a:t>
            </a:r>
          </a:p>
          <a:p>
            <a:pPr marL="0" lvl="1"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New growth: Asia-Pacific, Eastern Europe, Africa.</a:t>
            </a:r>
          </a:p>
          <a:p>
            <a:pPr marL="0" lvl="1"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There are more than 67.000 meetings each week in 132 countries.</a:t>
            </a:r>
          </a:p>
          <a:p>
            <a:pPr marL="0" lvl="1"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NA literature published in over 41 languages.</a:t>
            </a:r>
          </a:p>
        </p:txBody>
      </p:sp>
      <p:sp>
        <p:nvSpPr>
          <p:cNvPr id="5" name="Rechteck 4"/>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6" name="Textfeld 5"/>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1606055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2199D8"/>
                </a:solidFill>
                <a:latin typeface="Rockwell" charset="0"/>
                <a:ea typeface="Rockwell" charset="0"/>
                <a:cs typeface="Rockwell" charset="0"/>
              </a:rPr>
              <a:t>large group discussion</a:t>
            </a:r>
          </a:p>
        </p:txBody>
      </p:sp>
      <p:sp>
        <p:nvSpPr>
          <p:cNvPr id="10" name="Rechteck 9"/>
          <p:cNvSpPr/>
          <p:nvPr/>
        </p:nvSpPr>
        <p:spPr>
          <a:xfrm>
            <a:off x="1374" y="1724400"/>
            <a:ext cx="9144000" cy="357952"/>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ontent Placeholder 2"/>
          <p:cNvSpPr>
            <a:spLocks noGrp="1"/>
          </p:cNvSpPr>
          <p:nvPr>
            <p:ph idx="1"/>
          </p:nvPr>
        </p:nvSpPr>
        <p:spPr>
          <a:xfrm>
            <a:off x="432000" y="2437200"/>
            <a:ext cx="8280926" cy="3088957"/>
          </a:xfrm>
        </p:spPr>
        <p:txBody>
          <a:bodyPr wrap="none">
            <a:noAutofit/>
          </a:bodyPr>
          <a:lstStyle/>
          <a:p>
            <a:pPr marL="0" indent="0">
              <a:buClr>
                <a:srgbClr val="424242"/>
              </a:buClr>
              <a:buSzPct val="110000"/>
              <a:buNone/>
            </a:pPr>
            <a:r>
              <a:rPr lang="en-US" sz="2400" dirty="0">
                <a:solidFill>
                  <a:srgbClr val="F4780D"/>
                </a:solidFill>
                <a:latin typeface="Franklin Gothic Demi Cond" charset="0"/>
                <a:ea typeface="Franklin Gothic Demi Cond" charset="0"/>
                <a:cs typeface="Franklin Gothic Demi Cond" charset="0"/>
              </a:rPr>
              <a:t>What has to be considered when members share personal experience </a:t>
            </a:r>
            <a:br>
              <a:rPr lang="en-US" sz="2400" dirty="0">
                <a:solidFill>
                  <a:srgbClr val="F4780D"/>
                </a:solidFill>
                <a:latin typeface="Franklin Gothic Demi Cond" charset="0"/>
                <a:ea typeface="Franklin Gothic Demi Cond" charset="0"/>
                <a:cs typeface="Franklin Gothic Demi Cond" charset="0"/>
              </a:rPr>
            </a:br>
            <a:r>
              <a:rPr lang="en-US" sz="2400" dirty="0">
                <a:solidFill>
                  <a:srgbClr val="F4780D"/>
                </a:solidFill>
                <a:latin typeface="Franklin Gothic Demi Cond" charset="0"/>
                <a:ea typeface="Franklin Gothic Demi Cond" charset="0"/>
                <a:cs typeface="Franklin Gothic Demi Cond" charset="0"/>
              </a:rPr>
              <a:t>at a PR presentation?</a:t>
            </a:r>
          </a:p>
          <a:p>
            <a:pPr marL="0" indent="0">
              <a:buClr>
                <a:srgbClr val="424242"/>
              </a:buClr>
              <a:buSzPct val="110000"/>
              <a:buNone/>
            </a:pPr>
            <a:endParaRPr lang="en-US" sz="2400" dirty="0">
              <a:solidFill>
                <a:srgbClr val="009FE0"/>
              </a:solidFill>
              <a:latin typeface="Franklin Gothic Demi Cond" charset="0"/>
              <a:ea typeface="Franklin Gothic Demi Cond" charset="0"/>
              <a:cs typeface="Franklin Gothic Demi Cond" charset="0"/>
            </a:endParaRPr>
          </a:p>
        </p:txBody>
      </p:sp>
      <p:sp>
        <p:nvSpPr>
          <p:cNvPr id="7" name="Rechteck 6"/>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1172869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lstStyle/>
          <a:p>
            <a:r>
              <a:rPr lang="en-US" b="1" dirty="0" err="1">
                <a:solidFill>
                  <a:schemeClr val="bg1"/>
                </a:solidFill>
                <a:latin typeface="Rockwell" charset="0"/>
                <a:ea typeface="Rockwell" charset="0"/>
                <a:cs typeface="Rockwell" charset="0"/>
              </a:rPr>
              <a:t>PersonaL</a:t>
            </a:r>
            <a:r>
              <a:rPr lang="en-US" b="1" dirty="0">
                <a:solidFill>
                  <a:schemeClr val="bg1"/>
                </a:solidFill>
                <a:latin typeface="Rockwell" charset="0"/>
                <a:ea typeface="Rockwell" charset="0"/>
                <a:cs typeface="Rockwell" charset="0"/>
              </a:rPr>
              <a:t> experience</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at a </a:t>
            </a:r>
            <a:r>
              <a:rPr lang="en-US" sz="2400" b="1" dirty="0" err="1">
                <a:solidFill>
                  <a:schemeClr val="bg1"/>
                </a:solidFill>
                <a:latin typeface="Rockwell" charset="0"/>
                <a:ea typeface="Rockwell" charset="0"/>
                <a:cs typeface="Rockwell" charset="0"/>
              </a:rPr>
              <a:t>pr</a:t>
            </a:r>
            <a:r>
              <a:rPr lang="en-US" sz="2400" b="1" dirty="0">
                <a:solidFill>
                  <a:schemeClr val="bg1"/>
                </a:solidFill>
                <a:latin typeface="Rockwell" charset="0"/>
                <a:ea typeface="Rockwell" charset="0"/>
                <a:cs typeface="Rockwell" charset="0"/>
              </a:rPr>
              <a:t> presentation</a:t>
            </a:r>
          </a:p>
        </p:txBody>
      </p:sp>
      <p:sp>
        <p:nvSpPr>
          <p:cNvPr id="3" name="Content Placeholder 2"/>
          <p:cNvSpPr>
            <a:spLocks noGrp="1"/>
          </p:cNvSpPr>
          <p:nvPr>
            <p:ph idx="1"/>
          </p:nvPr>
        </p:nvSpPr>
        <p:spPr>
          <a:xfrm>
            <a:off x="432000" y="1800000"/>
            <a:ext cx="8280926" cy="4638052"/>
          </a:xfrm>
        </p:spPr>
        <p:txBody>
          <a:bodyPr wrap="none">
            <a:noAutofit/>
          </a:bodyPr>
          <a:lstStyle/>
          <a:p>
            <a:pPr>
              <a:lnSpc>
                <a:spcPct val="110000"/>
              </a:lnSpc>
              <a:spcBef>
                <a:spcPts val="600"/>
              </a:spcBef>
              <a:spcAft>
                <a:spcPts val="0"/>
              </a:spcAft>
              <a:buClr>
                <a:srgbClr val="F4780D"/>
              </a:buClr>
              <a:buSzPct val="100000"/>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Sharing our personal experience </a:t>
            </a:r>
            <a:r>
              <a:rPr lang="en-US" sz="1800" u="sng" dirty="0">
                <a:solidFill>
                  <a:schemeClr val="tx1">
                    <a:lumMod val="90000"/>
                    <a:lumOff val="10000"/>
                  </a:schemeClr>
                </a:solidFill>
                <a:latin typeface="Roboto Light" charset="0"/>
                <a:ea typeface="Roboto Light" charset="0"/>
                <a:cs typeface="Roboto Light" charset="0"/>
              </a:rPr>
              <a:t>can be an effective way </a:t>
            </a:r>
            <a:r>
              <a:rPr lang="en-US" sz="1800" dirty="0">
                <a:solidFill>
                  <a:schemeClr val="tx1">
                    <a:lumMod val="90000"/>
                    <a:lumOff val="10000"/>
                  </a:schemeClr>
                </a:solidFill>
                <a:latin typeface="Roboto Light" charset="0"/>
                <a:ea typeface="Roboto Light" charset="0"/>
                <a:cs typeface="Roboto Light" charset="0"/>
              </a:rPr>
              <a:t>to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make a PR presentation emotional and raise attention of the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audience, but it needs to be appropriate and </a:t>
            </a:r>
            <a:r>
              <a:rPr lang="en-US" sz="1800" u="sng" dirty="0">
                <a:solidFill>
                  <a:schemeClr val="tx1">
                    <a:lumMod val="90000"/>
                    <a:lumOff val="10000"/>
                  </a:schemeClr>
                </a:solidFill>
                <a:latin typeface="Roboto Light" charset="0"/>
                <a:ea typeface="Roboto Light" charset="0"/>
                <a:cs typeface="Roboto Light" charset="0"/>
              </a:rPr>
              <a:t>only by invitation</a:t>
            </a:r>
            <a:r>
              <a:rPr lang="en-US" sz="1800" dirty="0">
                <a:solidFill>
                  <a:schemeClr val="tx1">
                    <a:lumMod val="90000"/>
                    <a:lumOff val="10000"/>
                  </a:schemeClr>
                </a:solidFill>
                <a:latin typeface="Roboto Light" charset="0"/>
                <a:ea typeface="Roboto Light" charset="0"/>
                <a:cs typeface="Roboto Light" charset="0"/>
              </a:rPr>
              <a:t>.</a:t>
            </a:r>
          </a:p>
          <a:p>
            <a:pPr>
              <a:lnSpc>
                <a:spcPct val="110000"/>
              </a:lnSpc>
              <a:spcBef>
                <a:spcPts val="600"/>
              </a:spcBef>
              <a:spcAft>
                <a:spcPts val="0"/>
              </a:spcAft>
              <a:buClr>
                <a:srgbClr val="F4780D"/>
              </a:buClr>
              <a:buSzPct val="100000"/>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Personal experience should </a:t>
            </a:r>
            <a:r>
              <a:rPr lang="en-US" sz="1800" u="sng" dirty="0">
                <a:solidFill>
                  <a:schemeClr val="tx1">
                    <a:lumMod val="90000"/>
                    <a:lumOff val="10000"/>
                  </a:schemeClr>
                </a:solidFill>
                <a:latin typeface="Roboto Light" charset="0"/>
                <a:ea typeface="Roboto Light" charset="0"/>
                <a:cs typeface="Roboto Light" charset="0"/>
              </a:rPr>
              <a:t>support PR information</a:t>
            </a:r>
            <a:r>
              <a:rPr lang="en-US" sz="1800" dirty="0">
                <a:solidFill>
                  <a:schemeClr val="tx1">
                    <a:lumMod val="90000"/>
                    <a:lumOff val="10000"/>
                  </a:schemeClr>
                </a:solidFill>
                <a:latin typeface="Roboto Light" charset="0"/>
                <a:ea typeface="Roboto Light" charset="0"/>
                <a:cs typeface="Roboto Light" charset="0"/>
              </a:rPr>
              <a:t>.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(private issues are not relevant for the audience)</a:t>
            </a:r>
          </a:p>
          <a:p>
            <a:pPr>
              <a:lnSpc>
                <a:spcPct val="110000"/>
              </a:lnSpc>
              <a:spcBef>
                <a:spcPts val="600"/>
              </a:spcBef>
              <a:spcAft>
                <a:spcPts val="0"/>
              </a:spcAft>
              <a:buClr>
                <a:srgbClr val="F4780D"/>
              </a:buClr>
              <a:buSzPct val="100000"/>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Speaker should be selected, </a:t>
            </a:r>
            <a:r>
              <a:rPr lang="en-US" sz="1800" u="sng" dirty="0">
                <a:solidFill>
                  <a:schemeClr val="tx1">
                    <a:lumMod val="90000"/>
                    <a:lumOff val="10000"/>
                  </a:schemeClr>
                </a:solidFill>
                <a:latin typeface="Roboto Light" charset="0"/>
                <a:ea typeface="Roboto Light" charset="0"/>
                <a:cs typeface="Roboto Light" charset="0"/>
              </a:rPr>
              <a:t>focused on recovery </a:t>
            </a:r>
            <a:r>
              <a:rPr lang="en-US" sz="1800" dirty="0">
                <a:solidFill>
                  <a:schemeClr val="tx1">
                    <a:lumMod val="90000"/>
                    <a:lumOff val="10000"/>
                  </a:schemeClr>
                </a:solidFill>
                <a:latin typeface="Roboto Light" charset="0"/>
                <a:ea typeface="Roboto Light" charset="0"/>
                <a:cs typeface="Roboto Light" charset="0"/>
              </a:rPr>
              <a:t>and  familiar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with PR  basics.</a:t>
            </a:r>
          </a:p>
          <a:p>
            <a:pPr>
              <a:lnSpc>
                <a:spcPct val="110000"/>
              </a:lnSpc>
              <a:spcBef>
                <a:spcPts val="600"/>
              </a:spcBef>
              <a:spcAft>
                <a:spcPts val="0"/>
              </a:spcAft>
              <a:buClr>
                <a:srgbClr val="F4780D"/>
              </a:buClr>
              <a:buSzPct val="100000"/>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Spatial </a:t>
            </a:r>
            <a:r>
              <a:rPr lang="en-US" sz="1800" dirty="0" err="1">
                <a:solidFill>
                  <a:schemeClr val="tx1">
                    <a:lumMod val="90000"/>
                    <a:lumOff val="10000"/>
                  </a:schemeClr>
                </a:solidFill>
                <a:latin typeface="Roboto Light" charset="0"/>
                <a:ea typeface="Roboto Light" charset="0"/>
                <a:cs typeface="Roboto Light" charset="0"/>
              </a:rPr>
              <a:t>seperation</a:t>
            </a:r>
            <a:r>
              <a:rPr lang="en-US" sz="1800" dirty="0">
                <a:solidFill>
                  <a:schemeClr val="tx1">
                    <a:lumMod val="90000"/>
                    <a:lumOff val="10000"/>
                  </a:schemeClr>
                </a:solidFill>
                <a:latin typeface="Roboto Light" charset="0"/>
                <a:ea typeface="Roboto Light" charset="0"/>
                <a:cs typeface="Roboto Light" charset="0"/>
              </a:rPr>
              <a:t> of PR presenter and speaker (audience should see the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difference between official NA committee and personal experience)</a:t>
            </a:r>
          </a:p>
          <a:p>
            <a:pPr>
              <a:lnSpc>
                <a:spcPct val="110000"/>
              </a:lnSpc>
              <a:spcBef>
                <a:spcPts val="600"/>
              </a:spcBef>
              <a:spcAft>
                <a:spcPts val="0"/>
              </a:spcAft>
              <a:buClr>
                <a:srgbClr val="F4780D"/>
              </a:buClr>
              <a:buSzPct val="100000"/>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It’s common to use personal stories in schools (in US).</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1707519"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TRADITIONS</a:t>
            </a:r>
            <a:endParaRPr lang="de-DE" dirty="0"/>
          </a:p>
        </p:txBody>
      </p:sp>
    </p:spTree>
    <p:extLst>
      <p:ext uri="{BB962C8B-B14F-4D97-AF65-F5344CB8AC3E}">
        <p14:creationId xmlns:p14="http://schemas.microsoft.com/office/powerpoint/2010/main" val="6456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400" b="1" dirty="0">
                <a:solidFill>
                  <a:schemeClr val="bg1"/>
                </a:solidFill>
                <a:latin typeface="Rockwell" charset="0"/>
                <a:ea typeface="Rockwell" charset="0"/>
                <a:cs typeface="Rockwell" charset="0"/>
              </a:rPr>
              <a:t>Cooperating with professionals</a:t>
            </a:r>
          </a:p>
        </p:txBody>
      </p:sp>
      <p:sp>
        <p:nvSpPr>
          <p:cNvPr id="3" name="Content Placeholder 2"/>
          <p:cNvSpPr>
            <a:spLocks noGrp="1"/>
          </p:cNvSpPr>
          <p:nvPr>
            <p:ph idx="1"/>
          </p:nvPr>
        </p:nvSpPr>
        <p:spPr>
          <a:xfrm>
            <a:off x="432000" y="1800000"/>
            <a:ext cx="8280926" cy="4206240"/>
          </a:xfrm>
        </p:spPr>
        <p:txBody>
          <a:bodyPr wrap="none">
            <a:noAutofit/>
          </a:bodyPr>
          <a:lstStyle/>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NA can assist with welcoming your clients to meetings.</a:t>
            </a:r>
          </a:p>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Presentations to professionals and clients.</a:t>
            </a:r>
          </a:p>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Printed material, audiovisual, helplines, websites.</a:t>
            </a:r>
          </a:p>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Subscription to NA publications (The NA Way Magazine),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and literature useful for clients’ introduction to NA.</a:t>
            </a:r>
          </a:p>
          <a:p>
            <a:pPr marL="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No charge or fee for your clients to attend NA recovery meetings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or for NA presentations.</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103163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08760"/>
          </a:xfrm>
        </p:spPr>
        <p:txBody>
          <a:bodyPr/>
          <a:lstStyle/>
          <a:p>
            <a:r>
              <a:rPr lang="en-US" b="1" dirty="0">
                <a:solidFill>
                  <a:schemeClr val="bg1"/>
                </a:solidFill>
                <a:latin typeface="Rockwell" charset="0"/>
                <a:ea typeface="Rockwell" charset="0"/>
                <a:cs typeface="Rockwell" charset="0"/>
              </a:rPr>
              <a:t>The PR Presentation </a:t>
            </a:r>
            <a:r>
              <a:rPr lang="en-US" sz="2400" b="1" dirty="0">
                <a:solidFill>
                  <a:schemeClr val="bg1"/>
                </a:solidFill>
                <a:latin typeface="Rockwell" charset="0"/>
                <a:ea typeface="Rockwell" charset="0"/>
                <a:cs typeface="Rockwell" charset="0"/>
              </a:rPr>
              <a:t>Benefits to the client</a:t>
            </a:r>
          </a:p>
        </p:txBody>
      </p:sp>
      <p:sp>
        <p:nvSpPr>
          <p:cNvPr id="3" name="Content Placeholder 2"/>
          <p:cNvSpPr>
            <a:spLocks noGrp="1"/>
          </p:cNvSpPr>
          <p:nvPr>
            <p:ph idx="1"/>
          </p:nvPr>
        </p:nvSpPr>
        <p:spPr>
          <a:xfrm>
            <a:off x="432000" y="1800000"/>
            <a:ext cx="8280926" cy="4206240"/>
          </a:xfrm>
        </p:spPr>
        <p:txBody>
          <a:bodyPr wrap="none">
            <a:noAutofit/>
          </a:bodyPr>
          <a:lstStyle/>
          <a:p>
            <a:pPr marL="0" indent="0">
              <a:lnSpc>
                <a:spcPct val="110000"/>
              </a:lnSpc>
              <a:spcBef>
                <a:spcPts val="600"/>
              </a:spcBef>
              <a:spcAft>
                <a:spcPts val="0"/>
              </a:spcAft>
              <a:buClr>
                <a:srgbClr val="F4780D"/>
              </a:buClr>
              <a:buFont typeface="LucidaGrande" charset="0"/>
              <a:buChar char="•"/>
            </a:pPr>
            <a:r>
              <a:rPr lang="en-US" sz="2400" dirty="0">
                <a:solidFill>
                  <a:schemeClr val="tx1">
                    <a:lumMod val="90000"/>
                    <a:lumOff val="10000"/>
                  </a:schemeClr>
                </a:solidFill>
              </a:rPr>
              <a:t>  </a:t>
            </a:r>
            <a:r>
              <a:rPr lang="en-US" sz="1800" dirty="0">
                <a:solidFill>
                  <a:schemeClr val="tx1">
                    <a:lumMod val="90000"/>
                    <a:lumOff val="10000"/>
                  </a:schemeClr>
                </a:solidFill>
                <a:latin typeface="Roboto Light" charset="0"/>
                <a:ea typeface="Roboto Light" charset="0"/>
                <a:cs typeface="Roboto Light" charset="0"/>
              </a:rPr>
              <a:t>NA assists with transition back into the community. </a:t>
            </a:r>
          </a:p>
          <a:p>
            <a:pPr marL="0" indent="0">
              <a:lnSpc>
                <a:spcPct val="11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NA can support clients while they are still in treatment. </a:t>
            </a:r>
          </a:p>
          <a:p>
            <a:pPr marL="0" indent="0">
              <a:lnSpc>
                <a:spcPct val="11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NA provides a (peer based) support network and social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community.</a:t>
            </a:r>
          </a:p>
          <a:p>
            <a:pPr marL="0" indent="0">
              <a:lnSpc>
                <a:spcPct val="11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NA provides drug-free role model reinforcement. Often clients have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had minimal exposure to drug-free living. Members of NA provide that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role model in their work and home environment.</a:t>
            </a:r>
          </a:p>
          <a:p>
            <a:pPr marL="0" lvl="1" indent="0">
              <a:lnSpc>
                <a:spcPct val="11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NA provides a drug-free social environment through </a:t>
            </a:r>
            <a:r>
              <a:rPr lang="en-US" sz="1800" dirty="0" err="1">
                <a:solidFill>
                  <a:schemeClr val="tx1">
                    <a:lumMod val="90000"/>
                    <a:lumOff val="10000"/>
                  </a:schemeClr>
                </a:solidFill>
                <a:latin typeface="Roboto Light" charset="0"/>
                <a:ea typeface="Roboto Light" charset="0"/>
                <a:cs typeface="Roboto Light" charset="0"/>
              </a:rPr>
              <a:t>aftermeetings</a:t>
            </a:r>
            <a:r>
              <a:rPr lang="en-US" sz="1800" dirty="0">
                <a:solidFill>
                  <a:schemeClr val="tx1">
                    <a:lumMod val="90000"/>
                    <a:lumOff val="10000"/>
                  </a:schemeClr>
                </a:solidFill>
                <a:latin typeface="Roboto Light" charset="0"/>
                <a:ea typeface="Roboto Light" charset="0"/>
                <a:cs typeface="Roboto Light" charset="0"/>
              </a:rPr>
              <a:t>,</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conventions, dances, picnics. (New Friendships)</a:t>
            </a:r>
            <a:br>
              <a:rPr lang="en-US" sz="2400" dirty="0">
                <a:solidFill>
                  <a:srgbClr val="5E5E5E"/>
                </a:solidFill>
              </a:rPr>
            </a:br>
            <a:r>
              <a:rPr lang="en-US" sz="2400" dirty="0">
                <a:solidFill>
                  <a:schemeClr val="bg1"/>
                </a:solidFill>
              </a:rPr>
              <a:t>    conventions, dances, picnics.</a:t>
            </a:r>
          </a:p>
        </p:txBody>
      </p:sp>
      <p:sp>
        <p:nvSpPr>
          <p:cNvPr id="7" name="Rechteck 6"/>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66840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400" b="1" dirty="0">
                <a:solidFill>
                  <a:schemeClr val="bg1"/>
                </a:solidFill>
                <a:latin typeface="Rockwell" charset="0"/>
                <a:ea typeface="Rockwell" charset="0"/>
                <a:cs typeface="Rockwell" charset="0"/>
              </a:rPr>
              <a:t>Benefits to the professional</a:t>
            </a:r>
          </a:p>
        </p:txBody>
      </p:sp>
      <p:sp>
        <p:nvSpPr>
          <p:cNvPr id="3" name="Content Placeholder 2"/>
          <p:cNvSpPr>
            <a:spLocks noGrp="1"/>
          </p:cNvSpPr>
          <p:nvPr>
            <p:ph idx="1"/>
          </p:nvPr>
        </p:nvSpPr>
        <p:spPr>
          <a:xfrm>
            <a:off x="432000" y="1800000"/>
            <a:ext cx="8280926" cy="4206240"/>
          </a:xfrm>
        </p:spPr>
        <p:txBody>
          <a:bodyPr wrap="none">
            <a:noAutofit/>
          </a:bodyPr>
          <a:lstStyle/>
          <a:p>
            <a:pPr marL="72000" indent="0">
              <a:lnSpc>
                <a:spcPct val="100000"/>
              </a:lnSpc>
              <a:spcBef>
                <a:spcPts val="600"/>
              </a:spcBef>
              <a:spcAft>
                <a:spcPts val="0"/>
              </a:spcAft>
              <a:buClr>
                <a:srgbClr val="F4780D"/>
              </a:buClr>
              <a:buFont typeface="LucidaGrande" charset="0"/>
              <a:buChar char="•"/>
            </a:pPr>
            <a:r>
              <a:rPr lang="en-US" sz="2400" dirty="0">
                <a:solidFill>
                  <a:schemeClr val="tx1">
                    <a:lumMod val="90000"/>
                    <a:lumOff val="10000"/>
                  </a:schemeClr>
                </a:solidFill>
              </a:rPr>
              <a:t>  </a:t>
            </a:r>
            <a:r>
              <a:rPr lang="en-US" sz="1800" dirty="0">
                <a:solidFill>
                  <a:schemeClr val="tx1">
                    <a:lumMod val="90000"/>
                    <a:lumOff val="10000"/>
                  </a:schemeClr>
                </a:solidFill>
                <a:latin typeface="Roboto Light" charset="0"/>
                <a:ea typeface="Roboto Light" charset="0"/>
                <a:cs typeface="Roboto Light" charset="0"/>
              </a:rPr>
              <a:t>Immediate access for clients.</a:t>
            </a:r>
          </a:p>
          <a:p>
            <a:pPr marL="7200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Valuable adjunct to treatment.</a:t>
            </a:r>
          </a:p>
          <a:p>
            <a:pPr marL="72000" indent="0">
              <a:lnSpc>
                <a:spcPct val="100000"/>
              </a:lnSpc>
              <a:spcBef>
                <a:spcPts val="600"/>
              </a:spcBef>
              <a:spcAft>
                <a:spcPts val="0"/>
              </a:spcAft>
              <a:buClr>
                <a:srgbClr val="F4780D"/>
              </a:buClr>
              <a:buFont typeface="LucidaGrande" charset="0"/>
              <a:buChar char="•"/>
            </a:pPr>
            <a:r>
              <a:rPr lang="en-AU" altLang="de-DE" sz="1800" dirty="0">
                <a:solidFill>
                  <a:schemeClr val="tx1">
                    <a:lumMod val="90000"/>
                    <a:lumOff val="10000"/>
                  </a:schemeClr>
                </a:solidFill>
                <a:latin typeface="Roboto Light" charset="0"/>
                <a:ea typeface="Roboto Light" charset="0"/>
                <a:cs typeface="Roboto Light" charset="0"/>
              </a:rPr>
              <a:t>  Research indicates: improves retention </a:t>
            </a:r>
          </a:p>
          <a:p>
            <a:pPr marL="72000" indent="0">
              <a:lnSpc>
                <a:spcPct val="100000"/>
              </a:lnSpc>
              <a:spcBef>
                <a:spcPts val="600"/>
              </a:spcBef>
              <a:spcAft>
                <a:spcPts val="0"/>
              </a:spcAft>
              <a:buClr>
                <a:srgbClr val="F4780D"/>
              </a:buClr>
              <a:buFont typeface="LucidaGrande" charset="0"/>
              <a:buChar char="•"/>
            </a:pPr>
            <a:r>
              <a:rPr lang="en-AU" altLang="de-DE" sz="1800" dirty="0">
                <a:solidFill>
                  <a:schemeClr val="tx1">
                    <a:lumMod val="90000"/>
                    <a:lumOff val="10000"/>
                  </a:schemeClr>
                </a:solidFill>
                <a:latin typeface="Roboto Light" charset="0"/>
                <a:ea typeface="Roboto Light" charset="0"/>
                <a:cs typeface="Roboto Light" charset="0"/>
              </a:rPr>
              <a:t>  Immediate access to aftercare support</a:t>
            </a:r>
            <a:endParaRPr lang="en-US" sz="1800" dirty="0">
              <a:solidFill>
                <a:schemeClr val="tx1">
                  <a:lumMod val="90000"/>
                  <a:lumOff val="10000"/>
                </a:schemeClr>
              </a:solidFill>
              <a:latin typeface="Roboto Light" charset="0"/>
              <a:ea typeface="Roboto Light" charset="0"/>
              <a:cs typeface="Roboto Light" charset="0"/>
            </a:endParaRPr>
          </a:p>
          <a:p>
            <a:pPr marL="7200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Research material: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a:t>
            </a:r>
            <a:r>
              <a:rPr lang="en-US" sz="1800" dirty="0" err="1">
                <a:solidFill>
                  <a:schemeClr val="tx1">
                    <a:lumMod val="90000"/>
                    <a:lumOff val="10000"/>
                  </a:schemeClr>
                </a:solidFill>
                <a:latin typeface="Roboto Light" charset="0"/>
                <a:ea typeface="Roboto Light" charset="0"/>
                <a:cs typeface="Roboto Light" charset="0"/>
              </a:rPr>
              <a:t>NAWS</a:t>
            </a:r>
            <a:r>
              <a:rPr lang="en-US" sz="1800" dirty="0">
                <a:solidFill>
                  <a:schemeClr val="tx1">
                    <a:lumMod val="90000"/>
                    <a:lumOff val="10000"/>
                  </a:schemeClr>
                </a:solidFill>
                <a:latin typeface="Roboto Light" charset="0"/>
                <a:ea typeface="Roboto Light" charset="0"/>
                <a:cs typeface="Roboto Light" charset="0"/>
              </a:rPr>
              <a:t> suggests studies conducted by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J. F. Kelly, R. Stout, W. </a:t>
            </a:r>
            <a:r>
              <a:rPr lang="en-US" sz="1800" dirty="0" err="1">
                <a:solidFill>
                  <a:schemeClr val="tx1">
                    <a:lumMod val="90000"/>
                    <a:lumOff val="10000"/>
                  </a:schemeClr>
                </a:solidFill>
                <a:latin typeface="Roboto Light" charset="0"/>
                <a:ea typeface="Roboto Light" charset="0"/>
                <a:cs typeface="Roboto Light" charset="0"/>
              </a:rPr>
              <a:t>Zywaik</a:t>
            </a:r>
            <a:r>
              <a:rPr lang="en-US" sz="1800" dirty="0">
                <a:solidFill>
                  <a:schemeClr val="tx1">
                    <a:lumMod val="90000"/>
                    <a:lumOff val="10000"/>
                  </a:schemeClr>
                </a:solidFill>
                <a:latin typeface="Roboto Light" charset="0"/>
                <a:ea typeface="Roboto Light" charset="0"/>
                <a:cs typeface="Roboto Light" charset="0"/>
              </a:rPr>
              <a:t> (2006) and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K. Humphries (2005) as two possible choices for you.</a:t>
            </a:r>
          </a:p>
          <a:p>
            <a:pPr marL="72000" indent="0">
              <a:lnSpc>
                <a:spcPct val="100000"/>
              </a:lnSpc>
              <a:spcBef>
                <a:spcPts val="600"/>
              </a:spcBef>
              <a:spcAft>
                <a:spcPts val="0"/>
              </a:spcAft>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NA membership survey evaluated by an outside company.</a:t>
            </a:r>
          </a:p>
          <a:p>
            <a:pPr lvl="1"/>
            <a:endParaRPr lang="en-US" dirty="0"/>
          </a:p>
        </p:txBody>
      </p:sp>
      <p:sp>
        <p:nvSpPr>
          <p:cNvPr id="7" name="Rechteck 6"/>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197287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08760"/>
          </a:xfrm>
        </p:spPr>
        <p:txBody>
          <a:bodyPr/>
          <a:lstStyle/>
          <a:p>
            <a:r>
              <a:rPr lang="en-US" b="1" dirty="0">
                <a:solidFill>
                  <a:schemeClr val="bg1"/>
                </a:solidFill>
                <a:latin typeface="Rockwell" charset="0"/>
                <a:ea typeface="Rockwell" charset="0"/>
                <a:cs typeface="Rockwell" charset="0"/>
              </a:rPr>
              <a:t>The PR Presentation </a:t>
            </a:r>
            <a:r>
              <a:rPr lang="en-US" sz="2400" b="1" dirty="0">
                <a:solidFill>
                  <a:schemeClr val="bg1"/>
                </a:solidFill>
                <a:latin typeface="Rockwell" charset="0"/>
                <a:ea typeface="Rockwell" charset="0"/>
                <a:cs typeface="Rockwell" charset="0"/>
              </a:rPr>
              <a:t>Afterward</a:t>
            </a:r>
          </a:p>
        </p:txBody>
      </p:sp>
      <p:sp>
        <p:nvSpPr>
          <p:cNvPr id="3" name="Content Placeholder 2"/>
          <p:cNvSpPr>
            <a:spLocks noGrp="1"/>
          </p:cNvSpPr>
          <p:nvPr>
            <p:ph idx="1"/>
          </p:nvPr>
        </p:nvSpPr>
        <p:spPr>
          <a:xfrm>
            <a:off x="432000" y="1800000"/>
            <a:ext cx="8280926" cy="4585428"/>
          </a:xfrm>
        </p:spPr>
        <p:txBody>
          <a:bodyPr wrap="none">
            <a:noAutofit/>
          </a:bodyPr>
          <a:lstStyle/>
          <a:p>
            <a:pPr marL="0" indent="0">
              <a:lnSpc>
                <a:spcPct val="100000"/>
              </a:lnSpc>
              <a:buClr>
                <a:srgbClr val="FCA214"/>
              </a:buClr>
              <a:buNone/>
            </a:pPr>
            <a:r>
              <a:rPr lang="en-US" sz="2400" dirty="0">
                <a:solidFill>
                  <a:srgbClr val="F4780D"/>
                </a:solidFill>
                <a:latin typeface="Franklin Gothic Demi Cond" charset="0"/>
                <a:ea typeface="Franklin Gothic Demi Cond" charset="0"/>
                <a:cs typeface="Franklin Gothic Demi Cond" charset="0"/>
              </a:rPr>
              <a:t>Onsite</a:t>
            </a:r>
          </a:p>
          <a:p>
            <a:pPr lvl="1">
              <a:lnSpc>
                <a:spcPct val="100000"/>
              </a:lnSpc>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Collect the sign-in sheet, and business cards.</a:t>
            </a:r>
          </a:p>
          <a:p>
            <a:pPr lvl="1">
              <a:lnSpc>
                <a:spcPct val="100000"/>
              </a:lnSpc>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Don’t runaway – get engaged in conversations</a:t>
            </a:r>
          </a:p>
          <a:p>
            <a:pPr lvl="1">
              <a:lnSpc>
                <a:spcPct val="100000"/>
              </a:lnSpc>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Use feedback to improve for next time </a:t>
            </a:r>
          </a:p>
          <a:p>
            <a:pPr lvl="1">
              <a:lnSpc>
                <a:spcPct val="100000"/>
              </a:lnSpc>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If your audience has ideas or opinions about challenges to adaptability and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  growth in your community, consider your response to those ideas.</a:t>
            </a:r>
          </a:p>
          <a:p>
            <a:pPr lvl="1">
              <a:lnSpc>
                <a:spcPct val="100000"/>
              </a:lnSpc>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Survey the audience.</a:t>
            </a:r>
          </a:p>
          <a:p>
            <a:pPr marL="0" indent="0">
              <a:lnSpc>
                <a:spcPct val="100000"/>
              </a:lnSpc>
              <a:buClr>
                <a:srgbClr val="FCA214"/>
              </a:buClr>
              <a:buNone/>
            </a:pPr>
            <a:r>
              <a:rPr lang="en-US" sz="2400" dirty="0">
                <a:solidFill>
                  <a:srgbClr val="F4780D"/>
                </a:solidFill>
                <a:latin typeface="Franklin Gothic Demi Cond" charset="0"/>
                <a:ea typeface="Franklin Gothic Demi Cond" charset="0"/>
                <a:cs typeface="Franklin Gothic Demi Cond" charset="0"/>
              </a:rPr>
              <a:t>After the event</a:t>
            </a:r>
          </a:p>
          <a:p>
            <a:pPr lvl="1">
              <a:lnSpc>
                <a:spcPct val="100000"/>
              </a:lnSpc>
              <a:buClr>
                <a:srgbClr val="F4780D"/>
              </a:buClr>
              <a:buFont typeface="LucidaGrande" charset="0"/>
              <a:buChar char="•"/>
            </a:pPr>
            <a:r>
              <a:rPr lang="en-US" sz="2400" dirty="0">
                <a:solidFill>
                  <a:schemeClr val="tx1">
                    <a:lumMod val="90000"/>
                    <a:lumOff val="10000"/>
                  </a:schemeClr>
                </a:solidFill>
              </a:rPr>
              <a:t>  </a:t>
            </a:r>
            <a:r>
              <a:rPr lang="en-US" sz="1800" dirty="0">
                <a:solidFill>
                  <a:schemeClr val="tx1">
                    <a:lumMod val="90000"/>
                    <a:lumOff val="10000"/>
                  </a:schemeClr>
                </a:solidFill>
                <a:latin typeface="Roboto Light" charset="0"/>
                <a:ea typeface="Roboto Light" charset="0"/>
                <a:cs typeface="Roboto Light" charset="0"/>
              </a:rPr>
              <a:t>Write thank-you notes to all who attended.</a:t>
            </a:r>
          </a:p>
          <a:p>
            <a:pPr lvl="1">
              <a:lnSpc>
                <a:spcPct val="100000"/>
              </a:lnSpc>
              <a:buClr>
                <a:srgbClr val="F4780D"/>
              </a:buClr>
              <a:buFont typeface="LucidaGrande" charset="0"/>
              <a:buChar char="•"/>
            </a:pPr>
            <a:r>
              <a:rPr lang="en-US" sz="1800" dirty="0">
                <a:solidFill>
                  <a:schemeClr val="tx1">
                    <a:lumMod val="90000"/>
                    <a:lumOff val="10000"/>
                  </a:schemeClr>
                </a:solidFill>
                <a:latin typeface="Roboto Light" charset="0"/>
                <a:ea typeface="Roboto Light" charset="0"/>
                <a:cs typeface="Roboto Light" charset="0"/>
              </a:rPr>
              <a:t>  At regularly scheduled intervals, follow up with all who attended.</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32634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2199D8"/>
                </a:solidFill>
                <a:latin typeface="Rockwell" charset="0"/>
                <a:ea typeface="Rockwell" charset="0"/>
                <a:cs typeface="Rockwell" charset="0"/>
              </a:rPr>
              <a:t>small group role play I.</a:t>
            </a:r>
          </a:p>
        </p:txBody>
      </p:sp>
      <p:sp>
        <p:nvSpPr>
          <p:cNvPr id="10" name="Rechteck 9"/>
          <p:cNvSpPr/>
          <p:nvPr/>
        </p:nvSpPr>
        <p:spPr>
          <a:xfrm>
            <a:off x="1374" y="1724400"/>
            <a:ext cx="9144000" cy="357952"/>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ontent Placeholder 2"/>
          <p:cNvSpPr>
            <a:spLocks noGrp="1"/>
          </p:cNvSpPr>
          <p:nvPr>
            <p:ph idx="1"/>
          </p:nvPr>
        </p:nvSpPr>
        <p:spPr>
          <a:xfrm>
            <a:off x="432000" y="2437200"/>
            <a:ext cx="8280926" cy="3909812"/>
          </a:xfrm>
        </p:spPr>
        <p:txBody>
          <a:bodyPr wrap="none">
            <a:noAutofit/>
          </a:bodyPr>
          <a:lstStyle/>
          <a:p>
            <a:pPr marL="0" lvl="0" indent="0">
              <a:buNone/>
            </a:pPr>
            <a:r>
              <a:rPr lang="en-US" sz="1600" dirty="0">
                <a:solidFill>
                  <a:srgbClr val="F4780D"/>
                </a:solidFill>
                <a:latin typeface="Franklin Gothic Demi Cond" charset="0"/>
                <a:ea typeface="Franklin Gothic Demi Cond" charset="0"/>
                <a:cs typeface="Franklin Gothic Demi Cond" charset="0"/>
              </a:rPr>
              <a:t>Presentation (30 minutes)</a:t>
            </a:r>
            <a:br>
              <a:rPr lang="en-US" sz="1600" dirty="0">
                <a:solidFill>
                  <a:srgbClr val="F4780D"/>
                </a:solidFill>
                <a:latin typeface="Franklin Gothic Demi Cond" charset="0"/>
                <a:ea typeface="Franklin Gothic Demi Cond" charset="0"/>
                <a:cs typeface="Franklin Gothic Demi Cond" charset="0"/>
              </a:rPr>
            </a:br>
            <a:br>
              <a:rPr lang="en-US" sz="1000" dirty="0">
                <a:solidFill>
                  <a:schemeClr val="tx1">
                    <a:lumMod val="90000"/>
                    <a:lumOff val="10000"/>
                  </a:schemeClr>
                </a:solidFill>
                <a:latin typeface="Franklin Gothic Demi Cond" charset="0"/>
                <a:ea typeface="Franklin Gothic Demi Cond" charset="0"/>
                <a:cs typeface="Franklin Gothic Demi Cond" charset="0"/>
              </a:rPr>
            </a:br>
            <a:r>
              <a:rPr lang="en-US" sz="1400" dirty="0">
                <a:solidFill>
                  <a:schemeClr val="tx1">
                    <a:lumMod val="90000"/>
                    <a:lumOff val="10000"/>
                  </a:schemeClr>
                </a:solidFill>
                <a:ea typeface="Franklin Gothic Demi Cond" charset="0"/>
                <a:cs typeface="Franklin Gothic Demi Cond" charset="0"/>
              </a:rPr>
              <a:t>Break the room into three sections. For this exercise we will focus on three presentation scenarios:</a:t>
            </a:r>
            <a:br>
              <a:rPr lang="en-US" sz="1400" dirty="0">
                <a:solidFill>
                  <a:schemeClr val="tx1">
                    <a:lumMod val="90000"/>
                    <a:lumOff val="10000"/>
                  </a:schemeClr>
                </a:solidFill>
                <a:ea typeface="Franklin Gothic Demi Cond" charset="0"/>
                <a:cs typeface="Franklin Gothic Demi Cond" charset="0"/>
              </a:rPr>
            </a:br>
            <a:r>
              <a:rPr lang="en-US" sz="1400" dirty="0">
                <a:solidFill>
                  <a:schemeClr val="tx1">
                    <a:lumMod val="90000"/>
                    <a:lumOff val="10000"/>
                  </a:schemeClr>
                </a:solidFill>
                <a:ea typeface="Franklin Gothic Demi Cond" charset="0"/>
                <a:cs typeface="Franklin Gothic Demi Cond" charset="0"/>
              </a:rPr>
              <a:t>     1. </a:t>
            </a:r>
            <a:r>
              <a:rPr lang="en-US" sz="1400" dirty="0">
                <a:solidFill>
                  <a:schemeClr val="tx1">
                    <a:lumMod val="90000"/>
                    <a:lumOff val="10000"/>
                  </a:schemeClr>
                </a:solidFill>
              </a:rPr>
              <a:t>Treatment Centers/Hospitals (Addiction Professionals)</a:t>
            </a:r>
            <a:br>
              <a:rPr lang="de-DE" sz="1400" dirty="0">
                <a:solidFill>
                  <a:schemeClr val="tx1">
                    <a:lumMod val="90000"/>
                    <a:lumOff val="10000"/>
                  </a:schemeClr>
                </a:solidFill>
              </a:rPr>
            </a:br>
            <a:r>
              <a:rPr lang="de-DE" sz="1400" dirty="0">
                <a:solidFill>
                  <a:schemeClr val="tx1">
                    <a:lumMod val="90000"/>
                    <a:lumOff val="10000"/>
                  </a:schemeClr>
                </a:solidFill>
              </a:rPr>
              <a:t>     2. </a:t>
            </a:r>
            <a:r>
              <a:rPr lang="en-US" sz="1400" dirty="0">
                <a:solidFill>
                  <a:schemeClr val="tx1">
                    <a:lumMod val="90000"/>
                    <a:lumOff val="10000"/>
                  </a:schemeClr>
                </a:solidFill>
              </a:rPr>
              <a:t>NGOs/government institutions (Politicians)</a:t>
            </a:r>
            <a:br>
              <a:rPr lang="de-DE" sz="1400" dirty="0">
                <a:solidFill>
                  <a:schemeClr val="tx1">
                    <a:lumMod val="90000"/>
                    <a:lumOff val="10000"/>
                  </a:schemeClr>
                </a:solidFill>
              </a:rPr>
            </a:br>
            <a:r>
              <a:rPr lang="de-DE" sz="1400" dirty="0">
                <a:solidFill>
                  <a:schemeClr val="tx1">
                    <a:lumMod val="90000"/>
                    <a:lumOff val="10000"/>
                  </a:schemeClr>
                </a:solidFill>
              </a:rPr>
              <a:t>     3. </a:t>
            </a:r>
            <a:r>
              <a:rPr lang="en-US" sz="1400" dirty="0">
                <a:solidFill>
                  <a:schemeClr val="tx1">
                    <a:lumMod val="90000"/>
                    <a:lumOff val="10000"/>
                  </a:schemeClr>
                </a:solidFill>
              </a:rPr>
              <a:t>Corrections/Legal (</a:t>
            </a:r>
            <a:r>
              <a:rPr lang="en-US" sz="1400" dirty="0" err="1">
                <a:solidFill>
                  <a:schemeClr val="tx1">
                    <a:lumMod val="90000"/>
                    <a:lumOff val="10000"/>
                  </a:schemeClr>
                </a:solidFill>
              </a:rPr>
              <a:t>Parol</a:t>
            </a:r>
            <a:r>
              <a:rPr lang="en-US" sz="1400" dirty="0">
                <a:solidFill>
                  <a:schemeClr val="tx1">
                    <a:lumMod val="90000"/>
                    <a:lumOff val="10000"/>
                  </a:schemeClr>
                </a:solidFill>
              </a:rPr>
              <a:t> Officers, ...)</a:t>
            </a:r>
            <a:endParaRPr lang="de-DE" sz="1400" dirty="0">
              <a:solidFill>
                <a:schemeClr val="tx1">
                  <a:lumMod val="90000"/>
                  <a:lumOff val="10000"/>
                </a:schemeClr>
              </a:solidFill>
            </a:endParaRPr>
          </a:p>
          <a:p>
            <a:pPr marL="0" indent="0">
              <a:buNone/>
            </a:pPr>
            <a:r>
              <a:rPr lang="en-US" sz="1600" dirty="0">
                <a:solidFill>
                  <a:srgbClr val="F4780D"/>
                </a:solidFill>
                <a:latin typeface="Franklin Gothic Demi Cond" charset="0"/>
                <a:ea typeface="Franklin Gothic Demi Cond" charset="0"/>
                <a:cs typeface="Franklin Gothic Demi Cond" charset="0"/>
              </a:rPr>
              <a:t>Assign one of the presentations to each section.</a:t>
            </a:r>
            <a:endParaRPr lang="de-DE" sz="1600" dirty="0">
              <a:solidFill>
                <a:srgbClr val="F4780D"/>
              </a:solidFill>
              <a:latin typeface="Franklin Gothic Demi Cond" charset="0"/>
              <a:ea typeface="Franklin Gothic Demi Cond" charset="0"/>
              <a:cs typeface="Franklin Gothic Demi Cond" charset="0"/>
            </a:endParaRPr>
          </a:p>
          <a:p>
            <a:pPr lvl="0">
              <a:buClr>
                <a:schemeClr val="tx1">
                  <a:lumMod val="90000"/>
                  <a:lumOff val="10000"/>
                </a:schemeClr>
              </a:buClr>
              <a:buFont typeface="Arial" charset="0"/>
              <a:buChar char="•"/>
            </a:pPr>
            <a:r>
              <a:rPr lang="en-US" sz="1400" dirty="0">
                <a:solidFill>
                  <a:schemeClr val="tx1">
                    <a:lumMod val="90000"/>
                    <a:lumOff val="10000"/>
                  </a:schemeClr>
                </a:solidFill>
              </a:rPr>
              <a:t>Each presentation will be 5 minutes, with an additional 5 minutes for questions.</a:t>
            </a:r>
            <a:endParaRPr lang="de-DE" sz="1400" dirty="0">
              <a:solidFill>
                <a:schemeClr val="tx1">
                  <a:lumMod val="90000"/>
                  <a:lumOff val="10000"/>
                </a:schemeClr>
              </a:solidFill>
            </a:endParaRPr>
          </a:p>
          <a:p>
            <a:pPr lvl="0">
              <a:buClr>
                <a:schemeClr val="tx1">
                  <a:lumMod val="90000"/>
                  <a:lumOff val="10000"/>
                </a:schemeClr>
              </a:buClr>
              <a:buFont typeface="Arial" charset="0"/>
              <a:buChar char="•"/>
            </a:pPr>
            <a:r>
              <a:rPr lang="en-US" sz="1400" dirty="0">
                <a:solidFill>
                  <a:schemeClr val="tx1">
                    <a:lumMod val="90000"/>
                    <a:lumOff val="10000"/>
                  </a:schemeClr>
                </a:solidFill>
              </a:rPr>
              <a:t>Ask members to take a few moments to choose who will present to the entire group.  </a:t>
            </a:r>
            <a:br>
              <a:rPr lang="en-US" sz="1400" dirty="0">
                <a:solidFill>
                  <a:schemeClr val="tx1">
                    <a:lumMod val="90000"/>
                    <a:lumOff val="10000"/>
                  </a:schemeClr>
                </a:solidFill>
              </a:rPr>
            </a:br>
            <a:r>
              <a:rPr lang="en-US" sz="1400" dirty="0">
                <a:solidFill>
                  <a:schemeClr val="tx1">
                    <a:lumMod val="90000"/>
                    <a:lumOff val="10000"/>
                  </a:schemeClr>
                </a:solidFill>
              </a:rPr>
              <a:t>Members who do not present are the professionals who will ask questions.</a:t>
            </a:r>
            <a:endParaRPr lang="de-DE" sz="1400" dirty="0">
              <a:solidFill>
                <a:schemeClr val="tx1">
                  <a:lumMod val="90000"/>
                  <a:lumOff val="10000"/>
                </a:schemeClr>
              </a:solidFill>
            </a:endParaRPr>
          </a:p>
          <a:p>
            <a:pPr lvl="0">
              <a:buClr>
                <a:schemeClr val="tx1">
                  <a:lumMod val="90000"/>
                  <a:lumOff val="10000"/>
                </a:schemeClr>
              </a:buClr>
              <a:buFont typeface="Arial" charset="0"/>
              <a:buChar char="•"/>
            </a:pPr>
            <a:r>
              <a:rPr lang="en-US" sz="1400" dirty="0">
                <a:solidFill>
                  <a:schemeClr val="tx1">
                    <a:lumMod val="90000"/>
                    <a:lumOff val="10000"/>
                  </a:schemeClr>
                </a:solidFill>
              </a:rPr>
              <a:t>Encourage the groups to use the packet to prepare the presentation and to use the FAQ’s to provide questions.  </a:t>
            </a:r>
            <a:br>
              <a:rPr lang="en-US" sz="1400" dirty="0">
                <a:solidFill>
                  <a:schemeClr val="tx1">
                    <a:lumMod val="90000"/>
                    <a:lumOff val="10000"/>
                  </a:schemeClr>
                </a:solidFill>
              </a:rPr>
            </a:br>
            <a:r>
              <a:rPr lang="en-US" sz="1400" dirty="0">
                <a:solidFill>
                  <a:schemeClr val="tx1">
                    <a:lumMod val="90000"/>
                    <a:lumOff val="10000"/>
                  </a:schemeClr>
                </a:solidFill>
              </a:rPr>
              <a:t>Keep points made earlier in mind with presentations.</a:t>
            </a:r>
            <a:endParaRPr lang="de-DE" sz="1400" dirty="0">
              <a:solidFill>
                <a:schemeClr val="tx1">
                  <a:lumMod val="90000"/>
                  <a:lumOff val="10000"/>
                </a:schemeClr>
              </a:solidFill>
            </a:endParaRPr>
          </a:p>
          <a:p>
            <a:pPr lvl="0">
              <a:buClr>
                <a:schemeClr val="tx1">
                  <a:lumMod val="90000"/>
                  <a:lumOff val="10000"/>
                </a:schemeClr>
              </a:buClr>
              <a:buFont typeface="Arial" charset="0"/>
              <a:buChar char="•"/>
            </a:pPr>
            <a:r>
              <a:rPr lang="en-US" sz="1400" dirty="0">
                <a:solidFill>
                  <a:schemeClr val="tx1">
                    <a:lumMod val="90000"/>
                    <a:lumOff val="10000"/>
                  </a:schemeClr>
                </a:solidFill>
              </a:rPr>
              <a:t>Remind entire group that it takes courage to present to peers – we will applaud their efforts. </a:t>
            </a:r>
            <a:endParaRPr lang="de-DE" sz="1400" dirty="0">
              <a:solidFill>
                <a:schemeClr val="tx1">
                  <a:lumMod val="90000"/>
                  <a:lumOff val="10000"/>
                </a:schemeClr>
              </a:solidFill>
            </a:endParaRPr>
          </a:p>
          <a:p>
            <a:pPr lvl="0">
              <a:buClr>
                <a:schemeClr val="tx1">
                  <a:lumMod val="90000"/>
                  <a:lumOff val="10000"/>
                </a:schemeClr>
              </a:buClr>
              <a:buFont typeface="Arial" charset="0"/>
              <a:buChar char="•"/>
            </a:pPr>
            <a:r>
              <a:rPr lang="en-US" sz="1400" dirty="0">
                <a:solidFill>
                  <a:schemeClr val="tx1">
                    <a:lumMod val="90000"/>
                    <a:lumOff val="10000"/>
                  </a:schemeClr>
                </a:solidFill>
              </a:rPr>
              <a:t>Remind entire group that only members from each section will ask questions.</a:t>
            </a:r>
            <a:endParaRPr lang="de-DE" sz="1400" dirty="0">
              <a:solidFill>
                <a:schemeClr val="tx1">
                  <a:lumMod val="90000"/>
                  <a:lumOff val="10000"/>
                </a:schemeClr>
              </a:solidFill>
            </a:endParaRPr>
          </a:p>
        </p:txBody>
      </p:sp>
      <p:sp>
        <p:nvSpPr>
          <p:cNvPr id="7" name="Rechteck 6"/>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142804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F4780D"/>
                </a:solidFill>
                <a:latin typeface="Rockwell" charset="0"/>
                <a:ea typeface="Rockwell" charset="0"/>
                <a:cs typeface="Rockwell" charset="0"/>
              </a:rPr>
              <a:t>Large group discussion</a:t>
            </a:r>
          </a:p>
        </p:txBody>
      </p:sp>
      <p:sp>
        <p:nvSpPr>
          <p:cNvPr id="3" name="Content Placeholder 2"/>
          <p:cNvSpPr>
            <a:spLocks noGrp="1"/>
          </p:cNvSpPr>
          <p:nvPr>
            <p:ph idx="1"/>
          </p:nvPr>
        </p:nvSpPr>
        <p:spPr>
          <a:xfrm>
            <a:off x="432000" y="2456655"/>
            <a:ext cx="8280926" cy="3225807"/>
          </a:xfrm>
        </p:spPr>
        <p:txBody>
          <a:bodyPr>
            <a:normAutofit/>
          </a:bodyPr>
          <a:lstStyle/>
          <a:p>
            <a:pPr marL="0" indent="0">
              <a:buSzPct val="100000"/>
              <a:buNone/>
            </a:pPr>
            <a:r>
              <a:rPr lang="en-US" sz="2400" dirty="0">
                <a:solidFill>
                  <a:srgbClr val="F4780D"/>
                </a:solidFill>
                <a:latin typeface="Franklin Gothic Demi Cond" charset="0"/>
                <a:ea typeface="Franklin Gothic Demi Cond" charset="0"/>
                <a:cs typeface="Franklin Gothic Demi Cond" charset="0"/>
              </a:rPr>
              <a:t>What is NA’s image in your local community?</a:t>
            </a:r>
          </a:p>
          <a:p>
            <a:pPr marL="0" indent="0">
              <a:buSzPct val="100000"/>
              <a:buNone/>
            </a:pPr>
            <a:r>
              <a:rPr lang="en-US" sz="2400" dirty="0">
                <a:solidFill>
                  <a:srgbClr val="F4780D"/>
                </a:solidFill>
                <a:latin typeface="Franklin Gothic Demi Cond" charset="0"/>
                <a:ea typeface="Franklin Gothic Demi Cond" charset="0"/>
                <a:cs typeface="Franklin Gothic Demi Cond" charset="0"/>
              </a:rPr>
              <a:t>What are some of NA’s public image problems in your local or regional community?</a:t>
            </a:r>
          </a:p>
          <a:p>
            <a:pPr marL="0" indent="0">
              <a:buSzPct val="100000"/>
              <a:buNone/>
            </a:pPr>
            <a:endParaRPr lang="en-US" sz="2400" dirty="0">
              <a:solidFill>
                <a:srgbClr val="F4780D"/>
              </a:solidFill>
              <a:latin typeface="Franklin Gothic Demi Cond" charset="0"/>
              <a:ea typeface="Franklin Gothic Demi Cond" charset="0"/>
              <a:cs typeface="Franklin Gothic Demi Cond" charset="0"/>
            </a:endParaRPr>
          </a:p>
          <a:p>
            <a:pPr marL="0" indent="0">
              <a:buSzPct val="100000"/>
              <a:buNone/>
            </a:pPr>
            <a:endParaRPr lang="en-US" sz="2400" dirty="0">
              <a:solidFill>
                <a:srgbClr val="F4780D"/>
              </a:solidFill>
              <a:latin typeface="Franklin Gothic Demi Cond" charset="0"/>
              <a:ea typeface="Franklin Gothic Demi Cond" charset="0"/>
              <a:cs typeface="Franklin Gothic Demi Cond" charset="0"/>
            </a:endParaRPr>
          </a:p>
          <a:p>
            <a:pPr marL="0" indent="0">
              <a:buNone/>
            </a:pPr>
            <a:r>
              <a:rPr lang="en-US" sz="2400" dirty="0">
                <a:solidFill>
                  <a:srgbClr val="F4780D"/>
                </a:solidFill>
                <a:latin typeface="Franklin Gothic Demi Cond" charset="0"/>
                <a:ea typeface="Franklin Gothic Demi Cond" charset="0"/>
                <a:cs typeface="Franklin Gothic Demi Cond" charset="0"/>
              </a:rPr>
              <a:t>Why is it important to improve Public Relations?   &gt;&gt;&gt;</a:t>
            </a:r>
          </a:p>
          <a:p>
            <a:pPr marL="0" indent="0">
              <a:buSzPct val="100000"/>
              <a:buNone/>
            </a:pPr>
            <a:endParaRPr lang="en-US" sz="2400" dirty="0">
              <a:solidFill>
                <a:srgbClr val="ED752A"/>
              </a:solidFill>
              <a:latin typeface="Franklin Gothic Demi Cond" charset="0"/>
              <a:ea typeface="Franklin Gothic Demi Cond" charset="0"/>
              <a:cs typeface="Franklin Gothic Demi Cond" charset="0"/>
            </a:endParaRPr>
          </a:p>
          <a:p>
            <a:pPr marL="0" indent="0">
              <a:buSzPct val="100000"/>
              <a:buNone/>
            </a:pPr>
            <a:endParaRPr lang="en-US" sz="2400" dirty="0">
              <a:solidFill>
                <a:srgbClr val="ED752A"/>
              </a:solidFill>
              <a:latin typeface="Franklin Gothic Demi Cond" charset="0"/>
              <a:ea typeface="Franklin Gothic Demi Cond" charset="0"/>
              <a:cs typeface="Franklin Gothic Demi Cond" charset="0"/>
            </a:endParaRPr>
          </a:p>
        </p:txBody>
      </p:sp>
      <p:sp>
        <p:nvSpPr>
          <p:cNvPr id="10" name="Rechteck 9"/>
          <p:cNvSpPr/>
          <p:nvPr/>
        </p:nvSpPr>
        <p:spPr>
          <a:xfrm>
            <a:off x="1374" y="1728000"/>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13701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463" y="0"/>
            <a:ext cx="9144000" cy="357952"/>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307359"/>
            <a:ext cx="8280926" cy="1512000"/>
          </a:xfrm>
        </p:spPr>
        <p:txBody>
          <a:bodyPr>
            <a:normAutofit/>
          </a:bodyPr>
          <a:lstStyle/>
          <a:p>
            <a:r>
              <a:rPr lang="en-US" b="1" dirty="0">
                <a:solidFill>
                  <a:srgbClr val="2199D8"/>
                </a:solidFill>
                <a:latin typeface="Rockwell" charset="0"/>
                <a:ea typeface="Rockwell" charset="0"/>
                <a:cs typeface="Rockwell" charset="0"/>
              </a:rPr>
              <a:t>Large group role play II.</a:t>
            </a:r>
          </a:p>
        </p:txBody>
      </p:sp>
      <p:sp>
        <p:nvSpPr>
          <p:cNvPr id="10" name="Rechteck 9"/>
          <p:cNvSpPr/>
          <p:nvPr/>
        </p:nvSpPr>
        <p:spPr>
          <a:xfrm>
            <a:off x="1374" y="1724400"/>
            <a:ext cx="9144000" cy="357952"/>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ontent Placeholder 2"/>
          <p:cNvSpPr>
            <a:spLocks noGrp="1"/>
          </p:cNvSpPr>
          <p:nvPr>
            <p:ph idx="1"/>
          </p:nvPr>
        </p:nvSpPr>
        <p:spPr>
          <a:xfrm>
            <a:off x="432000" y="2437200"/>
            <a:ext cx="8280926" cy="3909812"/>
          </a:xfrm>
        </p:spPr>
        <p:txBody>
          <a:bodyPr wrap="none">
            <a:noAutofit/>
          </a:bodyPr>
          <a:lstStyle/>
          <a:p>
            <a:pPr marL="0" lvl="0" indent="0">
              <a:buNone/>
            </a:pPr>
            <a:r>
              <a:rPr lang="en-US" sz="1600" dirty="0">
                <a:solidFill>
                  <a:srgbClr val="F4780D"/>
                </a:solidFill>
                <a:latin typeface="Franklin Gothic Demi Cond" charset="0"/>
                <a:ea typeface="Franklin Gothic Demi Cond" charset="0"/>
                <a:cs typeface="Franklin Gothic Demi Cond" charset="0"/>
              </a:rPr>
              <a:t>Presentation (30 minutes)</a:t>
            </a:r>
          </a:p>
          <a:p>
            <a:pPr lvl="0">
              <a:buClr>
                <a:schemeClr val="tx1">
                  <a:lumMod val="75000"/>
                  <a:lumOff val="25000"/>
                </a:schemeClr>
              </a:buClr>
              <a:buFont typeface="Arial" charset="0"/>
              <a:buChar char="•"/>
            </a:pPr>
            <a:r>
              <a:rPr lang="en-US" sz="1400" dirty="0">
                <a:solidFill>
                  <a:schemeClr val="tx1">
                    <a:lumMod val="75000"/>
                    <a:lumOff val="25000"/>
                  </a:schemeClr>
                </a:solidFill>
                <a:latin typeface="Roboto Light" charset="0"/>
                <a:ea typeface="Roboto Light" charset="0"/>
                <a:cs typeface="Roboto Light" charset="0"/>
              </a:rPr>
              <a:t>Ask for volunteer presenters; otherwise choose a section to start</a:t>
            </a:r>
            <a:endParaRPr lang="de-DE" sz="1400" dirty="0">
              <a:solidFill>
                <a:schemeClr val="tx1">
                  <a:lumMod val="75000"/>
                  <a:lumOff val="25000"/>
                </a:schemeClr>
              </a:solidFill>
              <a:latin typeface="Roboto Light" charset="0"/>
              <a:ea typeface="Roboto Light" charset="0"/>
              <a:cs typeface="Roboto Light" charset="0"/>
            </a:endParaRPr>
          </a:p>
          <a:p>
            <a:pPr lvl="0">
              <a:buClr>
                <a:schemeClr val="tx1">
                  <a:lumMod val="75000"/>
                  <a:lumOff val="25000"/>
                </a:schemeClr>
              </a:buClr>
              <a:buFont typeface="Arial" charset="0"/>
              <a:buChar char="•"/>
            </a:pPr>
            <a:r>
              <a:rPr lang="en-US" sz="1400" dirty="0">
                <a:solidFill>
                  <a:schemeClr val="tx1">
                    <a:lumMod val="75000"/>
                    <a:lumOff val="25000"/>
                  </a:schemeClr>
                </a:solidFill>
                <a:latin typeface="Roboto Light" charset="0"/>
                <a:ea typeface="Roboto Light" charset="0"/>
                <a:cs typeface="Roboto Light" charset="0"/>
              </a:rPr>
              <a:t>Monitor time and move along if they run over</a:t>
            </a:r>
            <a:endParaRPr lang="de-DE" sz="1400" dirty="0">
              <a:solidFill>
                <a:schemeClr val="tx1">
                  <a:lumMod val="75000"/>
                  <a:lumOff val="25000"/>
                </a:schemeClr>
              </a:solidFill>
              <a:latin typeface="Roboto Light" charset="0"/>
              <a:ea typeface="Roboto Light" charset="0"/>
              <a:cs typeface="Roboto Light" charset="0"/>
            </a:endParaRPr>
          </a:p>
          <a:p>
            <a:pPr>
              <a:buClr>
                <a:schemeClr val="tx1">
                  <a:lumMod val="75000"/>
                  <a:lumOff val="25000"/>
                </a:schemeClr>
              </a:buClr>
              <a:buFont typeface="Arial" charset="0"/>
              <a:buChar char="•"/>
            </a:pPr>
            <a:r>
              <a:rPr lang="en-US" sz="1400" dirty="0">
                <a:solidFill>
                  <a:schemeClr val="tx1">
                    <a:lumMod val="75000"/>
                    <a:lumOff val="25000"/>
                  </a:schemeClr>
                </a:solidFill>
                <a:latin typeface="Roboto Light" charset="0"/>
                <a:ea typeface="Roboto Light" charset="0"/>
                <a:cs typeface="Roboto Light" charset="0"/>
              </a:rPr>
              <a:t>After each presentation role-play, CLAP and praise their efforts</a:t>
            </a:r>
          </a:p>
          <a:p>
            <a:pPr marL="0" indent="0">
              <a:buNone/>
            </a:pPr>
            <a:r>
              <a:rPr lang="en-US" sz="1600" b="1" dirty="0">
                <a:solidFill>
                  <a:srgbClr val="F4780D"/>
                </a:solidFill>
                <a:latin typeface="Franklin Gothic Demi Cond" charset="0"/>
                <a:ea typeface="Franklin Gothic Demi Cond" charset="0"/>
                <a:cs typeface="Franklin Gothic Demi Cond" charset="0"/>
              </a:rPr>
              <a:t>Wrap-Up (5 minutes)</a:t>
            </a:r>
            <a:endParaRPr lang="de-DE" sz="1600" dirty="0">
              <a:solidFill>
                <a:srgbClr val="F4780D"/>
              </a:solidFill>
              <a:latin typeface="Franklin Gothic Demi Cond" charset="0"/>
              <a:ea typeface="Franklin Gothic Demi Cond" charset="0"/>
              <a:cs typeface="Franklin Gothic Demi Cond" charset="0"/>
            </a:endParaRPr>
          </a:p>
          <a:p>
            <a:pPr>
              <a:buClr>
                <a:schemeClr val="tx1">
                  <a:lumMod val="75000"/>
                  <a:lumOff val="25000"/>
                </a:schemeClr>
              </a:buClr>
              <a:buFont typeface="Arial" charset="0"/>
              <a:buChar char="•"/>
            </a:pPr>
            <a:r>
              <a:rPr lang="en-US" sz="1400" dirty="0">
                <a:solidFill>
                  <a:schemeClr val="tx1">
                    <a:lumMod val="75000"/>
                    <a:lumOff val="25000"/>
                  </a:schemeClr>
                </a:solidFill>
                <a:latin typeface="Roboto Light" charset="0"/>
                <a:ea typeface="Roboto Light" charset="0"/>
                <a:cs typeface="Roboto Light" charset="0"/>
              </a:rPr>
              <a:t>Recap session, including some of the high points from the presentations. </a:t>
            </a:r>
            <a:endParaRPr lang="de-DE" sz="1400" dirty="0">
              <a:solidFill>
                <a:schemeClr val="tx1">
                  <a:lumMod val="75000"/>
                  <a:lumOff val="25000"/>
                </a:schemeClr>
              </a:solidFill>
              <a:latin typeface="Roboto Light" charset="0"/>
              <a:ea typeface="Roboto Light" charset="0"/>
              <a:cs typeface="Roboto Light" charset="0"/>
            </a:endParaRPr>
          </a:p>
          <a:p>
            <a:pPr lvl="0">
              <a:buClr>
                <a:schemeClr val="tx1">
                  <a:lumMod val="75000"/>
                  <a:lumOff val="25000"/>
                </a:schemeClr>
              </a:buClr>
              <a:buFont typeface="Arial" charset="0"/>
              <a:buChar char="•"/>
            </a:pPr>
            <a:r>
              <a:rPr lang="en-US" sz="1400" dirty="0">
                <a:solidFill>
                  <a:schemeClr val="tx1">
                    <a:lumMod val="75000"/>
                    <a:lumOff val="25000"/>
                  </a:schemeClr>
                </a:solidFill>
                <a:latin typeface="Roboto Light" charset="0"/>
                <a:ea typeface="Roboto Light" charset="0"/>
                <a:cs typeface="Roboto Light" charset="0"/>
              </a:rPr>
              <a:t>Challenge members to share how they might utilize or put into action what they heard here today. </a:t>
            </a:r>
            <a:br>
              <a:rPr lang="en-US" sz="1400" dirty="0">
                <a:solidFill>
                  <a:schemeClr val="tx1">
                    <a:lumMod val="75000"/>
                    <a:lumOff val="25000"/>
                  </a:schemeClr>
                </a:solidFill>
                <a:latin typeface="Roboto Light" charset="0"/>
                <a:ea typeface="Roboto Light" charset="0"/>
                <a:cs typeface="Roboto Light" charset="0"/>
              </a:rPr>
            </a:br>
            <a:r>
              <a:rPr lang="en-US" sz="1400" dirty="0">
                <a:solidFill>
                  <a:schemeClr val="tx1">
                    <a:lumMod val="75000"/>
                    <a:lumOff val="25000"/>
                  </a:schemeClr>
                </a:solidFill>
                <a:latin typeface="Roboto Light" charset="0"/>
                <a:ea typeface="Roboto Light" charset="0"/>
                <a:cs typeface="Roboto Light" charset="0"/>
              </a:rPr>
              <a:t>Hear from a few members. </a:t>
            </a:r>
            <a:endParaRPr lang="de-DE" sz="1400" dirty="0">
              <a:solidFill>
                <a:schemeClr val="tx1">
                  <a:lumMod val="75000"/>
                  <a:lumOff val="25000"/>
                </a:schemeClr>
              </a:solidFill>
              <a:latin typeface="Roboto Light" charset="0"/>
              <a:ea typeface="Roboto Light" charset="0"/>
              <a:cs typeface="Roboto Light" charset="0"/>
            </a:endParaRPr>
          </a:p>
          <a:p>
            <a:pPr lvl="0">
              <a:buClr>
                <a:schemeClr val="tx1">
                  <a:lumMod val="75000"/>
                  <a:lumOff val="25000"/>
                </a:schemeClr>
              </a:buClr>
              <a:buFont typeface="Arial" charset="0"/>
              <a:buChar char="•"/>
            </a:pPr>
            <a:r>
              <a:rPr lang="en-US" sz="1400" dirty="0">
                <a:solidFill>
                  <a:schemeClr val="tx1">
                    <a:lumMod val="75000"/>
                    <a:lumOff val="25000"/>
                  </a:schemeClr>
                </a:solidFill>
                <a:latin typeface="Roboto Light" charset="0"/>
                <a:ea typeface="Roboto Light" charset="0"/>
                <a:cs typeface="Roboto Light" charset="0"/>
              </a:rPr>
              <a:t>Invite members to share some of the things they learned here, try these ideas in their communities, and </a:t>
            </a:r>
            <a:br>
              <a:rPr lang="en-US" sz="1400" dirty="0">
                <a:solidFill>
                  <a:schemeClr val="tx1">
                    <a:lumMod val="75000"/>
                    <a:lumOff val="25000"/>
                  </a:schemeClr>
                </a:solidFill>
                <a:latin typeface="Roboto Light" charset="0"/>
                <a:ea typeface="Roboto Light" charset="0"/>
                <a:cs typeface="Roboto Light" charset="0"/>
              </a:rPr>
            </a:br>
            <a:r>
              <a:rPr lang="en-US" sz="1400" dirty="0">
                <a:solidFill>
                  <a:schemeClr val="tx1">
                    <a:lumMod val="75000"/>
                    <a:lumOff val="25000"/>
                  </a:schemeClr>
                </a:solidFill>
                <a:latin typeface="Roboto Light" charset="0"/>
                <a:ea typeface="Roboto Light" charset="0"/>
                <a:cs typeface="Roboto Light" charset="0"/>
              </a:rPr>
              <a:t>share their experience.</a:t>
            </a:r>
            <a:endParaRPr lang="de-DE" sz="1400" dirty="0">
              <a:solidFill>
                <a:schemeClr val="tx1">
                  <a:lumMod val="75000"/>
                  <a:lumOff val="25000"/>
                </a:schemeClr>
              </a:solidFill>
              <a:latin typeface="Roboto Light" charset="0"/>
              <a:ea typeface="Roboto Light" charset="0"/>
              <a:cs typeface="Roboto Light" charset="0"/>
            </a:endParaRPr>
          </a:p>
        </p:txBody>
      </p:sp>
      <p:sp>
        <p:nvSpPr>
          <p:cNvPr id="7" name="Rechteck 6"/>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11" name="Textfeld 10"/>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15305461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430646" cy="1508760"/>
          </a:xfrm>
        </p:spPr>
        <p:txBody>
          <a:bodyPr>
            <a:normAutofit/>
          </a:bodyPr>
          <a:lstStyle/>
          <a:p>
            <a:r>
              <a:rPr lang="en-US" b="1" dirty="0">
                <a:solidFill>
                  <a:schemeClr val="bg1"/>
                </a:solidFill>
                <a:latin typeface="Rockwell" charset="0"/>
                <a:ea typeface="Rockwell" charset="0"/>
                <a:cs typeface="Rockwell" charset="0"/>
              </a:rPr>
              <a:t>Roundtable Discussions</a:t>
            </a:r>
            <a:br>
              <a:rPr lang="en-US" b="1" dirty="0">
                <a:solidFill>
                  <a:schemeClr val="bg1"/>
                </a:solidFill>
                <a:latin typeface="Rockwell" charset="0"/>
                <a:ea typeface="Rockwell" charset="0"/>
                <a:cs typeface="Rockwell" charset="0"/>
              </a:rPr>
            </a:br>
            <a:r>
              <a:rPr lang="en-US" sz="2400" b="1" dirty="0">
                <a:solidFill>
                  <a:schemeClr val="bg1"/>
                </a:solidFill>
                <a:latin typeface="Rockwell" charset="0"/>
                <a:ea typeface="Rockwell" charset="0"/>
                <a:cs typeface="Rockwell" charset="0"/>
              </a:rPr>
              <a:t>questions for professionals</a:t>
            </a:r>
          </a:p>
        </p:txBody>
      </p:sp>
      <p:sp>
        <p:nvSpPr>
          <p:cNvPr id="3" name="Content Placeholder 2"/>
          <p:cNvSpPr>
            <a:spLocks noGrp="1"/>
          </p:cNvSpPr>
          <p:nvPr>
            <p:ph idx="1"/>
          </p:nvPr>
        </p:nvSpPr>
        <p:spPr>
          <a:xfrm>
            <a:off x="432000" y="1800000"/>
            <a:ext cx="8280926" cy="4206240"/>
          </a:xfrm>
        </p:spPr>
        <p:txBody>
          <a:bodyPr>
            <a:noAutofit/>
          </a:bodyPr>
          <a:lstStyle/>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can NA do to become a better-known resource for addicts who desire recovery?</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specific information could NA provide to make us more accessible?</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do you perceive as the shortcomings of NA in the community? </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How can NA improve the way it is perceived in your field? </a:t>
            </a:r>
          </a:p>
          <a:p>
            <a:pPr marL="457200" indent="-457200">
              <a:buClr>
                <a:schemeClr val="tx1">
                  <a:lumMod val="90000"/>
                  <a:lumOff val="10000"/>
                </a:schemeClr>
              </a:buClr>
              <a:buFont typeface="+mj-lt"/>
              <a:buAutoNum type="arabicPeriod"/>
            </a:pPr>
            <a:r>
              <a:rPr lang="en-US" sz="1800" dirty="0">
                <a:solidFill>
                  <a:schemeClr val="tx1">
                    <a:lumMod val="90000"/>
                    <a:lumOff val="10000"/>
                  </a:schemeClr>
                </a:solidFill>
                <a:latin typeface="Roboto Light" charset="0"/>
                <a:ea typeface="Roboto Light" charset="0"/>
                <a:cs typeface="Roboto Light" charset="0"/>
              </a:rPr>
              <a:t>What do you think we are doing right? How can we do better?</a:t>
            </a:r>
          </a:p>
          <a:p>
            <a:pPr marL="457200" indent="-457200">
              <a:buClr>
                <a:schemeClr val="tx1">
                  <a:lumMod val="90000"/>
                  <a:lumOff val="10000"/>
                </a:schemeClr>
              </a:buClr>
              <a:buFont typeface="+mj-lt"/>
              <a:buAutoNum type="arabicPeriod"/>
            </a:pPr>
            <a:endParaRPr lang="en-US" sz="1800" dirty="0">
              <a:solidFill>
                <a:schemeClr val="tx1">
                  <a:lumMod val="90000"/>
                  <a:lumOff val="10000"/>
                </a:schemeClr>
              </a:solidFill>
              <a:latin typeface="Roboto Light" charset="0"/>
              <a:ea typeface="Roboto Light" charset="0"/>
              <a:cs typeface="Roboto Light" charset="0"/>
            </a:endParaRPr>
          </a:p>
          <a:p>
            <a:pPr marL="0" indent="0">
              <a:buClr>
                <a:schemeClr val="tx1">
                  <a:lumMod val="90000"/>
                  <a:lumOff val="10000"/>
                </a:schemeClr>
              </a:buClr>
              <a:buNone/>
            </a:pPr>
            <a:r>
              <a:rPr lang="en-US" sz="1800" dirty="0">
                <a:solidFill>
                  <a:schemeClr val="tx1">
                    <a:lumMod val="90000"/>
                    <a:lumOff val="10000"/>
                  </a:schemeClr>
                </a:solidFill>
                <a:latin typeface="Roboto Light" charset="0"/>
                <a:ea typeface="Roboto Light" charset="0"/>
                <a:cs typeface="Roboto Light" charset="0"/>
              </a:rPr>
              <a:t>PR session with professional at ECCNA 31 in Birmingham  2015. </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194745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700" b="1" dirty="0">
                <a:solidFill>
                  <a:schemeClr val="bg1"/>
                </a:solidFill>
                <a:latin typeface="Rockwell" charset="0"/>
                <a:ea typeface="Rockwell" charset="0"/>
                <a:cs typeface="Rockwell" charset="0"/>
              </a:rPr>
              <a:t>Frequently asked questions</a:t>
            </a:r>
          </a:p>
        </p:txBody>
      </p:sp>
      <p:sp>
        <p:nvSpPr>
          <p:cNvPr id="3" name="Content Placeholder 2"/>
          <p:cNvSpPr>
            <a:spLocks noGrp="1"/>
          </p:cNvSpPr>
          <p:nvPr>
            <p:ph idx="1"/>
          </p:nvPr>
        </p:nvSpPr>
        <p:spPr>
          <a:xfrm>
            <a:off x="432000" y="1800000"/>
            <a:ext cx="8280926" cy="4657174"/>
          </a:xfrm>
        </p:spPr>
        <p:txBody>
          <a:bodyPr wrap="none">
            <a:noAutofit/>
          </a:bodyPr>
          <a:lstStyle/>
          <a:p>
            <a:pPr marL="342900" indent="-342900">
              <a:buClr>
                <a:schemeClr val="tx1">
                  <a:lumMod val="90000"/>
                  <a:lumOff val="10000"/>
                </a:schemeClr>
              </a:buClr>
              <a:buAutoNum type="arabicPeriod"/>
            </a:pPr>
            <a:r>
              <a:rPr lang="de-DE" sz="1400" dirty="0" err="1">
                <a:solidFill>
                  <a:schemeClr val="tx1">
                    <a:lumMod val="90000"/>
                    <a:lumOff val="10000"/>
                  </a:schemeClr>
                </a:solidFill>
                <a:latin typeface="Roboto Medium" charset="0"/>
                <a:ea typeface="Roboto Medium" charset="0"/>
                <a:cs typeface="Roboto Medium" charset="0"/>
              </a:rPr>
              <a:t>What</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is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the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difference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between</a:t>
            </a:r>
            <a:r>
              <a:rPr lang="de-DE" sz="1400" dirty="0">
                <a:solidFill>
                  <a:schemeClr val="tx1">
                    <a:lumMod val="90000"/>
                    <a:lumOff val="10000"/>
                  </a:schemeClr>
                </a:solidFill>
                <a:latin typeface="Roboto Medium" charset="0"/>
                <a:ea typeface="Roboto Medium" charset="0"/>
                <a:cs typeface="Roboto Medium" charset="0"/>
              </a:rPr>
              <a:t> AA </a:t>
            </a:r>
            <a:r>
              <a:rPr lang="de-DE" sz="1400" dirty="0" err="1">
                <a:solidFill>
                  <a:schemeClr val="tx1">
                    <a:lumMod val="90000"/>
                    <a:lumOff val="10000"/>
                  </a:schemeClr>
                </a:solidFill>
                <a:latin typeface="Roboto Medium" charset="0"/>
                <a:ea typeface="Roboto Medium" charset="0"/>
                <a:cs typeface="Roboto Medium" charset="0"/>
              </a:rPr>
              <a:t>and</a:t>
            </a:r>
            <a:r>
              <a:rPr lang="de-DE" sz="1400" dirty="0">
                <a:solidFill>
                  <a:schemeClr val="tx1">
                    <a:lumMod val="90000"/>
                    <a:lumOff val="10000"/>
                  </a:schemeClr>
                </a:solidFill>
                <a:latin typeface="Roboto Medium" charset="0"/>
                <a:ea typeface="Roboto Medium" charset="0"/>
                <a:cs typeface="Roboto Medium" charset="0"/>
              </a:rPr>
              <a:t> NA?</a:t>
            </a:r>
            <a:br>
              <a:rPr lang="de-DE"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AA helped start NA in 1953 by giving NA’s founding members permission to adapt their traditions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and steps. The primary difference between the two programs is that AA’s focus is alcohol and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alcoholism, whereas NA’s focus is recovery from addiction. In NA we believe that use of drugs,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including alcohol, is but a symptom of the disease of addiction.</a:t>
            </a:r>
          </a:p>
          <a:p>
            <a:pPr marL="342900" indent="-342900">
              <a:buClr>
                <a:schemeClr val="tx1">
                  <a:lumMod val="90000"/>
                  <a:lumOff val="10000"/>
                </a:schemeClr>
              </a:buClr>
              <a:buFont typeface="Wingdings" pitchFamily="2" charset="2"/>
              <a:buAutoNum type="arabicPeriod"/>
            </a:pPr>
            <a:r>
              <a:rPr lang="en-US" sz="1400" dirty="0">
                <a:solidFill>
                  <a:schemeClr val="tx1">
                    <a:lumMod val="90000"/>
                    <a:lumOff val="10000"/>
                  </a:schemeClr>
                </a:solidFill>
                <a:latin typeface="Roboto Medium" charset="0"/>
                <a:ea typeface="Roboto Medium" charset="0"/>
                <a:cs typeface="Roboto Medium" charset="0"/>
              </a:rPr>
              <a:t>How can I find NA meetings in my neighborhood or in various countries around the world?</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The easiest way to find NA meetings is by visiting NA World Services website, </a:t>
            </a:r>
            <a:r>
              <a:rPr lang="en-US" sz="1400" dirty="0" err="1">
                <a:solidFill>
                  <a:schemeClr val="tx1">
                    <a:lumMod val="90000"/>
                    <a:lumOff val="10000"/>
                  </a:schemeClr>
                </a:solidFill>
                <a:latin typeface="Roboto Light" charset="0"/>
                <a:ea typeface="Roboto Light" charset="0"/>
                <a:cs typeface="Roboto Light" charset="0"/>
              </a:rPr>
              <a:t>www.na.org</a:t>
            </a:r>
            <a:r>
              <a:rPr lang="en-US" sz="1400" dirty="0">
                <a:solidFill>
                  <a:schemeClr val="tx1">
                    <a:lumMod val="90000"/>
                    <a:lumOff val="10000"/>
                  </a:schemeClr>
                </a:solidFill>
                <a:latin typeface="Roboto Light" charset="0"/>
                <a:ea typeface="Roboto Light" charset="0"/>
                <a:cs typeface="Roboto Light" charset="0"/>
              </a:rPr>
              <a:t>. Since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our members provide the data for the meeting locator, we cannot guarantee the information is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completely accurate (some meetings may have changed locations, for example). Contacting local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area and regional helplines or websites (also listed at </a:t>
            </a:r>
            <a:r>
              <a:rPr lang="en-US" sz="1400" dirty="0" err="1">
                <a:solidFill>
                  <a:schemeClr val="tx1">
                    <a:lumMod val="90000"/>
                    <a:lumOff val="10000"/>
                  </a:schemeClr>
                </a:solidFill>
                <a:latin typeface="Roboto Light" charset="0"/>
                <a:ea typeface="Roboto Light" charset="0"/>
                <a:cs typeface="Roboto Light" charset="0"/>
              </a:rPr>
              <a:t>www.na.org</a:t>
            </a:r>
            <a:r>
              <a:rPr lang="en-US" sz="1400" dirty="0">
                <a:solidFill>
                  <a:schemeClr val="tx1">
                    <a:lumMod val="90000"/>
                    <a:lumOff val="10000"/>
                  </a:schemeClr>
                </a:solidFill>
                <a:latin typeface="Roboto Light" charset="0"/>
                <a:ea typeface="Roboto Light" charset="0"/>
                <a:cs typeface="Roboto Light" charset="0"/>
              </a:rPr>
              <a:t>) will often provide more accurate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meeting information (Have a local meeting directory with you during the presentation.)</a:t>
            </a:r>
            <a:r>
              <a:rPr lang="de-DE" sz="1400" dirty="0">
                <a:solidFill>
                  <a:schemeClr val="tx1">
                    <a:lumMod val="90000"/>
                    <a:lumOff val="10000"/>
                  </a:schemeClr>
                </a:solidFill>
                <a:latin typeface="Roboto Light" charset="0"/>
                <a:ea typeface="Roboto Light" charset="0"/>
                <a:cs typeface="Roboto Light" charset="0"/>
              </a:rPr>
              <a:t>.</a:t>
            </a:r>
          </a:p>
          <a:p>
            <a:pPr marL="342900" indent="-342900">
              <a:buClr>
                <a:schemeClr val="tx1">
                  <a:lumMod val="90000"/>
                  <a:lumOff val="10000"/>
                </a:schemeClr>
              </a:buClr>
              <a:buFont typeface="Wingdings" pitchFamily="2" charset="2"/>
              <a:buAutoNum type="arabicPeriod"/>
            </a:pPr>
            <a:r>
              <a:rPr lang="de-DE" sz="1400" dirty="0">
                <a:solidFill>
                  <a:schemeClr val="tx1">
                    <a:lumMod val="90000"/>
                    <a:lumOff val="10000"/>
                  </a:schemeClr>
                </a:solidFill>
                <a:latin typeface="Roboto Medium" charset="0"/>
                <a:ea typeface="Roboto Medium" charset="0"/>
                <a:cs typeface="Roboto Medium" charset="0"/>
              </a:rPr>
              <a:t>NA </a:t>
            </a:r>
            <a:r>
              <a:rPr lang="de-DE" sz="1400" dirty="0" err="1">
                <a:solidFill>
                  <a:schemeClr val="tx1">
                    <a:lumMod val="90000"/>
                    <a:lumOff val="10000"/>
                  </a:schemeClr>
                </a:solidFill>
                <a:latin typeface="Roboto Medium" charset="0"/>
                <a:ea typeface="Roboto Medium" charset="0"/>
                <a:cs typeface="Roboto Medium" charset="0"/>
              </a:rPr>
              <a:t>is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only</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for</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junkies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and</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crackheads</a:t>
            </a:r>
            <a:r>
              <a:rPr lang="de-DE" sz="1400" dirty="0">
                <a:solidFill>
                  <a:schemeClr val="tx1">
                    <a:lumMod val="90000"/>
                    <a:lumOff val="10000"/>
                  </a:schemeClr>
                </a:solidFill>
                <a:latin typeface="Roboto Medium" charset="0"/>
                <a:ea typeface="Roboto Medium" charset="0"/>
                <a:cs typeface="Roboto Medium" charset="0"/>
              </a:rPr>
              <a:t>.</a:t>
            </a:r>
            <a:br>
              <a:rPr lang="de-DE"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When NA first started, it is possible that the majority of our members used heroin. Today, as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indicated in our Membership Survey, our members use a variety of drugs, including alcohol.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Interestingly, 78% of those surveyed list alcohol as one of the drugs used on a regular basis.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This survey also provides information about employment status, occupation, gender, and age.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Our basic tenet about addiction is that it is a disease and not related to a specific substance.</a:t>
            </a:r>
            <a:r>
              <a:rPr lang="de-DE" sz="1400" dirty="0">
                <a:solidFill>
                  <a:schemeClr val="tx1">
                    <a:lumMod val="90000"/>
                    <a:lumOff val="10000"/>
                  </a:schemeClr>
                </a:solidFill>
                <a:latin typeface="Roboto Light" charset="0"/>
                <a:ea typeface="Roboto Light" charset="0"/>
                <a:cs typeface="Roboto Light" charset="0"/>
              </a:rPr>
              <a:t> </a:t>
            </a:r>
          </a:p>
          <a:p>
            <a:pPr marL="342900" indent="-342900">
              <a:buClr>
                <a:srgbClr val="FF7E11"/>
              </a:buClr>
              <a:buFont typeface="Wingdings" pitchFamily="2" charset="2"/>
              <a:buAutoNum type="arabicPeriod"/>
            </a:pPr>
            <a:endParaRPr lang="de-DE" sz="1400" dirty="0">
              <a:solidFill>
                <a:srgbClr val="424242"/>
              </a:solidFill>
            </a:endParaRPr>
          </a:p>
          <a:p>
            <a:pPr marL="342900" indent="-342900">
              <a:buClr>
                <a:srgbClr val="FF7E11"/>
              </a:buClr>
              <a:buAutoNum type="arabicPeriod"/>
            </a:pPr>
            <a:endParaRPr lang="de-DE" sz="1400" dirty="0">
              <a:solidFill>
                <a:srgbClr val="5E5E5E"/>
              </a:solidFill>
            </a:endParaRP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670726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700" b="1" dirty="0">
                <a:solidFill>
                  <a:schemeClr val="bg1"/>
                </a:solidFill>
                <a:latin typeface="Rockwell" charset="0"/>
                <a:ea typeface="Rockwell" charset="0"/>
                <a:cs typeface="Rockwell" charset="0"/>
              </a:rPr>
              <a:t>Frequently asked questions</a:t>
            </a:r>
          </a:p>
        </p:txBody>
      </p:sp>
      <p:sp>
        <p:nvSpPr>
          <p:cNvPr id="3" name="Content Placeholder 2"/>
          <p:cNvSpPr>
            <a:spLocks noGrp="1"/>
          </p:cNvSpPr>
          <p:nvPr>
            <p:ph idx="1"/>
          </p:nvPr>
        </p:nvSpPr>
        <p:spPr>
          <a:xfrm>
            <a:off x="432000" y="1800000"/>
            <a:ext cx="8280926" cy="4657174"/>
          </a:xfrm>
        </p:spPr>
        <p:txBody>
          <a:bodyPr>
            <a:noAutofit/>
          </a:bodyPr>
          <a:lstStyle/>
          <a:p>
            <a:pPr marL="342900" lvl="0" indent="-342900">
              <a:buClr>
                <a:schemeClr val="tx1">
                  <a:lumMod val="90000"/>
                  <a:lumOff val="10000"/>
                </a:schemeClr>
              </a:buClr>
              <a:buFont typeface="+mj-lt"/>
              <a:buAutoNum type="arabicPeriod" startAt="4"/>
            </a:pPr>
            <a:r>
              <a:rPr lang="de-DE" sz="1400" dirty="0" err="1">
                <a:solidFill>
                  <a:schemeClr val="tx1">
                    <a:lumMod val="90000"/>
                    <a:lumOff val="10000"/>
                  </a:schemeClr>
                </a:solidFill>
                <a:latin typeface="Roboto Medium" charset="0"/>
                <a:ea typeface="Roboto Medium" charset="0"/>
                <a:cs typeface="Roboto Medium" charset="0"/>
              </a:rPr>
              <a:t>Is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someone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who</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is</a:t>
            </a:r>
            <a:r>
              <a:rPr lang="de-DE" sz="1400" dirty="0">
                <a:solidFill>
                  <a:schemeClr val="tx1">
                    <a:lumMod val="90000"/>
                    <a:lumOff val="10000"/>
                  </a:schemeClr>
                </a:solidFill>
                <a:latin typeface="Roboto Medium" charset="0"/>
                <a:ea typeface="Roboto Medium" charset="0"/>
                <a:cs typeface="Roboto Medium" charset="0"/>
              </a:rPr>
              <a:t> still </a:t>
            </a:r>
            <a:r>
              <a:rPr lang="de-DE" sz="1400" dirty="0" err="1">
                <a:solidFill>
                  <a:schemeClr val="tx1">
                    <a:lumMod val="90000"/>
                    <a:lumOff val="10000"/>
                  </a:schemeClr>
                </a:solidFill>
                <a:latin typeface="Roboto Medium" charset="0"/>
                <a:ea typeface="Roboto Medium" charset="0"/>
                <a:cs typeface="Roboto Medium" charset="0"/>
              </a:rPr>
              <a:t>using</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drugs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welcome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to</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attend</a:t>
            </a:r>
            <a:r>
              <a:rPr lang="de-DE" sz="1400" dirty="0">
                <a:solidFill>
                  <a:schemeClr val="tx1">
                    <a:lumMod val="90000"/>
                    <a:lumOff val="10000"/>
                  </a:schemeClr>
                </a:solidFill>
                <a:latin typeface="Roboto Medium" charset="0"/>
                <a:ea typeface="Roboto Medium" charset="0"/>
                <a:cs typeface="Roboto Medium" charset="0"/>
              </a:rPr>
              <a:t> NA </a:t>
            </a:r>
            <a:r>
              <a:rPr lang="de-DE" sz="1400" dirty="0" err="1">
                <a:solidFill>
                  <a:schemeClr val="tx1">
                    <a:lumMod val="90000"/>
                    <a:lumOff val="10000"/>
                  </a:schemeClr>
                </a:solidFill>
                <a:latin typeface="Roboto Medium" charset="0"/>
                <a:ea typeface="Roboto Medium" charset="0"/>
                <a:cs typeface="Roboto Medium" charset="0"/>
              </a:rPr>
              <a:t>meetings</a:t>
            </a:r>
            <a:r>
              <a:rPr lang="de-DE" sz="1400" dirty="0">
                <a:solidFill>
                  <a:schemeClr val="tx1">
                    <a:lumMod val="90000"/>
                    <a:lumOff val="10000"/>
                  </a:schemeClr>
                </a:solidFill>
                <a:latin typeface="Roboto Medium" charset="0"/>
                <a:ea typeface="Roboto Medium" charset="0"/>
                <a:cs typeface="Roboto Medium" charset="0"/>
              </a:rPr>
              <a:t>?</a:t>
            </a:r>
            <a:br>
              <a:rPr lang="de-DE"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Yes, they are more than welcome to attend meetings. Many of our members actually came to meetings while still using drugs and are now drug-free and recovering today. Often, if a member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is still using, he or she will be asked to refrain from speaking during a meeting. Instead, these addicts are encouraged to speak with members during break or before or after the meeting.</a:t>
            </a:r>
            <a:r>
              <a:rPr lang="de-DE" sz="1400" dirty="0">
                <a:solidFill>
                  <a:schemeClr val="tx1">
                    <a:lumMod val="90000"/>
                    <a:lumOff val="10000"/>
                  </a:schemeClr>
                </a:solidFill>
                <a:latin typeface="Roboto Light" charset="0"/>
                <a:ea typeface="Roboto Light" charset="0"/>
                <a:cs typeface="Roboto Light" charset="0"/>
              </a:rPr>
              <a:t> </a:t>
            </a:r>
          </a:p>
          <a:p>
            <a:pPr marL="342900" indent="-342900">
              <a:buClr>
                <a:schemeClr val="tx1">
                  <a:lumMod val="90000"/>
                  <a:lumOff val="10000"/>
                </a:schemeClr>
              </a:buClr>
              <a:buFont typeface="+mj-lt"/>
              <a:buAutoNum type="arabicPeriod" startAt="4"/>
            </a:pPr>
            <a:r>
              <a:rPr lang="de-DE" sz="1400" dirty="0" err="1">
                <a:solidFill>
                  <a:schemeClr val="tx1">
                    <a:lumMod val="90000"/>
                    <a:lumOff val="10000"/>
                  </a:schemeClr>
                </a:solidFill>
                <a:latin typeface="Roboto Medium" charset="0"/>
                <a:ea typeface="Roboto Medium" charset="0"/>
                <a:cs typeface="Roboto Medium" charset="0"/>
              </a:rPr>
              <a:t>There</a:t>
            </a:r>
            <a:r>
              <a:rPr lang="de-DE" sz="1400" dirty="0">
                <a:solidFill>
                  <a:schemeClr val="tx1">
                    <a:lumMod val="90000"/>
                    <a:lumOff val="10000"/>
                  </a:schemeClr>
                </a:solidFill>
                <a:latin typeface="Roboto Medium" charset="0"/>
                <a:ea typeface="Roboto Medium" charset="0"/>
                <a:cs typeface="Roboto Medium" charset="0"/>
              </a:rPr>
              <a:t> will </a:t>
            </a:r>
            <a:r>
              <a:rPr lang="de-DE" sz="1400" dirty="0" err="1">
                <a:solidFill>
                  <a:schemeClr val="tx1">
                    <a:lumMod val="90000"/>
                    <a:lumOff val="10000"/>
                  </a:schemeClr>
                </a:solidFill>
                <a:latin typeface="Roboto Medium" charset="0"/>
                <a:ea typeface="Roboto Medium" charset="0"/>
                <a:cs typeface="Roboto Medium" charset="0"/>
              </a:rPr>
              <a:t>be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people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present</a:t>
            </a:r>
            <a:r>
              <a:rPr lang="de-DE" sz="1400" dirty="0">
                <a:solidFill>
                  <a:schemeClr val="tx1">
                    <a:lumMod val="90000"/>
                    <a:lumOff val="10000"/>
                  </a:schemeClr>
                </a:solidFill>
                <a:latin typeface="Roboto Medium" charset="0"/>
                <a:ea typeface="Roboto Medium" charset="0"/>
                <a:cs typeface="Roboto Medium" charset="0"/>
              </a:rPr>
              <a:t> at NA </a:t>
            </a:r>
            <a:r>
              <a:rPr lang="de-DE" sz="1400" dirty="0" err="1">
                <a:solidFill>
                  <a:schemeClr val="tx1">
                    <a:lumMod val="90000"/>
                    <a:lumOff val="10000"/>
                  </a:schemeClr>
                </a:solidFill>
                <a:latin typeface="Roboto Medium" charset="0"/>
                <a:ea typeface="Roboto Medium" charset="0"/>
                <a:cs typeface="Roboto Medium" charset="0"/>
              </a:rPr>
              <a:t>meetings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who</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have</a:t>
            </a:r>
            <a:r>
              <a:rPr lang="de-DE" sz="1400" dirty="0">
                <a:solidFill>
                  <a:schemeClr val="tx1">
                    <a:lumMod val="90000"/>
                    <a:lumOff val="10000"/>
                  </a:schemeClr>
                </a:solidFill>
                <a:latin typeface="Roboto Medium" charset="0"/>
                <a:ea typeface="Roboto Medium" charset="0"/>
                <a:cs typeface="Roboto Medium" charset="0"/>
              </a:rPr>
              <a:t> not </a:t>
            </a:r>
            <a:r>
              <a:rPr lang="de-DE" sz="1400" dirty="0" err="1">
                <a:solidFill>
                  <a:schemeClr val="tx1">
                    <a:lumMod val="90000"/>
                    <a:lumOff val="10000"/>
                  </a:schemeClr>
                </a:solidFill>
                <a:latin typeface="Roboto Medium" charset="0"/>
                <a:ea typeface="Roboto Medium" charset="0"/>
                <a:cs typeface="Roboto Medium" charset="0"/>
              </a:rPr>
              <a:t>yet</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achieved</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stable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abstinence</a:t>
            </a:r>
            <a:r>
              <a:rPr lang="de-DE" sz="1400" dirty="0">
                <a:solidFill>
                  <a:schemeClr val="tx1">
                    <a:lumMod val="90000"/>
                    <a:lumOff val="10000"/>
                  </a:schemeClr>
                </a:solidFill>
                <a:latin typeface="Roboto Medium" charset="0"/>
                <a:ea typeface="Roboto Medium" charset="0"/>
                <a:cs typeface="Roboto Medium" charset="0"/>
              </a:rPr>
              <a:t>. </a:t>
            </a:r>
          </a:p>
          <a:p>
            <a:pPr marL="342900" lvl="0" indent="-342900">
              <a:buClr>
                <a:schemeClr val="tx1">
                  <a:lumMod val="90000"/>
                  <a:lumOff val="10000"/>
                </a:schemeClr>
              </a:buClr>
              <a:buFont typeface="Wingdings" pitchFamily="2" charset="2"/>
              <a:buAutoNum type="arabicPeriod" startAt="4"/>
            </a:pPr>
            <a:r>
              <a:rPr lang="en-US" sz="1400" dirty="0">
                <a:solidFill>
                  <a:schemeClr val="tx1">
                    <a:lumMod val="90000"/>
                    <a:lumOff val="10000"/>
                  </a:schemeClr>
                </a:solidFill>
                <a:latin typeface="Roboto Medium" charset="0"/>
                <a:ea typeface="Roboto Medium" charset="0"/>
                <a:cs typeface="Roboto Medium" charset="0"/>
              </a:rPr>
              <a:t>What happens at an NA meeting?</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An NA meeting is where two or more addicts gather for the purpose of recovery from the disease of addiction. Members offer each other peer support by sharing experiences about how they manage life situations without returning to using drugs. Some meetings have speakers who share their experience with getting and staying clean, while others have structured formats that focus on NA literature (our Basic Text, informational pamphlets, or our Just for Today daily meditation book). All meetings focus on recovery and supporting each other in recovery.</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Medium" charset="0"/>
                <a:ea typeface="Roboto Medium" charset="0"/>
                <a:cs typeface="Roboto Medium" charset="0"/>
              </a:rPr>
              <a:t>Here are some other things that can occur at an NA meeting:</a:t>
            </a:r>
            <a:br>
              <a:rPr lang="de-DE"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During the course of a meeting, a basket is passed for our members to contribute money to support the cost of the meeting facility and other services. One of our traditions speaks to our self-support through our own contributions.</a:t>
            </a:r>
            <a:br>
              <a:rPr lang="de-DE"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Meetings often open and close with the Serenity Prayer or some quote from NA literature.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[In some communities this may require some explanation. The word “prayer” could be troublesome.]</a:t>
            </a:r>
            <a:br>
              <a:rPr lang="de-DE"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Some meetings also provide </a:t>
            </a:r>
            <a:r>
              <a:rPr lang="en-US" sz="1400" dirty="0" err="1">
                <a:solidFill>
                  <a:schemeClr val="tx1">
                    <a:lumMod val="90000"/>
                    <a:lumOff val="10000"/>
                  </a:schemeClr>
                </a:solidFill>
                <a:latin typeface="Roboto Light" charset="0"/>
                <a:ea typeface="Roboto Light" charset="0"/>
                <a:cs typeface="Roboto Light" charset="0"/>
              </a:rPr>
              <a:t>keytags</a:t>
            </a:r>
            <a:r>
              <a:rPr lang="en-US" sz="1400" dirty="0">
                <a:solidFill>
                  <a:schemeClr val="tx1">
                    <a:lumMod val="90000"/>
                    <a:lumOff val="10000"/>
                  </a:schemeClr>
                </a:solidFill>
                <a:latin typeface="Roboto Light" charset="0"/>
                <a:ea typeface="Roboto Light" charset="0"/>
                <a:cs typeface="Roboto Light" charset="0"/>
              </a:rPr>
              <a:t> to recognize days, months, and years of continuous abstinence from drugs.</a:t>
            </a:r>
            <a:endParaRPr lang="de-DE" sz="1400" dirty="0">
              <a:solidFill>
                <a:schemeClr val="tx1">
                  <a:lumMod val="90000"/>
                  <a:lumOff val="10000"/>
                </a:schemeClr>
              </a:solidFill>
              <a:latin typeface="Roboto Light" charset="0"/>
              <a:ea typeface="Roboto Light" charset="0"/>
              <a:cs typeface="Roboto Light" charset="0"/>
            </a:endParaRPr>
          </a:p>
          <a:p>
            <a:pPr marL="342900" indent="-342900">
              <a:buClr>
                <a:srgbClr val="FF7E11"/>
              </a:buClr>
              <a:buAutoNum type="arabicPeriod" startAt="4"/>
            </a:pPr>
            <a:endParaRPr lang="de-DE" sz="1400" dirty="0"/>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Tree>
    <p:extLst>
      <p:ext uri="{BB962C8B-B14F-4D97-AF65-F5344CB8AC3E}">
        <p14:creationId xmlns:p14="http://schemas.microsoft.com/office/powerpoint/2010/main" val="1199402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700" b="1" dirty="0">
                <a:solidFill>
                  <a:schemeClr val="bg1"/>
                </a:solidFill>
                <a:latin typeface="Rockwell" charset="0"/>
                <a:ea typeface="Rockwell" charset="0"/>
                <a:cs typeface="Rockwell" charset="0"/>
              </a:rPr>
              <a:t>Frequently asked questions</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
        <p:nvSpPr>
          <p:cNvPr id="8" name="Content Placeholder 2"/>
          <p:cNvSpPr>
            <a:spLocks noGrp="1"/>
          </p:cNvSpPr>
          <p:nvPr>
            <p:ph idx="1"/>
          </p:nvPr>
        </p:nvSpPr>
        <p:spPr>
          <a:xfrm>
            <a:off x="432000" y="1800000"/>
            <a:ext cx="8280926" cy="4657174"/>
          </a:xfrm>
        </p:spPr>
        <p:txBody>
          <a:bodyPr>
            <a:noAutofit/>
          </a:bodyPr>
          <a:lstStyle/>
          <a:p>
            <a:pPr marL="342900" lvl="0" indent="-342900">
              <a:buClr>
                <a:schemeClr val="tx1">
                  <a:lumMod val="90000"/>
                  <a:lumOff val="10000"/>
                </a:schemeClr>
              </a:buClr>
              <a:buFont typeface="+mj-lt"/>
              <a:buAutoNum type="arabicPeriod" startAt="7"/>
            </a:pPr>
            <a:r>
              <a:rPr lang="de-DE" sz="1400" dirty="0">
                <a:solidFill>
                  <a:schemeClr val="tx1">
                    <a:lumMod val="75000"/>
                    <a:lumOff val="25000"/>
                  </a:schemeClr>
                </a:solidFill>
                <a:latin typeface="Roboto Medium" charset="0"/>
                <a:ea typeface="Roboto Medium" charset="0"/>
                <a:cs typeface="Roboto Medium" charset="0"/>
              </a:rPr>
              <a:t>I </a:t>
            </a:r>
            <a:r>
              <a:rPr lang="de-DE" sz="1400" dirty="0" err="1">
                <a:solidFill>
                  <a:schemeClr val="tx1">
                    <a:lumMod val="75000"/>
                    <a:lumOff val="25000"/>
                  </a:schemeClr>
                </a:solidFill>
                <a:latin typeface="Roboto Medium" charset="0"/>
                <a:ea typeface="Roboto Medium" charset="0"/>
                <a:cs typeface="Roboto Medium" charset="0"/>
              </a:rPr>
              <a:t>reffered</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someone</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to</a:t>
            </a:r>
            <a:r>
              <a:rPr lang="de-DE" sz="1400" dirty="0">
                <a:solidFill>
                  <a:schemeClr val="tx1">
                    <a:lumMod val="75000"/>
                    <a:lumOff val="25000"/>
                  </a:schemeClr>
                </a:solidFill>
                <a:latin typeface="Roboto Medium" charset="0"/>
                <a:ea typeface="Roboto Medium" charset="0"/>
                <a:cs typeface="Roboto Medium" charset="0"/>
              </a:rPr>
              <a:t> NA </a:t>
            </a:r>
            <a:r>
              <a:rPr lang="de-DE" sz="1400" dirty="0" err="1">
                <a:solidFill>
                  <a:schemeClr val="tx1">
                    <a:lumMod val="75000"/>
                    <a:lumOff val="25000"/>
                  </a:schemeClr>
                </a:solidFill>
                <a:latin typeface="Roboto Medium" charset="0"/>
                <a:ea typeface="Roboto Medium" charset="0"/>
                <a:cs typeface="Roboto Medium" charset="0"/>
              </a:rPr>
              <a:t>who</a:t>
            </a:r>
            <a:r>
              <a:rPr lang="de-DE" sz="1400" dirty="0">
                <a:solidFill>
                  <a:schemeClr val="tx1">
                    <a:lumMod val="75000"/>
                    <a:lumOff val="25000"/>
                  </a:schemeClr>
                </a:solidFill>
                <a:latin typeface="Roboto Medium" charset="0"/>
                <a:ea typeface="Roboto Medium" charset="0"/>
                <a:cs typeface="Roboto Medium" charset="0"/>
              </a:rPr>
              <a:t> was </a:t>
            </a:r>
            <a:r>
              <a:rPr lang="de-DE" sz="1400" dirty="0" err="1">
                <a:solidFill>
                  <a:schemeClr val="tx1">
                    <a:lumMod val="75000"/>
                    <a:lumOff val="25000"/>
                  </a:schemeClr>
                </a:solidFill>
                <a:latin typeface="Roboto Medium" charset="0"/>
                <a:ea typeface="Roboto Medium" charset="0"/>
                <a:cs typeface="Roboto Medium" charset="0"/>
              </a:rPr>
              <a:t>taking</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medication</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and</a:t>
            </a:r>
            <a:r>
              <a:rPr lang="de-DE" sz="1400" dirty="0">
                <a:solidFill>
                  <a:schemeClr val="tx1">
                    <a:lumMod val="75000"/>
                    <a:lumOff val="25000"/>
                  </a:schemeClr>
                </a:solidFill>
                <a:latin typeface="Roboto Medium" charset="0"/>
                <a:ea typeface="Roboto Medium" charset="0"/>
                <a:cs typeface="Roboto Medium" charset="0"/>
              </a:rPr>
              <a:t> NA </a:t>
            </a:r>
            <a:r>
              <a:rPr lang="de-DE" sz="1400" dirty="0" err="1">
                <a:solidFill>
                  <a:schemeClr val="tx1">
                    <a:lumMod val="75000"/>
                    <a:lumOff val="25000"/>
                  </a:schemeClr>
                </a:solidFill>
                <a:latin typeface="Roboto Medium" charset="0"/>
                <a:ea typeface="Roboto Medium" charset="0"/>
                <a:cs typeface="Roboto Medium" charset="0"/>
              </a:rPr>
              <a:t>members</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said</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they</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were</a:t>
            </a:r>
            <a:r>
              <a:rPr lang="de-DE" sz="1400" dirty="0">
                <a:solidFill>
                  <a:schemeClr val="tx1">
                    <a:lumMod val="75000"/>
                    <a:lumOff val="25000"/>
                  </a:schemeClr>
                </a:solidFill>
                <a:latin typeface="Roboto Medium" charset="0"/>
                <a:ea typeface="Roboto Medium" charset="0"/>
                <a:cs typeface="Roboto Medium" charset="0"/>
              </a:rPr>
              <a:t> not clean. </a:t>
            </a:r>
            <a:br>
              <a:rPr lang="de-DE" sz="1400" dirty="0">
                <a:solidFill>
                  <a:schemeClr val="tx1">
                    <a:lumMod val="75000"/>
                    <a:lumOff val="25000"/>
                  </a:schemeClr>
                </a:solidFill>
                <a:latin typeface="Roboto Medium" charset="0"/>
                <a:ea typeface="Roboto Medium" charset="0"/>
                <a:cs typeface="Roboto Medium" charset="0"/>
              </a:rPr>
            </a:br>
            <a:r>
              <a:rPr lang="de-DE" sz="1400" dirty="0" err="1">
                <a:solidFill>
                  <a:schemeClr val="tx1">
                    <a:lumMod val="75000"/>
                    <a:lumOff val="25000"/>
                  </a:schemeClr>
                </a:solidFill>
                <a:latin typeface="Roboto Medium" charset="0"/>
                <a:ea typeface="Roboto Medium" charset="0"/>
                <a:cs typeface="Roboto Medium" charset="0"/>
              </a:rPr>
              <a:t>Would</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you</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explain</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what</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you</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mean</a:t>
            </a:r>
            <a:r>
              <a:rPr lang="de-DE" sz="1400" dirty="0">
                <a:solidFill>
                  <a:schemeClr val="tx1">
                    <a:lumMod val="75000"/>
                    <a:lumOff val="25000"/>
                  </a:schemeClr>
                </a:solidFill>
                <a:latin typeface="Roboto Medium" charset="0"/>
                <a:ea typeface="Roboto Medium" charset="0"/>
                <a:cs typeface="Roboto Medium" charset="0"/>
              </a:rPr>
              <a:t>? </a:t>
            </a:r>
            <a:br>
              <a:rPr lang="en-US" sz="1400" dirty="0">
                <a:solidFill>
                  <a:schemeClr val="tx1">
                    <a:lumMod val="75000"/>
                    <a:lumOff val="25000"/>
                  </a:schemeClr>
                </a:solidFill>
                <a:latin typeface="Roboto Light" charset="0"/>
                <a:ea typeface="Roboto Light" charset="0"/>
                <a:cs typeface="Roboto Light" charset="0"/>
              </a:rPr>
            </a:br>
            <a:r>
              <a:rPr lang="en-US" sz="1400" dirty="0">
                <a:solidFill>
                  <a:schemeClr val="tx1">
                    <a:lumMod val="75000"/>
                    <a:lumOff val="25000"/>
                  </a:schemeClr>
                </a:solidFill>
                <a:latin typeface="Roboto Light" charset="0"/>
                <a:ea typeface="Roboto Light" charset="0"/>
                <a:cs typeface="Roboto Light" charset="0"/>
              </a:rPr>
              <a:t>NA is a program of complete abstinence, and members refer to time (days, weeks, months, years) without using drugs as “</a:t>
            </a:r>
            <a:r>
              <a:rPr lang="en-US" sz="1400" dirty="0" err="1">
                <a:solidFill>
                  <a:schemeClr val="tx1">
                    <a:lumMod val="75000"/>
                    <a:lumOff val="25000"/>
                  </a:schemeClr>
                </a:solidFill>
                <a:latin typeface="Roboto Light" charset="0"/>
                <a:ea typeface="Roboto Light" charset="0"/>
                <a:cs typeface="Roboto Light" charset="0"/>
              </a:rPr>
              <a:t>cleantime</a:t>
            </a:r>
            <a:r>
              <a:rPr lang="en-US" sz="1400" dirty="0">
                <a:solidFill>
                  <a:schemeClr val="tx1">
                    <a:lumMod val="75000"/>
                    <a:lumOff val="25000"/>
                  </a:schemeClr>
                </a:solidFill>
                <a:latin typeface="Roboto Light" charset="0"/>
                <a:ea typeface="Roboto Light" charset="0"/>
                <a:cs typeface="Roboto Light" charset="0"/>
              </a:rPr>
              <a:t>.” </a:t>
            </a:r>
            <a:br>
              <a:rPr lang="de-DE" sz="1400" dirty="0">
                <a:solidFill>
                  <a:schemeClr val="tx1">
                    <a:lumMod val="75000"/>
                    <a:lumOff val="25000"/>
                  </a:schemeClr>
                </a:solidFill>
                <a:latin typeface="Roboto Light" charset="0"/>
                <a:ea typeface="Roboto Light" charset="0"/>
                <a:cs typeface="Roboto Light" charset="0"/>
              </a:rPr>
            </a:br>
            <a:r>
              <a:rPr lang="en-US" sz="1400" dirty="0">
                <a:solidFill>
                  <a:schemeClr val="tx1">
                    <a:lumMod val="75000"/>
                    <a:lumOff val="25000"/>
                  </a:schemeClr>
                </a:solidFill>
                <a:latin typeface="Roboto Light" charset="0"/>
                <a:ea typeface="Roboto Light" charset="0"/>
                <a:cs typeface="Roboto Light" charset="0"/>
              </a:rPr>
              <a:t>Since Narcotics Anonymous is an abstinence-based recovery program, persons who are taking drug replacement medication are not considered drug-free. These persons are encouraged and welcome to attend NA meetings; however, they are asked to listen rather than speak at meetings, and it is suggested they talk to members on a break, or before or after a meeting. Meetings that follow this format do so to preserve the atmosphere of recovery.</a:t>
            </a:r>
            <a:br>
              <a:rPr lang="de-DE" sz="1400" dirty="0">
                <a:solidFill>
                  <a:schemeClr val="tx1">
                    <a:lumMod val="75000"/>
                    <a:lumOff val="25000"/>
                  </a:schemeClr>
                </a:solidFill>
                <a:latin typeface="Roboto Light" charset="0"/>
                <a:ea typeface="Roboto Light" charset="0"/>
                <a:cs typeface="Roboto Light" charset="0"/>
              </a:rPr>
            </a:br>
            <a:r>
              <a:rPr lang="en-US" sz="1400" dirty="0">
                <a:solidFill>
                  <a:schemeClr val="tx1">
                    <a:lumMod val="75000"/>
                    <a:lumOff val="25000"/>
                  </a:schemeClr>
                </a:solidFill>
                <a:latin typeface="Roboto Light" charset="0"/>
                <a:ea typeface="Roboto Light" charset="0"/>
                <a:cs typeface="Roboto Light" charset="0"/>
              </a:rPr>
              <a:t>For members who have a need to take prescribed medication for medical or mental health issues, we suggest reading the booklet In Times of Illness. This piece provides helpful, experience-based information regarding medication and illness, and outlines the idea that the decision to take medication is left to the member, physician, and sponsor. This pamphlet was written to help members who have achieved total abstinence from drugs and are faced with a need to take medication.</a:t>
            </a:r>
            <a:br>
              <a:rPr lang="de-DE" sz="1400" dirty="0">
                <a:solidFill>
                  <a:schemeClr val="tx1">
                    <a:lumMod val="75000"/>
                    <a:lumOff val="25000"/>
                  </a:schemeClr>
                </a:solidFill>
                <a:latin typeface="Roboto Light" charset="0"/>
                <a:ea typeface="Roboto Light" charset="0"/>
                <a:cs typeface="Roboto Light" charset="0"/>
              </a:rPr>
            </a:br>
            <a:r>
              <a:rPr lang="en-US" sz="1400" dirty="0">
                <a:solidFill>
                  <a:schemeClr val="tx1">
                    <a:lumMod val="75000"/>
                    <a:lumOff val="25000"/>
                  </a:schemeClr>
                </a:solidFill>
                <a:latin typeface="Roboto Light" charset="0"/>
                <a:ea typeface="Roboto Light" charset="0"/>
                <a:cs typeface="Roboto Light" charset="0"/>
              </a:rPr>
              <a:t>Unfortunately, our members often voice their own opinions about the use of medication even though NA has no opinion. Although this may be a disconcerting issue for professionals, it can be equally as confusing to many members. Typically, members of NA make a distinction between drug replacement medication and medication that a person needs to take once they are completely abstinent from drugs.</a:t>
            </a:r>
          </a:p>
          <a:p>
            <a:pPr marL="342900" indent="-342900">
              <a:buClr>
                <a:schemeClr val="tx1">
                  <a:lumMod val="90000"/>
                  <a:lumOff val="10000"/>
                </a:schemeClr>
              </a:buClr>
              <a:buFont typeface="Wingdings" pitchFamily="2" charset="2"/>
              <a:buAutoNum type="arabicPeriod" startAt="7"/>
            </a:pPr>
            <a:r>
              <a:rPr lang="de-DE" sz="1400" dirty="0">
                <a:solidFill>
                  <a:schemeClr val="tx1">
                    <a:lumMod val="75000"/>
                    <a:lumOff val="25000"/>
                  </a:schemeClr>
                </a:solidFill>
                <a:latin typeface="Roboto Medium" charset="0"/>
                <a:ea typeface="Roboto Medium" charset="0"/>
                <a:cs typeface="Roboto Medium" charset="0"/>
              </a:rPr>
              <a:t>NA </a:t>
            </a:r>
            <a:r>
              <a:rPr lang="de-DE" sz="1400" dirty="0" err="1">
                <a:solidFill>
                  <a:schemeClr val="tx1">
                    <a:lumMod val="75000"/>
                    <a:lumOff val="25000"/>
                  </a:schemeClr>
                </a:solidFill>
                <a:latin typeface="Roboto Medium" charset="0"/>
                <a:ea typeface="Roboto Medium" charset="0"/>
                <a:cs typeface="Roboto Medium" charset="0"/>
              </a:rPr>
              <a:t>meetings</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are</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based</a:t>
            </a:r>
            <a:r>
              <a:rPr lang="de-DE" sz="1400" dirty="0">
                <a:solidFill>
                  <a:schemeClr val="tx1">
                    <a:lumMod val="75000"/>
                    <a:lumOff val="25000"/>
                  </a:schemeClr>
                </a:solidFill>
                <a:latin typeface="Roboto Medium" charset="0"/>
                <a:ea typeface="Roboto Medium" charset="0"/>
                <a:cs typeface="Roboto Medium" charset="0"/>
              </a:rPr>
              <a:t> on </a:t>
            </a:r>
            <a:r>
              <a:rPr lang="de-DE" sz="1400" dirty="0" err="1">
                <a:solidFill>
                  <a:schemeClr val="tx1">
                    <a:lumMod val="75000"/>
                    <a:lumOff val="25000"/>
                  </a:schemeClr>
                </a:solidFill>
                <a:latin typeface="Roboto Medium" charset="0"/>
                <a:ea typeface="Roboto Medium" charset="0"/>
                <a:cs typeface="Roboto Medium" charset="0"/>
              </a:rPr>
              <a:t>monologues</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and</a:t>
            </a:r>
            <a:r>
              <a:rPr lang="de-DE" sz="1400" dirty="0">
                <a:solidFill>
                  <a:schemeClr val="tx1">
                    <a:lumMod val="75000"/>
                    <a:lumOff val="25000"/>
                  </a:schemeClr>
                </a:solidFill>
                <a:latin typeface="Roboto Medium" charset="0"/>
                <a:ea typeface="Roboto Medium" charset="0"/>
                <a:cs typeface="Roboto Medium" charset="0"/>
              </a:rPr>
              <a:t> lack </a:t>
            </a:r>
            <a:r>
              <a:rPr lang="de-DE" sz="1400" dirty="0" err="1">
                <a:solidFill>
                  <a:schemeClr val="tx1">
                    <a:lumMod val="75000"/>
                    <a:lumOff val="25000"/>
                  </a:schemeClr>
                </a:solidFill>
                <a:latin typeface="Roboto Medium" charset="0"/>
                <a:ea typeface="Roboto Medium" charset="0"/>
                <a:cs typeface="Roboto Medium" charset="0"/>
              </a:rPr>
              <a:t>the</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possibility</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to</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ask</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questions</a:t>
            </a:r>
            <a:r>
              <a:rPr lang="de-DE" sz="1400" dirty="0">
                <a:solidFill>
                  <a:schemeClr val="tx1">
                    <a:lumMod val="75000"/>
                    <a:lumOff val="25000"/>
                  </a:schemeClr>
                </a:solidFill>
                <a:latin typeface="Roboto Medium" charset="0"/>
                <a:ea typeface="Roboto Medium" charset="0"/>
                <a:cs typeface="Roboto Medium" charset="0"/>
              </a:rPr>
              <a:t> in </a:t>
            </a:r>
            <a:r>
              <a:rPr lang="de-DE" sz="1400" dirty="0" err="1">
                <a:solidFill>
                  <a:schemeClr val="tx1">
                    <a:lumMod val="75000"/>
                    <a:lumOff val="25000"/>
                  </a:schemeClr>
                </a:solidFill>
                <a:latin typeface="Roboto Medium" charset="0"/>
                <a:ea typeface="Roboto Medium" charset="0"/>
                <a:cs typeface="Roboto Medium" charset="0"/>
              </a:rPr>
              <a:t>order</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to</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get</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some</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helpful</a:t>
            </a:r>
            <a:r>
              <a:rPr lang="de-DE" sz="1400" dirty="0">
                <a:solidFill>
                  <a:schemeClr val="tx1">
                    <a:lumMod val="75000"/>
                    <a:lumOff val="25000"/>
                  </a:schemeClr>
                </a:solidFill>
                <a:latin typeface="Roboto Medium" charset="0"/>
                <a:ea typeface="Roboto Medium" charset="0"/>
                <a:cs typeface="Roboto Medium" charset="0"/>
              </a:rPr>
              <a:t> </a:t>
            </a:r>
            <a:r>
              <a:rPr lang="de-DE" sz="1400" dirty="0" err="1">
                <a:solidFill>
                  <a:schemeClr val="tx1">
                    <a:lumMod val="75000"/>
                    <a:lumOff val="25000"/>
                  </a:schemeClr>
                </a:solidFill>
                <a:latin typeface="Roboto Medium" charset="0"/>
                <a:ea typeface="Roboto Medium" charset="0"/>
                <a:cs typeface="Roboto Medium" charset="0"/>
              </a:rPr>
              <a:t>response</a:t>
            </a:r>
            <a:r>
              <a:rPr lang="de-DE" sz="1400" dirty="0">
                <a:solidFill>
                  <a:schemeClr val="tx1">
                    <a:lumMod val="75000"/>
                    <a:lumOff val="25000"/>
                  </a:schemeClr>
                </a:solidFill>
                <a:latin typeface="Roboto Medium" charset="0"/>
                <a:ea typeface="Roboto Medium" charset="0"/>
                <a:cs typeface="Roboto Medium" charset="0"/>
              </a:rPr>
              <a:t>.</a:t>
            </a:r>
            <a:endParaRPr lang="en-US" sz="1400" dirty="0">
              <a:latin typeface="Roboto Medium" charset="0"/>
              <a:ea typeface="Roboto Medium" charset="0"/>
              <a:cs typeface="Roboto Medium" charset="0"/>
            </a:endParaRPr>
          </a:p>
        </p:txBody>
      </p:sp>
    </p:spTree>
    <p:extLst>
      <p:ext uri="{BB962C8B-B14F-4D97-AF65-F5344CB8AC3E}">
        <p14:creationId xmlns:p14="http://schemas.microsoft.com/office/powerpoint/2010/main" val="2144684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700" b="1" dirty="0">
                <a:solidFill>
                  <a:schemeClr val="bg1"/>
                </a:solidFill>
                <a:latin typeface="Rockwell" charset="0"/>
                <a:ea typeface="Rockwell" charset="0"/>
                <a:cs typeface="Rockwell" charset="0"/>
              </a:rPr>
              <a:t>Frequently asked questions</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
        <p:nvSpPr>
          <p:cNvPr id="8" name="Content Placeholder 2"/>
          <p:cNvSpPr>
            <a:spLocks noGrp="1"/>
          </p:cNvSpPr>
          <p:nvPr>
            <p:ph idx="1"/>
          </p:nvPr>
        </p:nvSpPr>
        <p:spPr>
          <a:xfrm>
            <a:off x="432000" y="1800000"/>
            <a:ext cx="8280926" cy="4657174"/>
          </a:xfrm>
        </p:spPr>
        <p:txBody>
          <a:bodyPr>
            <a:noAutofit/>
          </a:bodyPr>
          <a:lstStyle/>
          <a:p>
            <a:pPr marL="342900" indent="-342900">
              <a:buClr>
                <a:schemeClr val="tx1">
                  <a:lumMod val="90000"/>
                  <a:lumOff val="10000"/>
                </a:schemeClr>
              </a:buClr>
              <a:buFont typeface="+mj-lt"/>
              <a:buAutoNum type="arabicPeriod" startAt="9"/>
            </a:pPr>
            <a:r>
              <a:rPr lang="de-DE" sz="1400" dirty="0">
                <a:solidFill>
                  <a:schemeClr val="tx1">
                    <a:lumMod val="90000"/>
                    <a:lumOff val="10000"/>
                  </a:schemeClr>
                </a:solidFill>
                <a:latin typeface="Roboto Medium" charset="0"/>
                <a:ea typeface="Roboto Medium" charset="0"/>
                <a:cs typeface="Roboto Medium" charset="0"/>
              </a:rPr>
              <a:t>NA </a:t>
            </a:r>
            <a:r>
              <a:rPr lang="de-DE" sz="1400" dirty="0" err="1">
                <a:solidFill>
                  <a:schemeClr val="tx1">
                    <a:lumMod val="90000"/>
                    <a:lumOff val="10000"/>
                  </a:schemeClr>
                </a:solidFill>
                <a:latin typeface="Roboto Medium" charset="0"/>
                <a:ea typeface="Roboto Medium" charset="0"/>
                <a:cs typeface="Roboto Medium" charset="0"/>
              </a:rPr>
              <a:t>is</a:t>
            </a:r>
            <a:r>
              <a:rPr lang="de-DE" sz="1400" dirty="0">
                <a:solidFill>
                  <a:schemeClr val="tx1">
                    <a:lumMod val="90000"/>
                    <a:lumOff val="10000"/>
                  </a:schemeClr>
                </a:solidFill>
                <a:latin typeface="Roboto Medium" charset="0"/>
                <a:ea typeface="Roboto Medium" charset="0"/>
                <a:cs typeface="Roboto Medium" charset="0"/>
              </a:rPr>
              <a:t> not </a:t>
            </a:r>
            <a:r>
              <a:rPr lang="de-DE" sz="1400" dirty="0" err="1">
                <a:solidFill>
                  <a:schemeClr val="tx1">
                    <a:lumMod val="90000"/>
                    <a:lumOff val="10000"/>
                  </a:schemeClr>
                </a:solidFill>
                <a:latin typeface="Roboto Medium" charset="0"/>
                <a:ea typeface="Roboto Medium" charset="0"/>
                <a:cs typeface="Roboto Medium" charset="0"/>
              </a:rPr>
              <a:t>religious</a:t>
            </a:r>
            <a:r>
              <a:rPr lang="de-DE" sz="1400" dirty="0">
                <a:solidFill>
                  <a:schemeClr val="tx1">
                    <a:lumMod val="90000"/>
                    <a:lumOff val="10000"/>
                  </a:schemeClr>
                </a:solidFill>
                <a:latin typeface="Roboto Medium" charset="0"/>
                <a:ea typeface="Roboto Medium" charset="0"/>
                <a:cs typeface="Roboto Medium" charset="0"/>
              </a:rPr>
              <a:t>, but </a:t>
            </a:r>
            <a:r>
              <a:rPr lang="de-DE" sz="1400" dirty="0" err="1">
                <a:solidFill>
                  <a:schemeClr val="tx1">
                    <a:lumMod val="90000"/>
                    <a:lumOff val="10000"/>
                  </a:schemeClr>
                </a:solidFill>
                <a:latin typeface="Roboto Medium" charset="0"/>
                <a:ea typeface="Roboto Medium" charset="0"/>
                <a:cs typeface="Roboto Medium" charset="0"/>
              </a:rPr>
              <a:t>you</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talk</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about</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God</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And</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why</a:t>
            </a:r>
            <a:r>
              <a:rPr lang="de-DE" sz="1400" dirty="0">
                <a:solidFill>
                  <a:schemeClr val="tx1">
                    <a:lumMod val="90000"/>
                    <a:lumOff val="10000"/>
                  </a:schemeClr>
                </a:solidFill>
                <a:latin typeface="Roboto Medium" charset="0"/>
                <a:ea typeface="Roboto Medium" charset="0"/>
                <a:cs typeface="Roboto Medium" charset="0"/>
              </a:rPr>
              <a:t> do </a:t>
            </a:r>
            <a:r>
              <a:rPr lang="de-DE" sz="1400" dirty="0" err="1">
                <a:solidFill>
                  <a:schemeClr val="tx1">
                    <a:lumMod val="90000"/>
                    <a:lumOff val="10000"/>
                  </a:schemeClr>
                </a:solidFill>
                <a:latin typeface="Roboto Medium" charset="0"/>
                <a:ea typeface="Roboto Medium" charset="0"/>
                <a:cs typeface="Roboto Medium" charset="0"/>
              </a:rPr>
              <a:t>you</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talk</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about</a:t>
            </a:r>
            <a:r>
              <a:rPr lang="de-DE" sz="1400" dirty="0">
                <a:solidFill>
                  <a:schemeClr val="tx1">
                    <a:lumMod val="90000"/>
                    <a:lumOff val="10000"/>
                  </a:schemeClr>
                </a:solidFill>
                <a:latin typeface="Roboto Medium" charset="0"/>
                <a:ea typeface="Roboto Medium" charset="0"/>
                <a:cs typeface="Roboto Medium" charset="0"/>
              </a:rPr>
              <a:t> Higher Power at </a:t>
            </a:r>
            <a:r>
              <a:rPr lang="de-DE" sz="1400" dirty="0" err="1">
                <a:solidFill>
                  <a:schemeClr val="tx1">
                    <a:lumMod val="90000"/>
                    <a:lumOff val="10000"/>
                  </a:schemeClr>
                </a:solidFill>
                <a:latin typeface="Roboto Medium" charset="0"/>
                <a:ea typeface="Roboto Medium" charset="0"/>
                <a:cs typeface="Roboto Medium" charset="0"/>
              </a:rPr>
              <a:t>the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first</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place</a:t>
            </a:r>
            <a:r>
              <a:rPr lang="de-DE" sz="1400" dirty="0">
                <a:solidFill>
                  <a:schemeClr val="tx1">
                    <a:lumMod val="90000"/>
                    <a:lumOff val="10000"/>
                  </a:schemeClr>
                </a:solidFill>
                <a:latin typeface="Roboto Medium" charset="0"/>
                <a:ea typeface="Roboto Medium" charset="0"/>
                <a:cs typeface="Roboto Medium" charset="0"/>
              </a:rPr>
              <a:t>? </a:t>
            </a:r>
            <a:br>
              <a:rPr lang="en-US"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The NA program is based on a set of spiritual principles that are not associated with a particular religion. Although our steps call for finding and believing in a “power greater than oneself,” this is a personal decision for each and every member to make. Members choose their own “power greater than themselves.” Members’ beliefs range from nature to organized religion, from no belief that a power exists, to belief in the power of inanimate objects such as rocks. Members are free to choose a belief that works for them personally, and there is no opposition to anyone’s choice within the fellowship. We perceive this to be a strength of our program — the unconditional freedom members have with choosing their own personal belief — and in NA meetings one can hear members state that this was an attractive and safe aspect of the fellowship. NA doesn’t oppose or endorse any religion. Experience of our members has shown that the spiritual principles work for all members, from the devoutly religious to the atheist and agnostic.</a:t>
            </a:r>
            <a:r>
              <a:rPr lang="de-DE" sz="1400" dirty="0">
                <a:solidFill>
                  <a:schemeClr val="tx1">
                    <a:lumMod val="90000"/>
                    <a:lumOff val="10000"/>
                  </a:schemeClr>
                </a:solidFill>
                <a:latin typeface="Roboto Light" charset="0"/>
                <a:ea typeface="Roboto Light" charset="0"/>
                <a:cs typeface="Roboto Light" charset="0"/>
              </a:rPr>
              <a:t> </a:t>
            </a:r>
          </a:p>
          <a:p>
            <a:pPr marL="342900" indent="-342900">
              <a:buClr>
                <a:schemeClr val="tx1">
                  <a:lumMod val="90000"/>
                  <a:lumOff val="10000"/>
                </a:schemeClr>
              </a:buClr>
              <a:buFont typeface="+mj-lt"/>
              <a:buAutoNum type="arabicPeriod" startAt="9"/>
            </a:pPr>
            <a:r>
              <a:rPr lang="de-DE" sz="1400" dirty="0">
                <a:solidFill>
                  <a:schemeClr val="tx1">
                    <a:lumMod val="90000"/>
                    <a:lumOff val="10000"/>
                  </a:schemeClr>
                </a:solidFill>
                <a:latin typeface="Roboto Medium" charset="0"/>
                <a:ea typeface="Roboto Medium" charset="0"/>
                <a:cs typeface="Roboto Medium" charset="0"/>
              </a:rPr>
              <a:t>In </a:t>
            </a:r>
            <a:r>
              <a:rPr lang="de-DE" sz="1400" dirty="0" err="1">
                <a:solidFill>
                  <a:schemeClr val="tx1">
                    <a:lumMod val="90000"/>
                    <a:lumOff val="10000"/>
                  </a:schemeClr>
                </a:solidFill>
                <a:latin typeface="Roboto Medium" charset="0"/>
                <a:ea typeface="Roboto Medium" charset="0"/>
                <a:cs typeface="Roboto Medium" charset="0"/>
              </a:rPr>
              <a:t>meetings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it</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often</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says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Addicts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are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powerless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Don‘t</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they</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need</a:t>
            </a:r>
            <a:r>
              <a:rPr lang="de-DE" sz="1400" dirty="0">
                <a:solidFill>
                  <a:schemeClr val="tx1">
                    <a:lumMod val="90000"/>
                    <a:lumOff val="10000"/>
                  </a:schemeClr>
                </a:solidFill>
                <a:latin typeface="Roboto Medium" charset="0"/>
                <a:ea typeface="Roboto Medium" charset="0"/>
                <a:cs typeface="Roboto Medium" charset="0"/>
              </a:rPr>
              <a:t> power? </a:t>
            </a:r>
            <a:r>
              <a:rPr lang="de-DE" sz="1400" dirty="0">
                <a:solidFill>
                  <a:schemeClr val="tx1">
                    <a:lumMod val="90000"/>
                    <a:lumOff val="10000"/>
                  </a:schemeClr>
                </a:solidFill>
                <a:latin typeface="Roboto Light" charset="0"/>
                <a:ea typeface="Roboto Light" charset="0"/>
                <a:cs typeface="Roboto Light" charset="0"/>
              </a:rPr>
              <a:t>(even members have </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huge difficulties with this question. The answers are often quite odd or not reaseanable at all)</a:t>
            </a:r>
          </a:p>
          <a:p>
            <a:pPr marL="342900" indent="-342900">
              <a:buClr>
                <a:schemeClr val="tx1">
                  <a:lumMod val="90000"/>
                  <a:lumOff val="10000"/>
                </a:schemeClr>
              </a:buClr>
              <a:buFont typeface="+mj-lt"/>
              <a:buAutoNum type="arabicPeriod" startAt="9"/>
            </a:pPr>
            <a:r>
              <a:rPr lang="de-DE" sz="1400" dirty="0" err="1">
                <a:solidFill>
                  <a:schemeClr val="tx1">
                    <a:lumMod val="90000"/>
                    <a:lumOff val="10000"/>
                  </a:schemeClr>
                </a:solidFill>
                <a:latin typeface="Roboto Medium" charset="0"/>
                <a:ea typeface="Roboto Medium" charset="0"/>
                <a:cs typeface="Roboto Medium" charset="0"/>
              </a:rPr>
              <a:t>My</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clients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would</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be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offended</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by</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the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profanity</a:t>
            </a:r>
            <a:r>
              <a:rPr lang="de-DE" sz="1400" dirty="0">
                <a:solidFill>
                  <a:schemeClr val="tx1">
                    <a:lumMod val="90000"/>
                    <a:lumOff val="10000"/>
                  </a:schemeClr>
                </a:solidFill>
                <a:latin typeface="Roboto Medium" charset="0"/>
                <a:ea typeface="Roboto Medium" charset="0"/>
                <a:cs typeface="Roboto Medium" charset="0"/>
              </a:rPr>
              <a:t> at NA </a:t>
            </a:r>
            <a:r>
              <a:rPr lang="de-DE" sz="1400" dirty="0" err="1">
                <a:solidFill>
                  <a:schemeClr val="tx1">
                    <a:lumMod val="90000"/>
                    <a:lumOff val="10000"/>
                  </a:schemeClr>
                </a:solidFill>
                <a:latin typeface="Roboto Medium" charset="0"/>
                <a:ea typeface="Roboto Medium" charset="0"/>
                <a:cs typeface="Roboto Medium" charset="0"/>
              </a:rPr>
              <a:t>meetings</a:t>
            </a:r>
            <a:r>
              <a:rPr lang="de-DE" sz="1400" dirty="0">
                <a:solidFill>
                  <a:schemeClr val="tx1">
                    <a:lumMod val="90000"/>
                    <a:lumOff val="10000"/>
                  </a:schemeClr>
                </a:solidFill>
                <a:latin typeface="Roboto Medium" charset="0"/>
                <a:ea typeface="Roboto Medium" charset="0"/>
                <a:cs typeface="Roboto Medium" charset="0"/>
              </a:rPr>
              <a:t>. </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(well, this statement appears every now and then)</a:t>
            </a:r>
          </a:p>
          <a:p>
            <a:pPr marL="342900" indent="-342900">
              <a:buClr>
                <a:schemeClr val="tx1">
                  <a:lumMod val="90000"/>
                  <a:lumOff val="10000"/>
                </a:schemeClr>
              </a:buClr>
              <a:buFont typeface="+mj-lt"/>
              <a:buAutoNum type="arabicPeriod" startAt="9"/>
            </a:pPr>
            <a:r>
              <a:rPr lang="de-DE" sz="1400" dirty="0" err="1">
                <a:solidFill>
                  <a:schemeClr val="tx1">
                    <a:lumMod val="90000"/>
                    <a:lumOff val="10000"/>
                  </a:schemeClr>
                </a:solidFill>
                <a:latin typeface="Roboto Medium" charset="0"/>
                <a:ea typeface="Roboto Medium" charset="0"/>
                <a:cs typeface="Roboto Medium" charset="0"/>
              </a:rPr>
              <a:t>What’s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your</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opinion</a:t>
            </a:r>
            <a:r>
              <a:rPr lang="de-DE" sz="1400" dirty="0">
                <a:solidFill>
                  <a:schemeClr val="tx1">
                    <a:lumMod val="90000"/>
                    <a:lumOff val="10000"/>
                  </a:schemeClr>
                </a:solidFill>
                <a:latin typeface="Roboto Medium" charset="0"/>
                <a:ea typeface="Roboto Medium" charset="0"/>
                <a:cs typeface="Roboto Medium" charset="0"/>
              </a:rPr>
              <a:t> on </a:t>
            </a:r>
            <a:r>
              <a:rPr lang="de-DE" sz="1400" dirty="0" err="1">
                <a:solidFill>
                  <a:schemeClr val="tx1">
                    <a:lumMod val="90000"/>
                    <a:lumOff val="10000"/>
                  </a:schemeClr>
                </a:solidFill>
                <a:latin typeface="Roboto Medium" charset="0"/>
                <a:ea typeface="Roboto Medium" charset="0"/>
                <a:cs typeface="Roboto Medium" charset="0"/>
              </a:rPr>
              <a:t>the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current</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administration’s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drug</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policy</a:t>
            </a:r>
            <a:r>
              <a:rPr lang="de-DE" sz="1400" dirty="0">
                <a:solidFill>
                  <a:schemeClr val="tx1">
                    <a:lumMod val="90000"/>
                    <a:lumOff val="10000"/>
                  </a:schemeClr>
                </a:solidFill>
                <a:latin typeface="Roboto Medium" charset="0"/>
                <a:ea typeface="Roboto Medium" charset="0"/>
                <a:cs typeface="Roboto Medium" charset="0"/>
              </a:rPr>
              <a:t>? </a:t>
            </a:r>
            <a:br>
              <a:rPr lang="de-DE" sz="1400" dirty="0">
                <a:solidFill>
                  <a:schemeClr val="tx1">
                    <a:lumMod val="90000"/>
                    <a:lumOff val="10000"/>
                  </a:schemeClr>
                </a:solidFill>
                <a:latin typeface="Roboto Light" charset="0"/>
                <a:ea typeface="Roboto Light" charset="0"/>
                <a:cs typeface="Roboto Light" charset="0"/>
              </a:rPr>
            </a:br>
            <a:r>
              <a:rPr lang="de-DE" sz="1400" dirty="0" err="1">
                <a:solidFill>
                  <a:schemeClr val="tx1">
                    <a:lumMod val="90000"/>
                    <a:lumOff val="10000"/>
                  </a:schemeClr>
                </a:solidFill>
                <a:latin typeface="Roboto Light" charset="0"/>
                <a:ea typeface="Roboto Light" charset="0"/>
                <a:cs typeface="Roboto Light" charset="0"/>
              </a:rPr>
              <a:t>Narcotics</a:t>
            </a:r>
            <a:r>
              <a:rPr lang="de-DE" sz="1400" dirty="0">
                <a:solidFill>
                  <a:schemeClr val="tx1">
                    <a:lumMod val="90000"/>
                    <a:lumOff val="10000"/>
                  </a:schemeClr>
                </a:solidFill>
                <a:latin typeface="Roboto Light" charset="0"/>
                <a:ea typeface="Roboto Light" charset="0"/>
                <a:cs typeface="Roboto Light" charset="0"/>
              </a:rPr>
              <a:t> Anonymous </a:t>
            </a:r>
            <a:r>
              <a:rPr lang="de-DE" sz="1400" dirty="0" err="1">
                <a:solidFill>
                  <a:schemeClr val="tx1">
                    <a:lumMod val="90000"/>
                    <a:lumOff val="10000"/>
                  </a:schemeClr>
                </a:solidFill>
                <a:latin typeface="Roboto Light" charset="0"/>
                <a:ea typeface="Roboto Light" charset="0"/>
                <a:cs typeface="Roboto Light" charset="0"/>
              </a:rPr>
              <a:t>has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no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opinion</a:t>
            </a:r>
            <a:r>
              <a:rPr lang="de-DE" sz="1400" dirty="0">
                <a:solidFill>
                  <a:schemeClr val="tx1">
                    <a:lumMod val="90000"/>
                    <a:lumOff val="10000"/>
                  </a:schemeClr>
                </a:solidFill>
                <a:latin typeface="Roboto Light" charset="0"/>
                <a:ea typeface="Roboto Light" charset="0"/>
                <a:cs typeface="Roboto Light" charset="0"/>
              </a:rPr>
              <a:t> on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current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administration’s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drug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policy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outside </a:t>
            </a:r>
            <a:r>
              <a:rPr lang="de-DE" sz="1400" dirty="0" err="1">
                <a:solidFill>
                  <a:schemeClr val="tx1">
                    <a:lumMod val="90000"/>
                    <a:lumOff val="10000"/>
                  </a:schemeClr>
                </a:solidFill>
                <a:latin typeface="Roboto Light" charset="0"/>
                <a:ea typeface="Roboto Light" charset="0"/>
                <a:cs typeface="Roboto Light" charset="0"/>
              </a:rPr>
              <a:t>our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scope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offer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no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opinion</a:t>
            </a:r>
            <a:r>
              <a:rPr lang="de-DE" sz="1400" dirty="0">
                <a:solidFill>
                  <a:schemeClr val="tx1">
                    <a:lumMod val="90000"/>
                    <a:lumOff val="10000"/>
                  </a:schemeClr>
                </a:solidFill>
                <a:latin typeface="Roboto Light" charset="0"/>
                <a:ea typeface="Roboto Light" charset="0"/>
                <a:cs typeface="Roboto Light" charset="0"/>
              </a:rPr>
              <a:t> on </a:t>
            </a:r>
            <a:r>
              <a:rPr lang="de-DE" sz="1400" dirty="0" err="1">
                <a:solidFill>
                  <a:schemeClr val="tx1">
                    <a:lumMod val="90000"/>
                    <a:lumOff val="10000"/>
                  </a:schemeClr>
                </a:solidFill>
                <a:latin typeface="Roboto Light" charset="0"/>
                <a:ea typeface="Roboto Light" charset="0"/>
                <a:cs typeface="Roboto Light" charset="0"/>
              </a:rPr>
              <a:t>any</a:t>
            </a:r>
            <a:r>
              <a:rPr lang="de-DE" sz="1400" dirty="0">
                <a:solidFill>
                  <a:schemeClr val="tx1">
                    <a:lumMod val="90000"/>
                    <a:lumOff val="10000"/>
                  </a:schemeClr>
                </a:solidFill>
                <a:latin typeface="Roboto Light" charset="0"/>
                <a:ea typeface="Roboto Light" charset="0"/>
                <a:cs typeface="Roboto Light" charset="0"/>
              </a:rPr>
              <a:t> outside </a:t>
            </a:r>
            <a:r>
              <a:rPr lang="de-DE" sz="1400" dirty="0" err="1">
                <a:solidFill>
                  <a:schemeClr val="tx1">
                    <a:lumMod val="90000"/>
                    <a:lumOff val="10000"/>
                  </a:schemeClr>
                </a:solidFill>
                <a:latin typeface="Roboto Light" charset="0"/>
                <a:ea typeface="Roboto Light" charset="0"/>
                <a:cs typeface="Roboto Light" charset="0"/>
              </a:rPr>
              <a:t>issues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including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drug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policy</a:t>
            </a:r>
            <a:r>
              <a:rPr lang="de-DE" sz="1400" dirty="0">
                <a:solidFill>
                  <a:schemeClr val="tx1">
                    <a:lumMod val="90000"/>
                    <a:lumOff val="10000"/>
                  </a:schemeClr>
                </a:solidFill>
                <a:latin typeface="Roboto Light" charset="0"/>
                <a:ea typeface="Roboto Light" charset="0"/>
                <a:cs typeface="Roboto Light" charset="0"/>
              </a:rPr>
              <a:t>, so </a:t>
            </a:r>
            <a:r>
              <a:rPr lang="de-DE" sz="1400" dirty="0" err="1">
                <a:solidFill>
                  <a:schemeClr val="tx1">
                    <a:lumMod val="90000"/>
                    <a:lumOff val="10000"/>
                  </a:schemeClr>
                </a:solidFill>
                <a:latin typeface="Roboto Light" charset="0"/>
                <a:ea typeface="Roboto Light" charset="0"/>
                <a:cs typeface="Roboto Light" charset="0"/>
              </a:rPr>
              <a:t>as</a:t>
            </a:r>
            <a:r>
              <a:rPr lang="de-DE" sz="1400" dirty="0">
                <a:solidFill>
                  <a:schemeClr val="tx1">
                    <a:lumMod val="90000"/>
                    <a:lumOff val="10000"/>
                  </a:schemeClr>
                </a:solidFill>
                <a:latin typeface="Roboto Light" charset="0"/>
                <a:ea typeface="Roboto Light" charset="0"/>
                <a:cs typeface="Roboto Light" charset="0"/>
              </a:rPr>
              <a:t> not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divert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from</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our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primary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focus</a:t>
            </a:r>
            <a:r>
              <a:rPr lang="de-DE" sz="1400" dirty="0">
                <a:solidFill>
                  <a:schemeClr val="tx1">
                    <a:lumMod val="90000"/>
                    <a:lumOff val="10000"/>
                  </a:schemeClr>
                </a:solidFill>
                <a:latin typeface="Roboto Light" charset="0"/>
                <a:ea typeface="Roboto Light" charset="0"/>
                <a:cs typeface="Roboto Light" charset="0"/>
              </a:rPr>
              <a:t> — </a:t>
            </a:r>
            <a:r>
              <a:rPr lang="de-DE" sz="1400" dirty="0" err="1">
                <a:solidFill>
                  <a:schemeClr val="tx1">
                    <a:lumMod val="90000"/>
                    <a:lumOff val="10000"/>
                  </a:schemeClr>
                </a:solidFill>
                <a:latin typeface="Roboto Light" charset="0"/>
                <a:ea typeface="Roboto Light" charset="0"/>
                <a:cs typeface="Roboto Light" charset="0"/>
              </a:rPr>
              <a:t>one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helping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another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recover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from</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disease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addiction</a:t>
            </a:r>
            <a:r>
              <a:rPr lang="de-DE" sz="1400" dirty="0">
                <a:solidFill>
                  <a:schemeClr val="tx1">
                    <a:lumMod val="90000"/>
                    <a:lumOff val="10000"/>
                  </a:schemeClr>
                </a:solidFill>
                <a:latin typeface="Roboto Light" charset="0"/>
                <a:ea typeface="Roboto Light" charset="0"/>
                <a:cs typeface="Roboto Light" charset="0"/>
              </a:rPr>
              <a:t>. </a:t>
            </a:r>
            <a:br>
              <a:rPr lang="en-US" sz="1400" b="1" dirty="0"/>
            </a:br>
            <a:endParaRPr lang="en-US" sz="1400" dirty="0"/>
          </a:p>
        </p:txBody>
      </p:sp>
    </p:spTree>
    <p:extLst>
      <p:ext uri="{BB962C8B-B14F-4D97-AF65-F5344CB8AC3E}">
        <p14:creationId xmlns:p14="http://schemas.microsoft.com/office/powerpoint/2010/main" val="1464306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700" b="1" dirty="0">
                <a:solidFill>
                  <a:schemeClr val="bg1"/>
                </a:solidFill>
                <a:latin typeface="Rockwell" charset="0"/>
                <a:ea typeface="Rockwell" charset="0"/>
                <a:cs typeface="Rockwell" charset="0"/>
              </a:rPr>
              <a:t>Frequently asked questions</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
        <p:nvSpPr>
          <p:cNvPr id="8" name="Content Placeholder 2"/>
          <p:cNvSpPr>
            <a:spLocks noGrp="1"/>
          </p:cNvSpPr>
          <p:nvPr>
            <p:ph idx="1"/>
          </p:nvPr>
        </p:nvSpPr>
        <p:spPr>
          <a:xfrm>
            <a:off x="432000" y="1800000"/>
            <a:ext cx="8280926" cy="4657174"/>
          </a:xfrm>
        </p:spPr>
        <p:txBody>
          <a:bodyPr>
            <a:noAutofit/>
          </a:bodyPr>
          <a:lstStyle/>
          <a:p>
            <a:pPr marL="342900" indent="-342900">
              <a:buClr>
                <a:schemeClr val="tx1">
                  <a:lumMod val="90000"/>
                  <a:lumOff val="10000"/>
                </a:schemeClr>
              </a:buClr>
              <a:buFont typeface="+mj-lt"/>
              <a:buAutoNum type="arabicPeriod" startAt="13"/>
            </a:pPr>
            <a:r>
              <a:rPr lang="de-DE" sz="1400" dirty="0" err="1">
                <a:solidFill>
                  <a:schemeClr val="tx1">
                    <a:lumMod val="90000"/>
                    <a:lumOff val="10000"/>
                  </a:schemeClr>
                </a:solidFill>
                <a:latin typeface="Roboto Medium" charset="0"/>
                <a:ea typeface="Roboto Medium" charset="0"/>
                <a:cs typeface="Roboto Medium" charset="0"/>
              </a:rPr>
              <a:t>What</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support</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does</a:t>
            </a:r>
            <a:r>
              <a:rPr lang="de-DE" sz="1400" dirty="0">
                <a:solidFill>
                  <a:schemeClr val="tx1">
                    <a:lumMod val="90000"/>
                    <a:lumOff val="10000"/>
                  </a:schemeClr>
                </a:solidFill>
                <a:latin typeface="Roboto Medium" charset="0"/>
                <a:ea typeface="Roboto Medium" charset="0"/>
                <a:cs typeface="Roboto Medium" charset="0"/>
              </a:rPr>
              <a:t> NA </a:t>
            </a:r>
            <a:r>
              <a:rPr lang="de-DE" sz="1400" dirty="0" err="1">
                <a:solidFill>
                  <a:schemeClr val="tx1">
                    <a:lumMod val="90000"/>
                    <a:lumOff val="10000"/>
                  </a:schemeClr>
                </a:solidFill>
                <a:latin typeface="Roboto Medium" charset="0"/>
                <a:ea typeface="Roboto Medium" charset="0"/>
                <a:cs typeface="Roboto Medium" charset="0"/>
              </a:rPr>
              <a:t>have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for</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adolescents</a:t>
            </a:r>
            <a:r>
              <a:rPr lang="de-DE" sz="1400" dirty="0">
                <a:solidFill>
                  <a:schemeClr val="tx1">
                    <a:lumMod val="90000"/>
                    <a:lumOff val="10000"/>
                  </a:schemeClr>
                </a:solidFill>
                <a:latin typeface="Roboto Medium" charset="0"/>
                <a:ea typeface="Roboto Medium" charset="0"/>
                <a:cs typeface="Roboto Medium" charset="0"/>
              </a:rPr>
              <a:t>?</a:t>
            </a:r>
            <a:br>
              <a:rPr lang="de-DE" sz="1400" dirty="0">
                <a:solidFill>
                  <a:schemeClr val="tx1">
                    <a:lumMod val="90000"/>
                    <a:lumOff val="10000"/>
                  </a:schemeClr>
                </a:solidFill>
                <a:latin typeface="Roboto Light" charset="0"/>
                <a:ea typeface="Roboto Light" charset="0"/>
                <a:cs typeface="Roboto Light" charset="0"/>
              </a:rPr>
            </a:br>
            <a:r>
              <a:rPr lang="en-US" sz="1400" dirty="0">
                <a:solidFill>
                  <a:schemeClr val="tx1">
                    <a:lumMod val="90000"/>
                    <a:lumOff val="10000"/>
                  </a:schemeClr>
                </a:solidFill>
                <a:latin typeface="Roboto Light" charset="0"/>
                <a:ea typeface="Roboto Light" charset="0"/>
                <a:cs typeface="Roboto Light" charset="0"/>
              </a:rPr>
              <a:t>Adolescents are welcome at all NA meetings. If there are meetings in a local NA community specifically designated for young people, the meeting schedule will identify those meetings as such. Although any NA member is welcome at any NA meeting, specially designated youth meetings can help younger addicts find their peers.</a:t>
            </a:r>
            <a:endParaRPr lang="de-DE" sz="1400" dirty="0">
              <a:solidFill>
                <a:schemeClr val="tx1">
                  <a:lumMod val="90000"/>
                  <a:lumOff val="10000"/>
                </a:schemeClr>
              </a:solidFill>
              <a:latin typeface="Roboto Light" charset="0"/>
              <a:ea typeface="Roboto Light" charset="0"/>
              <a:cs typeface="Roboto Light" charset="0"/>
            </a:endParaRPr>
          </a:p>
          <a:p>
            <a:pPr marL="342900" indent="-342900">
              <a:buClr>
                <a:schemeClr val="tx1">
                  <a:lumMod val="90000"/>
                  <a:lumOff val="10000"/>
                </a:schemeClr>
              </a:buClr>
              <a:buFont typeface="+mj-lt"/>
              <a:buAutoNum type="arabicPeriod" startAt="13"/>
            </a:pPr>
            <a:r>
              <a:rPr lang="en-US" sz="1400" dirty="0">
                <a:solidFill>
                  <a:schemeClr val="tx1">
                    <a:lumMod val="90000"/>
                    <a:lumOff val="10000"/>
                  </a:schemeClr>
                </a:solidFill>
                <a:latin typeface="Roboto Medium" charset="0"/>
                <a:ea typeface="Roboto Medium" charset="0"/>
                <a:cs typeface="Roboto Medium" charset="0"/>
              </a:rPr>
              <a:t>What resources do you have for single parents? Are children welcome at meetings?</a:t>
            </a:r>
            <a:br>
              <a:rPr lang="de-DE" sz="1400" dirty="0">
                <a:solidFill>
                  <a:schemeClr val="tx1">
                    <a:lumMod val="90000"/>
                    <a:lumOff val="10000"/>
                  </a:schemeClr>
                </a:solidFill>
                <a:latin typeface="Roboto Medium" charset="0"/>
                <a:ea typeface="Roboto Medium" charset="0"/>
                <a:cs typeface="Roboto Medium" charset="0"/>
              </a:rPr>
            </a:br>
            <a:r>
              <a:rPr lang="en-US" sz="1400" dirty="0">
                <a:solidFill>
                  <a:schemeClr val="tx1">
                    <a:lumMod val="90000"/>
                    <a:lumOff val="10000"/>
                  </a:schemeClr>
                </a:solidFill>
                <a:latin typeface="Roboto Light" charset="0"/>
                <a:ea typeface="Roboto Light" charset="0"/>
                <a:cs typeface="Roboto Light" charset="0"/>
              </a:rPr>
              <a:t>Most groups welcome children who are behaved and under the supervision of a parent. Sometimes a group will offer babysitting services for its members. Contact the local NA helpline for additional information or look for meetings in the local NA meeting directory that indicate childcare or that the group is children-friendly.</a:t>
            </a:r>
          </a:p>
          <a:p>
            <a:pPr marL="342900" indent="-342900">
              <a:buClr>
                <a:schemeClr val="tx1">
                  <a:lumMod val="90000"/>
                  <a:lumOff val="10000"/>
                </a:schemeClr>
              </a:buClr>
              <a:buFont typeface="+mj-lt"/>
              <a:buAutoNum type="arabicPeriod" startAt="13"/>
            </a:pPr>
            <a:r>
              <a:rPr lang="de-DE" sz="1400" dirty="0" err="1">
                <a:solidFill>
                  <a:schemeClr val="tx1">
                    <a:lumMod val="90000"/>
                    <a:lumOff val="10000"/>
                  </a:schemeClr>
                </a:solidFill>
                <a:latin typeface="Roboto Medium" charset="0"/>
                <a:ea typeface="Roboto Medium" charset="0"/>
                <a:cs typeface="Roboto Medium" charset="0"/>
              </a:rPr>
              <a:t>What</a:t>
            </a:r>
            <a:r>
              <a:rPr lang="de-DE" sz="1400" dirty="0">
                <a:solidFill>
                  <a:schemeClr val="tx1">
                    <a:lumMod val="90000"/>
                    <a:lumOff val="10000"/>
                  </a:schemeClr>
                </a:solidFill>
                <a:latin typeface="Roboto Medium" charset="0"/>
                <a:ea typeface="Roboto Medium" charset="0"/>
                <a:cs typeface="Roboto Medium" charset="0"/>
              </a:rPr>
              <a:t> an </a:t>
            </a:r>
            <a:r>
              <a:rPr lang="de-DE" sz="1400" dirty="0" err="1">
                <a:solidFill>
                  <a:schemeClr val="tx1">
                    <a:lumMod val="90000"/>
                    <a:lumOff val="10000"/>
                  </a:schemeClr>
                </a:solidFill>
                <a:latin typeface="Roboto Medium" charset="0"/>
                <a:ea typeface="Roboto Medium" charset="0"/>
                <a:cs typeface="Roboto Medium" charset="0"/>
              </a:rPr>
              <a:t>Addict</a:t>
            </a:r>
            <a:r>
              <a:rPr lang="de-DE" sz="1400" dirty="0">
                <a:solidFill>
                  <a:schemeClr val="tx1">
                    <a:lumMod val="90000"/>
                    <a:lumOff val="10000"/>
                  </a:schemeClr>
                </a:solidFill>
                <a:latin typeface="Roboto Medium" charset="0"/>
                <a:ea typeface="Roboto Medium" charset="0"/>
                <a:cs typeface="Roboto Medium" charset="0"/>
              </a:rPr>
              <a:t> Can </a:t>
            </a:r>
            <a:r>
              <a:rPr lang="de-DE" sz="1400" dirty="0" err="1">
                <a:solidFill>
                  <a:schemeClr val="tx1">
                    <a:lumMod val="90000"/>
                    <a:lumOff val="10000"/>
                  </a:schemeClr>
                </a:solidFill>
                <a:latin typeface="Roboto Medium" charset="0"/>
                <a:ea typeface="Roboto Medium" charset="0"/>
                <a:cs typeface="Roboto Medium" charset="0"/>
              </a:rPr>
              <a:t>Expect</a:t>
            </a:r>
            <a:r>
              <a:rPr lang="de-DE" sz="1400" dirty="0">
                <a:solidFill>
                  <a:schemeClr val="tx1">
                    <a:lumMod val="90000"/>
                    <a:lumOff val="10000"/>
                  </a:schemeClr>
                </a:solidFill>
                <a:latin typeface="Roboto Medium" charset="0"/>
                <a:ea typeface="Roboto Medium" charset="0"/>
                <a:cs typeface="Roboto Medium" charset="0"/>
              </a:rPr>
              <a:t> at NA Meetings?</a:t>
            </a:r>
            <a:br>
              <a:rPr lang="de-DE" sz="1400" dirty="0">
                <a:solidFill>
                  <a:schemeClr val="tx1">
                    <a:lumMod val="90000"/>
                    <a:lumOff val="10000"/>
                  </a:schemeClr>
                </a:solidFill>
                <a:latin typeface="Roboto Light" charset="0"/>
                <a:ea typeface="Roboto Light" charset="0"/>
                <a:cs typeface="Roboto Light" charset="0"/>
              </a:rPr>
            </a:br>
            <a:r>
              <a:rPr lang="de-DE" sz="1400" dirty="0" err="1">
                <a:solidFill>
                  <a:schemeClr val="tx1">
                    <a:lumMod val="90000"/>
                    <a:lumOff val="10000"/>
                  </a:schemeClr>
                </a:solidFill>
                <a:latin typeface="Roboto Light" charset="0"/>
                <a:ea typeface="Roboto Light" charset="0"/>
                <a:cs typeface="Roboto Light" charset="0"/>
              </a:rPr>
              <a:t>Many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attending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their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first</a:t>
            </a:r>
            <a:r>
              <a:rPr lang="de-DE" sz="1400" dirty="0">
                <a:solidFill>
                  <a:schemeClr val="tx1">
                    <a:lumMod val="90000"/>
                    <a:lumOff val="10000"/>
                  </a:schemeClr>
                </a:solidFill>
                <a:latin typeface="Roboto Light" charset="0"/>
                <a:ea typeface="Roboto Light" charset="0"/>
                <a:cs typeface="Roboto Light" charset="0"/>
              </a:rPr>
              <a:t> NA </a:t>
            </a:r>
            <a:r>
              <a:rPr lang="de-DE" sz="1400" dirty="0" err="1">
                <a:solidFill>
                  <a:schemeClr val="tx1">
                    <a:lumMod val="90000"/>
                    <a:lumOff val="10000"/>
                  </a:schemeClr>
                </a:solidFill>
                <a:latin typeface="Roboto Light" charset="0"/>
                <a:ea typeface="Roboto Light" charset="0"/>
                <a:cs typeface="Roboto Light" charset="0"/>
              </a:rPr>
              <a:t>meeting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may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feel</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that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visiting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another</a:t>
            </a:r>
            <a:r>
              <a:rPr lang="de-DE" sz="1400" dirty="0">
                <a:solidFill>
                  <a:schemeClr val="tx1">
                    <a:lumMod val="90000"/>
                    <a:lumOff val="10000"/>
                  </a:schemeClr>
                </a:solidFill>
                <a:latin typeface="Roboto Light" charset="0"/>
                <a:ea typeface="Roboto Light" charset="0"/>
                <a:cs typeface="Roboto Light" charset="0"/>
              </a:rPr>
              <a:t> planet.” NA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have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their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own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language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culture</a:t>
            </a:r>
            <a:r>
              <a:rPr lang="de-DE" sz="1400" dirty="0">
                <a:solidFill>
                  <a:schemeClr val="tx1">
                    <a:lumMod val="90000"/>
                    <a:lumOff val="10000"/>
                  </a:schemeClr>
                </a:solidFill>
                <a:latin typeface="Roboto Light" charset="0"/>
                <a:ea typeface="Roboto Light" charset="0"/>
                <a:cs typeface="Roboto Light" charset="0"/>
              </a:rPr>
              <a:t>. Language </a:t>
            </a:r>
            <a:r>
              <a:rPr lang="de-DE" sz="1400" dirty="0" err="1">
                <a:solidFill>
                  <a:schemeClr val="tx1">
                    <a:lumMod val="90000"/>
                    <a:lumOff val="10000"/>
                  </a:schemeClr>
                </a:solidFill>
                <a:latin typeface="Roboto Light" charset="0"/>
                <a:ea typeface="Roboto Light" charset="0"/>
                <a:cs typeface="Roboto Light" charset="0"/>
              </a:rPr>
              <a:t>often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heard</a:t>
            </a:r>
            <a:r>
              <a:rPr lang="de-DE" sz="1400" dirty="0">
                <a:solidFill>
                  <a:schemeClr val="tx1">
                    <a:lumMod val="90000"/>
                    <a:lumOff val="10000"/>
                  </a:schemeClr>
                </a:solidFill>
                <a:latin typeface="Roboto Light" charset="0"/>
                <a:ea typeface="Roboto Light" charset="0"/>
                <a:cs typeface="Roboto Light" charset="0"/>
              </a:rPr>
              <a:t> in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includes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words</a:t>
            </a:r>
            <a:r>
              <a:rPr lang="de-DE" sz="1400" dirty="0">
                <a:solidFill>
                  <a:schemeClr val="tx1">
                    <a:lumMod val="90000"/>
                    <a:lumOff val="10000"/>
                  </a:schemeClr>
                </a:solidFill>
                <a:latin typeface="Roboto Light" charset="0"/>
                <a:ea typeface="Roboto Light" charset="0"/>
                <a:cs typeface="Roboto Light" charset="0"/>
              </a:rPr>
              <a:t> clean, </a:t>
            </a:r>
            <a:r>
              <a:rPr lang="de-DE" sz="1400" dirty="0" err="1">
                <a:solidFill>
                  <a:schemeClr val="tx1">
                    <a:lumMod val="90000"/>
                    <a:lumOff val="10000"/>
                  </a:schemeClr>
                </a:solidFill>
                <a:latin typeface="Roboto Light" charset="0"/>
                <a:ea typeface="Roboto Light" charset="0"/>
                <a:cs typeface="Roboto Light" charset="0"/>
              </a:rPr>
              <a:t>Twelve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Steps</a:t>
            </a:r>
            <a:r>
              <a:rPr lang="de-DE" sz="1400" dirty="0">
                <a:solidFill>
                  <a:schemeClr val="tx1">
                    <a:lumMod val="90000"/>
                    <a:lumOff val="10000"/>
                  </a:schemeClr>
                </a:solidFill>
                <a:latin typeface="Roboto Light" charset="0"/>
                <a:ea typeface="Roboto Light" charset="0"/>
                <a:cs typeface="Roboto Light" charset="0"/>
              </a:rPr>
              <a:t>, Higher Power,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sponsor</a:t>
            </a:r>
            <a:r>
              <a:rPr lang="de-DE" sz="1400" dirty="0">
                <a:solidFill>
                  <a:schemeClr val="tx1">
                    <a:lumMod val="90000"/>
                    <a:lumOff val="10000"/>
                  </a:schemeClr>
                </a:solidFill>
                <a:latin typeface="Roboto Light" charset="0"/>
                <a:ea typeface="Roboto Light" charset="0"/>
                <a:cs typeface="Roboto Light" charset="0"/>
              </a:rPr>
              <a:t>. Cultural </a:t>
            </a:r>
            <a:r>
              <a:rPr lang="de-DE" sz="1400" dirty="0" err="1">
                <a:solidFill>
                  <a:schemeClr val="tx1">
                    <a:lumMod val="90000"/>
                    <a:lumOff val="10000"/>
                  </a:schemeClr>
                </a:solidFill>
                <a:latin typeface="Roboto Light" charset="0"/>
                <a:ea typeface="Roboto Light" charset="0"/>
                <a:cs typeface="Roboto Light" charset="0"/>
              </a:rPr>
              <a:t>norms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within</a:t>
            </a:r>
            <a:r>
              <a:rPr lang="de-DE" sz="1400" dirty="0">
                <a:solidFill>
                  <a:schemeClr val="tx1">
                    <a:lumMod val="90000"/>
                    <a:lumOff val="10000"/>
                  </a:schemeClr>
                </a:solidFill>
                <a:latin typeface="Roboto Light" charset="0"/>
                <a:ea typeface="Roboto Light" charset="0"/>
                <a:cs typeface="Roboto Light" charset="0"/>
              </a:rPr>
              <a:t> NA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may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include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greeting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with</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welcoming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hugs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handing</a:t>
            </a:r>
            <a:r>
              <a:rPr lang="de-DE" sz="1400" dirty="0">
                <a:solidFill>
                  <a:schemeClr val="tx1">
                    <a:lumMod val="90000"/>
                    <a:lumOff val="10000"/>
                  </a:schemeClr>
                </a:solidFill>
                <a:latin typeface="Roboto Light" charset="0"/>
                <a:ea typeface="Roboto Light" charset="0"/>
                <a:cs typeface="Roboto Light" charset="0"/>
              </a:rPr>
              <a:t> out </a:t>
            </a:r>
            <a:r>
              <a:rPr lang="de-DE" sz="1400" dirty="0" err="1">
                <a:solidFill>
                  <a:schemeClr val="tx1">
                    <a:lumMod val="90000"/>
                    <a:lumOff val="10000"/>
                  </a:schemeClr>
                </a:solidFill>
                <a:latin typeface="Roboto Light" charset="0"/>
                <a:ea typeface="Roboto Light" charset="0"/>
                <a:cs typeface="Roboto Light" charset="0"/>
              </a:rPr>
              <a:t>keytags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various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lengths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cleantime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reciting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common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readings</a:t>
            </a:r>
            <a:r>
              <a:rPr lang="de-DE" sz="1400" dirty="0">
                <a:solidFill>
                  <a:schemeClr val="tx1">
                    <a:lumMod val="90000"/>
                    <a:lumOff val="10000"/>
                  </a:schemeClr>
                </a:solidFill>
                <a:latin typeface="Roboto Light" charset="0"/>
                <a:ea typeface="Roboto Light" charset="0"/>
                <a:cs typeface="Roboto Light" charset="0"/>
              </a:rPr>
              <a:t>, first-</a:t>
            </a:r>
            <a:r>
              <a:rPr lang="de-DE" sz="1400" dirty="0" err="1">
                <a:solidFill>
                  <a:schemeClr val="tx1">
                    <a:lumMod val="90000"/>
                    <a:lumOff val="10000"/>
                  </a:schemeClr>
                </a:solidFill>
                <a:latin typeface="Roboto Light" charset="0"/>
                <a:ea typeface="Roboto Light" charset="0"/>
                <a:cs typeface="Roboto Light" charset="0"/>
              </a:rPr>
              <a:t>nameonly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introductions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lots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clapping</a:t>
            </a:r>
            <a:r>
              <a:rPr lang="de-DE" sz="1400" dirty="0">
                <a:solidFill>
                  <a:schemeClr val="tx1">
                    <a:lumMod val="90000"/>
                    <a:lumOff val="10000"/>
                  </a:schemeClr>
                </a:solidFill>
                <a:latin typeface="Roboto Light" charset="0"/>
                <a:ea typeface="Roboto Light" charset="0"/>
                <a:cs typeface="Roboto Light" charset="0"/>
              </a:rPr>
              <a:t>. These </a:t>
            </a:r>
            <a:r>
              <a:rPr lang="de-DE" sz="1400" dirty="0" err="1">
                <a:solidFill>
                  <a:schemeClr val="tx1">
                    <a:lumMod val="90000"/>
                    <a:lumOff val="10000"/>
                  </a:schemeClr>
                </a:solidFill>
                <a:latin typeface="Roboto Light" charset="0"/>
                <a:ea typeface="Roboto Light" charset="0"/>
                <a:cs typeface="Roboto Light" charset="0"/>
              </a:rPr>
              <a:t>examples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small</a:t>
            </a:r>
            <a:r>
              <a:rPr lang="de-DE" sz="1400" dirty="0">
                <a:solidFill>
                  <a:schemeClr val="tx1">
                    <a:lumMod val="90000"/>
                    <a:lumOff val="10000"/>
                  </a:schemeClr>
                </a:solidFill>
                <a:latin typeface="Roboto Light" charset="0"/>
                <a:ea typeface="Roboto Light" charset="0"/>
                <a:cs typeface="Roboto Light" charset="0"/>
              </a:rPr>
              <a:t> sample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distinctive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language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culture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within</a:t>
            </a:r>
            <a:r>
              <a:rPr lang="de-DE" sz="1400" dirty="0">
                <a:solidFill>
                  <a:schemeClr val="tx1">
                    <a:lumMod val="90000"/>
                    <a:lumOff val="10000"/>
                  </a:schemeClr>
                </a:solidFill>
                <a:latin typeface="Roboto Light" charset="0"/>
                <a:ea typeface="Roboto Light" charset="0"/>
                <a:cs typeface="Roboto Light" charset="0"/>
              </a:rPr>
              <a:t> NA,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these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customs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can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overwhelming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new</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attendees</a:t>
            </a:r>
            <a:r>
              <a:rPr lang="de-DE" sz="1400" dirty="0">
                <a:solidFill>
                  <a:schemeClr val="tx1">
                    <a:lumMod val="90000"/>
                    <a:lumOff val="10000"/>
                  </a:schemeClr>
                </a:solidFill>
                <a:latin typeface="Roboto Light" charset="0"/>
                <a:ea typeface="Roboto Light" charset="0"/>
                <a:cs typeface="Roboto Light" charset="0"/>
              </a:rPr>
              <a:t>.</a:t>
            </a:r>
            <a:br>
              <a:rPr lang="en-US" sz="1400" b="1" dirty="0"/>
            </a:br>
            <a:endParaRPr lang="en-US" sz="1400" dirty="0"/>
          </a:p>
        </p:txBody>
      </p:sp>
    </p:spTree>
    <p:extLst>
      <p:ext uri="{BB962C8B-B14F-4D97-AF65-F5344CB8AC3E}">
        <p14:creationId xmlns:p14="http://schemas.microsoft.com/office/powerpoint/2010/main" val="1970533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700" b="1" dirty="0">
                <a:solidFill>
                  <a:schemeClr val="bg1"/>
                </a:solidFill>
                <a:latin typeface="Rockwell" charset="0"/>
                <a:ea typeface="Rockwell" charset="0"/>
                <a:cs typeface="Rockwell" charset="0"/>
              </a:rPr>
              <a:t>Frequently asked questions</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
        <p:nvSpPr>
          <p:cNvPr id="8" name="Content Placeholder 2"/>
          <p:cNvSpPr>
            <a:spLocks noGrp="1"/>
          </p:cNvSpPr>
          <p:nvPr>
            <p:ph idx="1"/>
          </p:nvPr>
        </p:nvSpPr>
        <p:spPr>
          <a:xfrm>
            <a:off x="432000" y="1800000"/>
            <a:ext cx="8280926" cy="4657174"/>
          </a:xfrm>
        </p:spPr>
        <p:txBody>
          <a:bodyPr>
            <a:noAutofit/>
          </a:bodyPr>
          <a:lstStyle/>
          <a:p>
            <a:pPr marL="342900" indent="-342900">
              <a:buClr>
                <a:schemeClr val="tx1">
                  <a:lumMod val="90000"/>
                  <a:lumOff val="10000"/>
                </a:schemeClr>
              </a:buClr>
              <a:buFont typeface="+mj-lt"/>
              <a:buAutoNum type="arabicPeriod" startAt="16"/>
            </a:pPr>
            <a:r>
              <a:rPr lang="de-DE" sz="1400" dirty="0" err="1">
                <a:solidFill>
                  <a:schemeClr val="tx1">
                    <a:lumMod val="90000"/>
                    <a:lumOff val="10000"/>
                  </a:schemeClr>
                </a:solidFill>
                <a:latin typeface="Roboto Medium" charset="0"/>
                <a:ea typeface="Roboto Medium" charset="0"/>
                <a:cs typeface="Roboto Medium" charset="0"/>
              </a:rPr>
              <a:t>How</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many</a:t>
            </a:r>
            <a:r>
              <a:rPr lang="de-DE" sz="1400" dirty="0">
                <a:solidFill>
                  <a:schemeClr val="tx1">
                    <a:lumMod val="90000"/>
                    <a:lumOff val="10000"/>
                  </a:schemeClr>
                </a:solidFill>
                <a:latin typeface="Roboto Medium" charset="0"/>
                <a:ea typeface="Roboto Medium" charset="0"/>
                <a:cs typeface="Roboto Medium" charset="0"/>
              </a:rPr>
              <a:t> NA </a:t>
            </a:r>
            <a:r>
              <a:rPr lang="de-DE" sz="1400" dirty="0" err="1">
                <a:solidFill>
                  <a:schemeClr val="tx1">
                    <a:lumMod val="90000"/>
                    <a:lumOff val="10000"/>
                  </a:schemeClr>
                </a:solidFill>
                <a:latin typeface="Roboto Medium" charset="0"/>
                <a:ea typeface="Roboto Medium" charset="0"/>
                <a:cs typeface="Roboto Medium" charset="0"/>
              </a:rPr>
              <a:t>members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have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been</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incarcerated</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How</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many</a:t>
            </a:r>
            <a:r>
              <a:rPr lang="de-DE" sz="1400" dirty="0">
                <a:solidFill>
                  <a:schemeClr val="tx1">
                    <a:lumMod val="90000"/>
                    <a:lumOff val="10000"/>
                  </a:schemeClr>
                </a:solidFill>
                <a:latin typeface="Roboto Medium" charset="0"/>
                <a:ea typeface="Roboto Medium" charset="0"/>
                <a:cs typeface="Roboto Medium" charset="0"/>
              </a:rPr>
              <a:t> NA </a:t>
            </a:r>
            <a:r>
              <a:rPr lang="de-DE" sz="1400" dirty="0" err="1">
                <a:solidFill>
                  <a:schemeClr val="tx1">
                    <a:lumMod val="90000"/>
                    <a:lumOff val="10000"/>
                  </a:schemeClr>
                </a:solidFill>
                <a:latin typeface="Roboto Medium" charset="0"/>
                <a:ea typeface="Roboto Medium" charset="0"/>
                <a:cs typeface="Roboto Medium" charset="0"/>
              </a:rPr>
              <a:t>members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have</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been</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convicted</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of</a:t>
            </a:r>
            <a:r>
              <a:rPr lang="de-DE" sz="1400" dirty="0">
                <a:solidFill>
                  <a:schemeClr val="tx1">
                    <a:lumMod val="90000"/>
                    <a:lumOff val="10000"/>
                  </a:schemeClr>
                </a:solidFill>
                <a:latin typeface="Roboto Medium" charset="0"/>
                <a:ea typeface="Roboto Medium" charset="0"/>
                <a:cs typeface="Roboto Medium" charset="0"/>
              </a:rPr>
              <a:t> sex-</a:t>
            </a:r>
            <a:r>
              <a:rPr lang="de-DE" sz="1400" dirty="0" err="1">
                <a:solidFill>
                  <a:schemeClr val="tx1">
                    <a:lumMod val="90000"/>
                    <a:lumOff val="10000"/>
                  </a:schemeClr>
                </a:solidFill>
                <a:latin typeface="Roboto Medium" charset="0"/>
                <a:ea typeface="Roboto Medium" charset="0"/>
                <a:cs typeface="Roboto Medium" charset="0"/>
              </a:rPr>
              <a:t>related</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crimes</a:t>
            </a:r>
            <a:r>
              <a:rPr lang="de-DE" sz="1400" dirty="0">
                <a:solidFill>
                  <a:schemeClr val="tx1">
                    <a:lumMod val="90000"/>
                    <a:lumOff val="10000"/>
                  </a:schemeClr>
                </a:solidFill>
                <a:latin typeface="Roboto Medium" charset="0"/>
                <a:ea typeface="Roboto Medium" charset="0"/>
                <a:cs typeface="Roboto Medium" charset="0"/>
              </a:rPr>
              <a:t>?</a:t>
            </a:r>
            <a:br>
              <a:rPr lang="de-DE" sz="1400" dirty="0">
                <a:solidFill>
                  <a:schemeClr val="tx1">
                    <a:lumMod val="90000"/>
                    <a:lumOff val="10000"/>
                  </a:schemeClr>
                </a:solidFill>
                <a:latin typeface="Roboto Light" charset="0"/>
                <a:ea typeface="Roboto Light" charset="0"/>
                <a:cs typeface="Roboto Light" charset="0"/>
              </a:rPr>
            </a:br>
            <a:r>
              <a:rPr lang="de-DE" sz="1400" dirty="0" err="1">
                <a:solidFill>
                  <a:schemeClr val="tx1">
                    <a:lumMod val="90000"/>
                    <a:lumOff val="10000"/>
                  </a:schemeClr>
                </a:solidFill>
                <a:latin typeface="Roboto Light" charset="0"/>
                <a:ea typeface="Roboto Light" charset="0"/>
                <a:cs typeface="Roboto Light" charset="0"/>
              </a:rPr>
              <a:t>We</a:t>
            </a:r>
            <a:r>
              <a:rPr lang="de-DE" sz="1400" dirty="0">
                <a:solidFill>
                  <a:schemeClr val="tx1">
                    <a:lumMod val="90000"/>
                    <a:lumOff val="10000"/>
                  </a:schemeClr>
                </a:solidFill>
                <a:latin typeface="Roboto Light" charset="0"/>
                <a:ea typeface="Roboto Light" charset="0"/>
                <a:cs typeface="Roboto Light" charset="0"/>
              </a:rPr>
              <a:t> do not </a:t>
            </a:r>
            <a:r>
              <a:rPr lang="de-DE" sz="1400" dirty="0" err="1">
                <a:solidFill>
                  <a:schemeClr val="tx1">
                    <a:lumMod val="90000"/>
                    <a:lumOff val="10000"/>
                  </a:schemeClr>
                </a:solidFill>
                <a:latin typeface="Roboto Light" charset="0"/>
                <a:ea typeface="Roboto Light" charset="0"/>
                <a:cs typeface="Roboto Light" charset="0"/>
              </a:rPr>
              <a:t>collect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that</a:t>
            </a:r>
            <a:r>
              <a:rPr lang="de-DE" sz="1400" dirty="0">
                <a:solidFill>
                  <a:schemeClr val="tx1">
                    <a:lumMod val="90000"/>
                    <a:lumOff val="10000"/>
                  </a:schemeClr>
                </a:solidFill>
                <a:latin typeface="Roboto Light" charset="0"/>
                <a:ea typeface="Roboto Light" charset="0"/>
                <a:cs typeface="Roboto Light" charset="0"/>
              </a:rPr>
              <a:t> type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data</a:t>
            </a:r>
            <a:r>
              <a:rPr lang="de-DE" sz="1400" dirty="0">
                <a:solidFill>
                  <a:schemeClr val="tx1">
                    <a:lumMod val="90000"/>
                    <a:lumOff val="10000"/>
                  </a:schemeClr>
                </a:solidFill>
                <a:latin typeface="Roboto Light" charset="0"/>
                <a:ea typeface="Roboto Light" charset="0"/>
                <a:cs typeface="Roboto Light" charset="0"/>
              </a:rPr>
              <a:t>. </a:t>
            </a:r>
          </a:p>
          <a:p>
            <a:pPr marL="342900" indent="-342900">
              <a:buClr>
                <a:schemeClr val="tx1">
                  <a:lumMod val="90000"/>
                  <a:lumOff val="10000"/>
                </a:schemeClr>
              </a:buClr>
              <a:buFont typeface="+mj-lt"/>
              <a:buAutoNum type="arabicPeriod" startAt="16"/>
            </a:pPr>
            <a:r>
              <a:rPr lang="de-DE" sz="1400" dirty="0" err="1">
                <a:solidFill>
                  <a:schemeClr val="tx1">
                    <a:lumMod val="90000"/>
                    <a:lumOff val="10000"/>
                  </a:schemeClr>
                </a:solidFill>
                <a:latin typeface="Roboto Medium" charset="0"/>
                <a:ea typeface="Roboto Medium" charset="0"/>
                <a:cs typeface="Roboto Medium" charset="0"/>
              </a:rPr>
              <a:t>What’s</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your</a:t>
            </a:r>
            <a:r>
              <a:rPr lang="de-DE" sz="1400" dirty="0">
                <a:solidFill>
                  <a:schemeClr val="tx1">
                    <a:lumMod val="90000"/>
                    <a:lumOff val="10000"/>
                  </a:schemeClr>
                </a:solidFill>
                <a:latin typeface="Roboto Medium" charset="0"/>
                <a:ea typeface="Roboto Medium" charset="0"/>
                <a:cs typeface="Roboto Medium" charset="0"/>
              </a:rPr>
              <a:t> </a:t>
            </a:r>
            <a:r>
              <a:rPr lang="de-DE" sz="1400" dirty="0" err="1">
                <a:solidFill>
                  <a:schemeClr val="tx1">
                    <a:lumMod val="90000"/>
                    <a:lumOff val="10000"/>
                  </a:schemeClr>
                </a:solidFill>
                <a:latin typeface="Roboto Medium" charset="0"/>
                <a:ea typeface="Roboto Medium" charset="0"/>
                <a:cs typeface="Roboto Medium" charset="0"/>
              </a:rPr>
              <a:t>opinion</a:t>
            </a:r>
            <a:r>
              <a:rPr lang="de-DE" sz="1400" dirty="0">
                <a:solidFill>
                  <a:schemeClr val="tx1">
                    <a:lumMod val="90000"/>
                    <a:lumOff val="10000"/>
                  </a:schemeClr>
                </a:solidFill>
                <a:latin typeface="Roboto Medium" charset="0"/>
                <a:ea typeface="Roboto Medium" charset="0"/>
                <a:cs typeface="Roboto Medium" charset="0"/>
              </a:rPr>
              <a:t> on </a:t>
            </a:r>
            <a:r>
              <a:rPr lang="de-DE" sz="1400" dirty="0" err="1">
                <a:solidFill>
                  <a:schemeClr val="tx1">
                    <a:lumMod val="90000"/>
                    <a:lumOff val="10000"/>
                  </a:schemeClr>
                </a:solidFill>
                <a:latin typeface="Roboto Medium" charset="0"/>
                <a:ea typeface="Roboto Medium" charset="0"/>
                <a:cs typeface="Roboto Medium" charset="0"/>
              </a:rPr>
              <a:t>methadone</a:t>
            </a:r>
            <a:r>
              <a:rPr lang="de-DE" sz="1400" dirty="0">
                <a:solidFill>
                  <a:schemeClr val="tx1">
                    <a:lumMod val="90000"/>
                    <a:lumOff val="10000"/>
                  </a:schemeClr>
                </a:solidFill>
                <a:latin typeface="Roboto Medium" charset="0"/>
                <a:ea typeface="Roboto Medium" charset="0"/>
                <a:cs typeface="Roboto Medium" charset="0"/>
              </a:rPr>
              <a:t>? </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In </a:t>
            </a:r>
            <a:r>
              <a:rPr lang="de-DE" sz="1400" dirty="0" err="1">
                <a:solidFill>
                  <a:schemeClr val="tx1">
                    <a:lumMod val="90000"/>
                    <a:lumOff val="10000"/>
                  </a:schemeClr>
                </a:solidFill>
                <a:latin typeface="Roboto Light" charset="0"/>
                <a:ea typeface="Roboto Light" charset="0"/>
                <a:cs typeface="Roboto Light" charset="0"/>
              </a:rPr>
              <a:t>general</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cannot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assess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anyone’s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desire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abstain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from</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drugs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NA </a:t>
            </a:r>
            <a:r>
              <a:rPr lang="de-DE" sz="1400" dirty="0" err="1">
                <a:solidFill>
                  <a:schemeClr val="tx1">
                    <a:lumMod val="90000"/>
                    <a:lumOff val="10000"/>
                  </a:schemeClr>
                </a:solidFill>
                <a:latin typeface="Roboto Light" charset="0"/>
                <a:ea typeface="Roboto Light" charset="0"/>
                <a:cs typeface="Roboto Light" charset="0"/>
              </a:rPr>
              <a:t>has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no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opinion</a:t>
            </a:r>
            <a:r>
              <a:rPr lang="de-DE" sz="1400" dirty="0">
                <a:solidFill>
                  <a:schemeClr val="tx1">
                    <a:lumMod val="90000"/>
                    <a:lumOff val="10000"/>
                  </a:schemeClr>
                </a:solidFill>
                <a:latin typeface="Roboto Light" charset="0"/>
                <a:ea typeface="Roboto Light" charset="0"/>
                <a:cs typeface="Roboto Light" charset="0"/>
              </a:rPr>
              <a:t> on </a:t>
            </a:r>
            <a:r>
              <a:rPr lang="de-DE" sz="1400" dirty="0" err="1">
                <a:solidFill>
                  <a:schemeClr val="tx1">
                    <a:lumMod val="90000"/>
                    <a:lumOff val="10000"/>
                  </a:schemeClr>
                </a:solidFill>
                <a:latin typeface="Roboto Light" charset="0"/>
                <a:ea typeface="Roboto Light" charset="0"/>
                <a:cs typeface="Roboto Light" charset="0"/>
              </a:rPr>
              <a:t>drug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replacement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therapies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used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by</a:t>
            </a:r>
            <a:r>
              <a:rPr lang="de-DE" sz="1400" dirty="0">
                <a:solidFill>
                  <a:schemeClr val="tx1">
                    <a:lumMod val="90000"/>
                    <a:lumOff val="10000"/>
                  </a:schemeClr>
                </a:solidFill>
                <a:latin typeface="Roboto Light" charset="0"/>
                <a:ea typeface="Roboto Light" charset="0"/>
                <a:cs typeface="Roboto Light" charset="0"/>
              </a:rPr>
              <a:t> professionals in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management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addiction</a:t>
            </a:r>
            <a:r>
              <a:rPr lang="de-DE" sz="1400" dirty="0">
                <a:solidFill>
                  <a:schemeClr val="tx1">
                    <a:lumMod val="90000"/>
                    <a:lumOff val="10000"/>
                  </a:schemeClr>
                </a:solidFill>
                <a:latin typeface="Roboto Light" charset="0"/>
                <a:ea typeface="Roboto Light" charset="0"/>
                <a:cs typeface="Roboto Light" charset="0"/>
              </a:rPr>
              <a:t>. </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NA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program</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total </a:t>
            </a:r>
            <a:r>
              <a:rPr lang="de-DE" sz="1400" dirty="0" err="1">
                <a:solidFill>
                  <a:schemeClr val="tx1">
                    <a:lumMod val="90000"/>
                    <a:lumOff val="10000"/>
                  </a:schemeClr>
                </a:solidFill>
                <a:latin typeface="Roboto Light" charset="0"/>
                <a:ea typeface="Roboto Light" charset="0"/>
                <a:cs typeface="Roboto Light" charset="0"/>
              </a:rPr>
              <a:t>abstinence</a:t>
            </a:r>
            <a:r>
              <a:rPr lang="de-DE" sz="1400" dirty="0">
                <a:solidFill>
                  <a:schemeClr val="tx1">
                    <a:lumMod val="90000"/>
                    <a:lumOff val="10000"/>
                  </a:schemeClr>
                </a:solidFill>
                <a:latin typeface="Roboto Light" charset="0"/>
                <a:ea typeface="Roboto Light" charset="0"/>
                <a:cs typeface="Roboto Light" charset="0"/>
              </a:rPr>
              <a:t>. This </a:t>
            </a:r>
            <a:r>
              <a:rPr lang="de-DE" sz="1400" dirty="0" err="1">
                <a:solidFill>
                  <a:schemeClr val="tx1">
                    <a:lumMod val="90000"/>
                    <a:lumOff val="10000"/>
                  </a:schemeClr>
                </a:solidFill>
                <a:latin typeface="Roboto Light" charset="0"/>
                <a:ea typeface="Roboto Light" charset="0"/>
                <a:cs typeface="Roboto Light" charset="0"/>
              </a:rPr>
              <a:t>provides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foundation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recovery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from</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drug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use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further</a:t>
            </a:r>
            <a:r>
              <a:rPr lang="de-DE" sz="1400" dirty="0">
                <a:solidFill>
                  <a:schemeClr val="tx1">
                    <a:lumMod val="90000"/>
                    <a:lumOff val="10000"/>
                  </a:schemeClr>
                </a:solidFill>
                <a:latin typeface="Roboto Light" charset="0"/>
                <a:ea typeface="Roboto Light" charset="0"/>
                <a:cs typeface="Roboto Light" charset="0"/>
              </a:rPr>
              <a:t> personal </a:t>
            </a:r>
            <a:r>
              <a:rPr lang="de-DE" sz="1400" dirty="0" err="1">
                <a:solidFill>
                  <a:schemeClr val="tx1">
                    <a:lumMod val="90000"/>
                    <a:lumOff val="10000"/>
                  </a:schemeClr>
                </a:solidFill>
                <a:latin typeface="Roboto Light" charset="0"/>
                <a:ea typeface="Roboto Light" charset="0"/>
                <a:cs typeface="Roboto Light" charset="0"/>
              </a:rPr>
              <a:t>growth</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Narcotics</a:t>
            </a:r>
            <a:r>
              <a:rPr lang="de-DE" sz="1400" dirty="0">
                <a:solidFill>
                  <a:schemeClr val="tx1">
                    <a:lumMod val="90000"/>
                    <a:lumOff val="10000"/>
                  </a:schemeClr>
                </a:solidFill>
                <a:latin typeface="Roboto Light" charset="0"/>
                <a:ea typeface="Roboto Light" charset="0"/>
                <a:cs typeface="Roboto Light" charset="0"/>
              </a:rPr>
              <a:t> Anonymous </a:t>
            </a:r>
            <a:r>
              <a:rPr lang="de-DE" sz="1400" dirty="0" err="1">
                <a:solidFill>
                  <a:schemeClr val="tx1">
                    <a:lumMod val="90000"/>
                    <a:lumOff val="10000"/>
                  </a:schemeClr>
                </a:solidFill>
                <a:latin typeface="Roboto Light" charset="0"/>
                <a:ea typeface="Roboto Light" charset="0"/>
                <a:cs typeface="Roboto Light" charset="0"/>
              </a:rPr>
              <a:t>has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only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one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membership</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requirement</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desire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stop</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using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drugs</a:t>
            </a:r>
            <a:r>
              <a:rPr lang="de-DE" sz="1400" dirty="0">
                <a:solidFill>
                  <a:schemeClr val="tx1">
                    <a:lumMod val="90000"/>
                    <a:lumOff val="10000"/>
                  </a:schemeClr>
                </a:solidFill>
                <a:latin typeface="Roboto Light" charset="0"/>
                <a:ea typeface="Roboto Light" charset="0"/>
                <a:cs typeface="Roboto Light" charset="0"/>
              </a:rPr>
              <a:t>. Drug </a:t>
            </a:r>
            <a:r>
              <a:rPr lang="de-DE" sz="1400" dirty="0" err="1">
                <a:solidFill>
                  <a:schemeClr val="tx1">
                    <a:lumMod val="90000"/>
                    <a:lumOff val="10000"/>
                  </a:schemeClr>
                </a:solidFill>
                <a:latin typeface="Roboto Light" charset="0"/>
                <a:ea typeface="Roboto Light" charset="0"/>
                <a:cs typeface="Roboto Light" charset="0"/>
              </a:rPr>
              <a:t>addicts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participating</a:t>
            </a:r>
            <a:r>
              <a:rPr lang="de-DE" sz="1400" dirty="0">
                <a:solidFill>
                  <a:schemeClr val="tx1">
                    <a:lumMod val="90000"/>
                    <a:lumOff val="10000"/>
                  </a:schemeClr>
                </a:solidFill>
                <a:latin typeface="Roboto Light" charset="0"/>
                <a:ea typeface="Roboto Light" charset="0"/>
                <a:cs typeface="Roboto Light" charset="0"/>
              </a:rPr>
              <a:t> in </a:t>
            </a:r>
            <a:r>
              <a:rPr lang="de-DE" sz="1400" dirty="0" err="1">
                <a:solidFill>
                  <a:schemeClr val="tx1">
                    <a:lumMod val="90000"/>
                    <a:lumOff val="10000"/>
                  </a:schemeClr>
                </a:solidFill>
                <a:latin typeface="Roboto Light" charset="0"/>
                <a:ea typeface="Roboto Light" charset="0"/>
                <a:cs typeface="Roboto Light" charset="0"/>
              </a:rPr>
              <a:t>drug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replacement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therapies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welcome</a:t>
            </a:r>
            <a:r>
              <a:rPr lang="de-DE" sz="1400" dirty="0">
                <a:solidFill>
                  <a:schemeClr val="tx1">
                    <a:lumMod val="90000"/>
                    <a:lumOff val="10000"/>
                  </a:schemeClr>
                </a:solidFill>
                <a:latin typeface="Roboto Light" charset="0"/>
                <a:ea typeface="Roboto Light" charset="0"/>
                <a:cs typeface="Roboto Light" charset="0"/>
              </a:rPr>
              <a:t> in NA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Most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ask</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that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people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under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influence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mind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mood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altering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substances</a:t>
            </a:r>
            <a:r>
              <a:rPr lang="de-DE" sz="1400" dirty="0">
                <a:solidFill>
                  <a:schemeClr val="tx1">
                    <a:lumMod val="90000"/>
                    <a:lumOff val="10000"/>
                  </a:schemeClr>
                </a:solidFill>
                <a:latin typeface="Roboto Light" charset="0"/>
                <a:ea typeface="Roboto Light" charset="0"/>
                <a:cs typeface="Roboto Light" charset="0"/>
              </a:rPr>
              <a:t> listen (</a:t>
            </a:r>
            <a:r>
              <a:rPr lang="de-DE" sz="1400" dirty="0" err="1">
                <a:solidFill>
                  <a:schemeClr val="tx1">
                    <a:lumMod val="90000"/>
                    <a:lumOff val="10000"/>
                  </a:schemeClr>
                </a:solidFill>
                <a:latin typeface="Roboto Light" charset="0"/>
                <a:ea typeface="Roboto Light" charset="0"/>
                <a:cs typeface="Roboto Light" charset="0"/>
              </a:rPr>
              <a:t>rather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than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speak</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during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speak</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members</a:t>
            </a:r>
            <a:r>
              <a:rPr lang="de-DE" sz="1400" dirty="0">
                <a:solidFill>
                  <a:schemeClr val="tx1">
                    <a:lumMod val="90000"/>
                    <a:lumOff val="10000"/>
                  </a:schemeClr>
                </a:solidFill>
                <a:latin typeface="Roboto Light" charset="0"/>
                <a:ea typeface="Roboto Light" charset="0"/>
                <a:cs typeface="Roboto Light" charset="0"/>
              </a:rPr>
              <a:t> on an individual </a:t>
            </a:r>
            <a:r>
              <a:rPr lang="de-DE" sz="1400" dirty="0" err="1">
                <a:solidFill>
                  <a:schemeClr val="tx1">
                    <a:lumMod val="90000"/>
                    <a:lumOff val="10000"/>
                  </a:schemeClr>
                </a:solidFill>
                <a:latin typeface="Roboto Light" charset="0"/>
                <a:ea typeface="Roboto Light" charset="0"/>
                <a:cs typeface="Roboto Light" charset="0"/>
              </a:rPr>
              <a:t>basis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before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after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a:t>
            </a:r>
            <a:r>
              <a:rPr lang="de-DE" sz="1400" dirty="0">
                <a:solidFill>
                  <a:schemeClr val="tx1">
                    <a:lumMod val="90000"/>
                    <a:lumOff val="10000"/>
                  </a:schemeClr>
                </a:solidFill>
                <a:latin typeface="Roboto Light" charset="0"/>
                <a:ea typeface="Roboto Light" charset="0"/>
                <a:cs typeface="Roboto Light" charset="0"/>
              </a:rPr>
              <a:t>. Meetings </a:t>
            </a:r>
            <a:r>
              <a:rPr lang="de-DE" sz="1400" dirty="0" err="1">
                <a:solidFill>
                  <a:schemeClr val="tx1">
                    <a:lumMod val="90000"/>
                    <a:lumOff val="10000"/>
                  </a:schemeClr>
                </a:solidFill>
                <a:latin typeface="Roboto Light" charset="0"/>
                <a:ea typeface="Roboto Light" charset="0"/>
                <a:cs typeface="Roboto Light" charset="0"/>
              </a:rPr>
              <a:t>that</a:t>
            </a:r>
            <a:r>
              <a:rPr lang="de-DE" sz="1400" dirty="0">
                <a:solidFill>
                  <a:schemeClr val="tx1">
                    <a:lumMod val="90000"/>
                    <a:lumOff val="10000"/>
                  </a:schemeClr>
                </a:solidFill>
                <a:latin typeface="Roboto Light" charset="0"/>
                <a:ea typeface="Roboto Light" charset="0"/>
                <a:cs typeface="Roboto Light" charset="0"/>
              </a:rPr>
              <a:t> follow </a:t>
            </a:r>
            <a:r>
              <a:rPr lang="de-DE" sz="1400" dirty="0" err="1">
                <a:solidFill>
                  <a:schemeClr val="tx1">
                    <a:lumMod val="90000"/>
                    <a:lumOff val="10000"/>
                  </a:schemeClr>
                </a:solidFill>
                <a:latin typeface="Roboto Light" charset="0"/>
                <a:ea typeface="Roboto Light" charset="0"/>
                <a:cs typeface="Roboto Light" charset="0"/>
              </a:rPr>
              <a:t>this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practice</a:t>
            </a:r>
            <a:r>
              <a:rPr lang="de-DE" sz="1400" dirty="0">
                <a:solidFill>
                  <a:schemeClr val="tx1">
                    <a:lumMod val="90000"/>
                    <a:lumOff val="10000"/>
                  </a:schemeClr>
                </a:solidFill>
                <a:latin typeface="Roboto Light" charset="0"/>
                <a:ea typeface="Roboto Light" charset="0"/>
                <a:cs typeface="Roboto Light" charset="0"/>
              </a:rPr>
              <a:t> do so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preserve</a:t>
            </a:r>
            <a:r>
              <a:rPr lang="de-DE" sz="1400" dirty="0">
                <a:solidFill>
                  <a:schemeClr val="tx1">
                    <a:lumMod val="90000"/>
                    <a:lumOff val="10000"/>
                  </a:schemeClr>
                </a:solidFill>
                <a:latin typeface="Roboto Light" charset="0"/>
                <a:ea typeface="Roboto Light" charset="0"/>
                <a:cs typeface="Roboto Light" charset="0"/>
              </a:rPr>
              <a:t> an </a:t>
            </a:r>
            <a:r>
              <a:rPr lang="de-DE" sz="1400" dirty="0" err="1">
                <a:solidFill>
                  <a:schemeClr val="tx1">
                    <a:lumMod val="90000"/>
                    <a:lumOff val="10000"/>
                  </a:schemeClr>
                </a:solidFill>
                <a:latin typeface="Roboto Light" charset="0"/>
                <a:ea typeface="Roboto Light" charset="0"/>
                <a:cs typeface="Roboto Light" charset="0"/>
              </a:rPr>
              <a:t>atmosphere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recovery</a:t>
            </a:r>
            <a:r>
              <a:rPr lang="de-DE" sz="1400" dirty="0">
                <a:solidFill>
                  <a:schemeClr val="tx1">
                    <a:lumMod val="90000"/>
                    <a:lumOff val="10000"/>
                  </a:schemeClr>
                </a:solidFill>
                <a:latin typeface="Roboto Light" charset="0"/>
                <a:ea typeface="Roboto Light" charset="0"/>
                <a:cs typeface="Roboto Light" charset="0"/>
              </a:rPr>
              <a:t> in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a:t>
            </a:r>
            <a:r>
              <a:rPr lang="de-DE" sz="1400" dirty="0">
                <a:solidFill>
                  <a:schemeClr val="tx1">
                    <a:lumMod val="90000"/>
                    <a:lumOff val="10000"/>
                  </a:schemeClr>
                </a:solidFill>
                <a:latin typeface="Roboto Light" charset="0"/>
                <a:ea typeface="Roboto Light" charset="0"/>
                <a:cs typeface="Roboto Light" charset="0"/>
              </a:rPr>
              <a:t>.</a:t>
            </a:r>
          </a:p>
          <a:p>
            <a:pPr marL="342900" indent="-342900">
              <a:buClr>
                <a:schemeClr val="tx1">
                  <a:lumMod val="90000"/>
                  <a:lumOff val="10000"/>
                </a:schemeClr>
              </a:buClr>
              <a:buFont typeface="+mj-lt"/>
              <a:buAutoNum type="arabicPeriod" startAt="16"/>
            </a:pPr>
            <a:r>
              <a:rPr lang="de-DE" sz="1400" dirty="0">
                <a:solidFill>
                  <a:schemeClr val="tx1">
                    <a:lumMod val="90000"/>
                    <a:lumOff val="10000"/>
                  </a:schemeClr>
                </a:solidFill>
                <a:effectLst/>
                <a:latin typeface="Roboto Medium" charset="0"/>
                <a:ea typeface="Roboto Medium" charset="0"/>
                <a:cs typeface="Roboto Medium" charset="0"/>
              </a:rPr>
              <a:t>Do </a:t>
            </a:r>
            <a:r>
              <a:rPr lang="de-DE" sz="1400" dirty="0" err="1">
                <a:solidFill>
                  <a:schemeClr val="tx1">
                    <a:lumMod val="90000"/>
                    <a:lumOff val="10000"/>
                  </a:schemeClr>
                </a:solidFill>
                <a:effectLst/>
                <a:latin typeface="Roboto Medium" charset="0"/>
                <a:ea typeface="Roboto Medium" charset="0"/>
                <a:cs typeface="Roboto Medium" charset="0"/>
              </a:rPr>
              <a:t>you</a:t>
            </a:r>
            <a:r>
              <a:rPr lang="de-DE" sz="1400" dirty="0">
                <a:solidFill>
                  <a:schemeClr val="tx1">
                    <a:lumMod val="90000"/>
                    <a:lumOff val="10000"/>
                  </a:schemeClr>
                </a:solidFill>
                <a:effectLst/>
                <a:latin typeface="Roboto Medium" charset="0"/>
                <a:ea typeface="Roboto Medium" charset="0"/>
                <a:cs typeface="Roboto Medium" charset="0"/>
              </a:rPr>
              <a:t> </a:t>
            </a:r>
            <a:r>
              <a:rPr lang="de-DE" sz="1400" dirty="0" err="1">
                <a:solidFill>
                  <a:schemeClr val="tx1">
                    <a:lumMod val="90000"/>
                    <a:lumOff val="10000"/>
                  </a:schemeClr>
                </a:solidFill>
                <a:effectLst/>
                <a:latin typeface="Roboto Medium" charset="0"/>
                <a:ea typeface="Roboto Medium" charset="0"/>
                <a:cs typeface="Roboto Medium" charset="0"/>
              </a:rPr>
              <a:t>think</a:t>
            </a:r>
            <a:r>
              <a:rPr lang="de-DE" sz="1400" dirty="0">
                <a:solidFill>
                  <a:schemeClr val="tx1">
                    <a:lumMod val="90000"/>
                    <a:lumOff val="10000"/>
                  </a:schemeClr>
                </a:solidFill>
                <a:effectLst/>
                <a:latin typeface="Roboto Medium" charset="0"/>
                <a:ea typeface="Roboto Medium" charset="0"/>
                <a:cs typeface="Roboto Medium" charset="0"/>
              </a:rPr>
              <a:t> </a:t>
            </a:r>
            <a:r>
              <a:rPr lang="de-DE" sz="1400" dirty="0" err="1">
                <a:solidFill>
                  <a:schemeClr val="tx1">
                    <a:lumMod val="90000"/>
                    <a:lumOff val="10000"/>
                  </a:schemeClr>
                </a:solidFill>
                <a:effectLst/>
                <a:latin typeface="Roboto Medium" charset="0"/>
                <a:ea typeface="Roboto Medium" charset="0"/>
                <a:cs typeface="Roboto Medium" charset="0"/>
              </a:rPr>
              <a:t>complete</a:t>
            </a:r>
            <a:r>
              <a:rPr lang="de-DE" sz="1400" dirty="0">
                <a:solidFill>
                  <a:schemeClr val="tx1">
                    <a:lumMod val="90000"/>
                    <a:lumOff val="10000"/>
                  </a:schemeClr>
                </a:solidFill>
                <a:effectLst/>
                <a:latin typeface="Roboto Medium" charset="0"/>
                <a:ea typeface="Roboto Medium" charset="0"/>
                <a:cs typeface="Roboto Medium" charset="0"/>
              </a:rPr>
              <a:t> </a:t>
            </a:r>
            <a:r>
              <a:rPr lang="de-DE" sz="1400" dirty="0" err="1">
                <a:solidFill>
                  <a:schemeClr val="tx1">
                    <a:lumMod val="90000"/>
                    <a:lumOff val="10000"/>
                  </a:schemeClr>
                </a:solidFill>
                <a:effectLst/>
                <a:latin typeface="Roboto Medium" charset="0"/>
                <a:ea typeface="Roboto Medium" charset="0"/>
                <a:cs typeface="Roboto Medium" charset="0"/>
              </a:rPr>
              <a:t>abstinence</a:t>
            </a:r>
            <a:r>
              <a:rPr lang="de-DE" sz="1400" dirty="0">
                <a:solidFill>
                  <a:schemeClr val="tx1">
                    <a:lumMod val="90000"/>
                    <a:lumOff val="10000"/>
                  </a:schemeClr>
                </a:solidFill>
                <a:effectLst/>
                <a:latin typeface="Roboto Medium" charset="0"/>
                <a:ea typeface="Roboto Medium" charset="0"/>
                <a:cs typeface="Roboto Medium" charset="0"/>
              </a:rPr>
              <a:t> </a:t>
            </a:r>
            <a:r>
              <a:rPr lang="de-DE" sz="1400" dirty="0" err="1">
                <a:solidFill>
                  <a:schemeClr val="tx1">
                    <a:lumMod val="90000"/>
                    <a:lumOff val="10000"/>
                  </a:schemeClr>
                </a:solidFill>
                <a:effectLst/>
                <a:latin typeface="Roboto Medium" charset="0"/>
                <a:ea typeface="Roboto Medium" charset="0"/>
                <a:cs typeface="Roboto Medium" charset="0"/>
              </a:rPr>
              <a:t>is</a:t>
            </a:r>
            <a:r>
              <a:rPr lang="de-DE" sz="1400" dirty="0">
                <a:solidFill>
                  <a:schemeClr val="tx1">
                    <a:lumMod val="90000"/>
                    <a:lumOff val="10000"/>
                  </a:schemeClr>
                </a:solidFill>
                <a:effectLst/>
                <a:latin typeface="Roboto Medium" charset="0"/>
                <a:ea typeface="Roboto Medium" charset="0"/>
                <a:cs typeface="Roboto Medium" charset="0"/>
              </a:rPr>
              <a:t> </a:t>
            </a:r>
            <a:r>
              <a:rPr lang="de-DE" sz="1400" dirty="0" err="1">
                <a:solidFill>
                  <a:schemeClr val="tx1">
                    <a:lumMod val="90000"/>
                    <a:lumOff val="10000"/>
                  </a:schemeClr>
                </a:solidFill>
                <a:effectLst/>
                <a:latin typeface="Roboto Medium" charset="0"/>
                <a:ea typeface="Roboto Medium" charset="0"/>
                <a:cs typeface="Roboto Medium" charset="0"/>
              </a:rPr>
              <a:t>needed</a:t>
            </a:r>
            <a:r>
              <a:rPr lang="de-DE" sz="1400" dirty="0">
                <a:solidFill>
                  <a:schemeClr val="tx1">
                    <a:lumMod val="90000"/>
                    <a:lumOff val="10000"/>
                  </a:schemeClr>
                </a:solidFill>
                <a:effectLst/>
                <a:latin typeface="Roboto Medium" charset="0"/>
                <a:ea typeface="Roboto Medium" charset="0"/>
                <a:cs typeface="Roboto Medium" charset="0"/>
              </a:rPr>
              <a:t>? </a:t>
            </a:r>
            <a:r>
              <a:rPr lang="de-DE" sz="1400" dirty="0">
                <a:solidFill>
                  <a:schemeClr val="tx1">
                    <a:lumMod val="90000"/>
                    <a:lumOff val="10000"/>
                  </a:schemeClr>
                </a:solidFill>
                <a:effectLst/>
                <a:latin typeface="Roboto Light" charset="0"/>
                <a:ea typeface="Roboto Light" charset="0"/>
                <a:cs typeface="Roboto Light" charset="0"/>
              </a:rPr>
              <a:t> </a:t>
            </a:r>
            <a:br>
              <a:rPr lang="de-DE" sz="1400" dirty="0">
                <a:solidFill>
                  <a:schemeClr val="tx1">
                    <a:lumMod val="90000"/>
                    <a:lumOff val="10000"/>
                  </a:schemeClr>
                </a:solidFill>
                <a:effectLst/>
                <a:latin typeface="Roboto Light" charset="0"/>
                <a:ea typeface="Roboto Light" charset="0"/>
                <a:cs typeface="Roboto Light" charset="0"/>
              </a:rPr>
            </a:br>
            <a:r>
              <a:rPr lang="de-DE" sz="1400" dirty="0" err="1">
                <a:solidFill>
                  <a:schemeClr val="tx1">
                    <a:lumMod val="90000"/>
                    <a:lumOff val="10000"/>
                  </a:schemeClr>
                </a:solidFill>
                <a:latin typeface="Roboto Light" charset="0"/>
                <a:ea typeface="Roboto Light" charset="0"/>
                <a:cs typeface="Roboto Light" charset="0"/>
              </a:rPr>
              <a:t>We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think</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complete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abstinence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needed</a:t>
            </a:r>
            <a:r>
              <a:rPr lang="de-DE" sz="1400" dirty="0">
                <a:solidFill>
                  <a:schemeClr val="tx1">
                    <a:lumMod val="90000"/>
                    <a:lumOff val="10000"/>
                  </a:schemeClr>
                </a:solidFill>
                <a:latin typeface="Roboto Light" charset="0"/>
                <a:ea typeface="Roboto Light" charset="0"/>
                <a:cs typeface="Roboto Light" charset="0"/>
              </a:rPr>
              <a:t> in </a:t>
            </a:r>
            <a:r>
              <a:rPr lang="de-DE" sz="1400" dirty="0" err="1">
                <a:solidFill>
                  <a:schemeClr val="tx1">
                    <a:lumMod val="90000"/>
                    <a:lumOff val="10000"/>
                  </a:schemeClr>
                </a:solidFill>
                <a:latin typeface="Roboto Light" charset="0"/>
                <a:ea typeface="Roboto Light" charset="0"/>
                <a:cs typeface="Roboto Light" charset="0"/>
              </a:rPr>
              <a:t>order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recover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Therapy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while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active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using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doesn’t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really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make</a:t>
            </a:r>
            <a:r>
              <a:rPr lang="de-DE" sz="1400" dirty="0">
                <a:solidFill>
                  <a:schemeClr val="tx1">
                    <a:lumMod val="90000"/>
                    <a:lumOff val="10000"/>
                  </a:schemeClr>
                </a:solidFill>
                <a:latin typeface="Roboto Light" charset="0"/>
                <a:ea typeface="Roboto Light" charset="0"/>
                <a:cs typeface="Roboto Light" charset="0"/>
              </a:rPr>
              <a:t> sense.</a:t>
            </a:r>
            <a:br>
              <a:rPr lang="en-US" sz="1400" b="1" dirty="0"/>
            </a:br>
            <a:endParaRPr lang="en-US" sz="1400" dirty="0"/>
          </a:p>
        </p:txBody>
      </p:sp>
    </p:spTree>
    <p:extLst>
      <p:ext uri="{BB962C8B-B14F-4D97-AF65-F5344CB8AC3E}">
        <p14:creationId xmlns:p14="http://schemas.microsoft.com/office/powerpoint/2010/main" val="18112922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700" b="1" dirty="0">
                <a:solidFill>
                  <a:schemeClr val="bg1"/>
                </a:solidFill>
                <a:latin typeface="Rockwell" charset="0"/>
                <a:ea typeface="Rockwell" charset="0"/>
                <a:cs typeface="Rockwell" charset="0"/>
              </a:rPr>
              <a:t>Frequently asked questions</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
        <p:nvSpPr>
          <p:cNvPr id="8" name="Content Placeholder 2"/>
          <p:cNvSpPr>
            <a:spLocks noGrp="1"/>
          </p:cNvSpPr>
          <p:nvPr>
            <p:ph idx="1"/>
          </p:nvPr>
        </p:nvSpPr>
        <p:spPr>
          <a:xfrm>
            <a:off x="432000" y="1800000"/>
            <a:ext cx="8280926" cy="4657174"/>
          </a:xfrm>
        </p:spPr>
        <p:txBody>
          <a:bodyPr>
            <a:noAutofit/>
          </a:bodyPr>
          <a:lstStyle/>
          <a:p>
            <a:pPr marL="0" indent="0">
              <a:buNone/>
            </a:pPr>
            <a:r>
              <a:rPr lang="de-DE" sz="1400" dirty="0">
                <a:solidFill>
                  <a:schemeClr val="tx1">
                    <a:lumMod val="90000"/>
                    <a:lumOff val="10000"/>
                  </a:schemeClr>
                </a:solidFill>
                <a:latin typeface="Roboto Medium" charset="0"/>
                <a:ea typeface="Roboto Medium" charset="0"/>
                <a:cs typeface="Roboto Medium" charset="0"/>
              </a:rPr>
              <a:t>CLEAN</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Clean in NA </a:t>
            </a:r>
            <a:r>
              <a:rPr lang="de-DE" sz="1400" dirty="0" err="1">
                <a:solidFill>
                  <a:schemeClr val="tx1">
                    <a:lumMod val="90000"/>
                    <a:lumOff val="10000"/>
                  </a:schemeClr>
                </a:solidFill>
                <a:latin typeface="Roboto Light" charset="0"/>
                <a:ea typeface="Roboto Light" charset="0"/>
                <a:cs typeface="Roboto Light" charset="0"/>
              </a:rPr>
              <a:t>typically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refers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being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free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all </a:t>
            </a:r>
            <a:r>
              <a:rPr lang="de-DE" sz="1400" dirty="0" err="1">
                <a:solidFill>
                  <a:schemeClr val="tx1">
                    <a:lumMod val="90000"/>
                    <a:lumOff val="10000"/>
                  </a:schemeClr>
                </a:solidFill>
                <a:latin typeface="Roboto Light" charset="0"/>
                <a:ea typeface="Roboto Light" charset="0"/>
                <a:cs typeface="Roboto Light" charset="0"/>
              </a:rPr>
              <a:t>drugs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or</a:t>
            </a:r>
            <a:r>
              <a:rPr lang="de-DE" sz="1400" dirty="0">
                <a:solidFill>
                  <a:schemeClr val="tx1">
                    <a:lumMod val="90000"/>
                    <a:lumOff val="10000"/>
                  </a:schemeClr>
                </a:solidFill>
                <a:latin typeface="Roboto Light" charset="0"/>
                <a:ea typeface="Roboto Light" charset="0"/>
                <a:cs typeface="Roboto Light" charset="0"/>
              </a:rPr>
              <a:t> abstinent. </a:t>
            </a:r>
            <a:r>
              <a:rPr lang="de-DE" sz="1400" dirty="0" err="1">
                <a:solidFill>
                  <a:schemeClr val="tx1">
                    <a:lumMod val="90000"/>
                    <a:lumOff val="10000"/>
                  </a:schemeClr>
                </a:solidFill>
                <a:latin typeface="Roboto Light" charset="0"/>
                <a:ea typeface="Roboto Light" charset="0"/>
                <a:cs typeface="Roboto Light" charset="0"/>
              </a:rPr>
              <a:t>However</a:t>
            </a:r>
            <a:r>
              <a:rPr lang="de-DE" sz="1400" dirty="0">
                <a:solidFill>
                  <a:schemeClr val="tx1">
                    <a:lumMod val="90000"/>
                    <a:lumOff val="10000"/>
                  </a:schemeClr>
                </a:solidFill>
                <a:latin typeface="Roboto Light" charset="0"/>
                <a:ea typeface="Roboto Light" charset="0"/>
                <a:cs typeface="Roboto Light" charset="0"/>
              </a:rPr>
              <a:t>, an </a:t>
            </a:r>
            <a:r>
              <a:rPr lang="de-DE" sz="1400" dirty="0" err="1">
                <a:solidFill>
                  <a:schemeClr val="tx1">
                    <a:lumMod val="90000"/>
                    <a:lumOff val="10000"/>
                  </a:schemeClr>
                </a:solidFill>
                <a:latin typeface="Roboto Light" charset="0"/>
                <a:ea typeface="Roboto Light" charset="0"/>
                <a:cs typeface="Roboto Light" charset="0"/>
              </a:rPr>
              <a:t>addict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not clean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free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attend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hope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through</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attendance</a:t>
            </a:r>
            <a:r>
              <a:rPr lang="de-DE" sz="1400" dirty="0">
                <a:solidFill>
                  <a:schemeClr val="tx1">
                    <a:lumMod val="90000"/>
                    <a:lumOff val="10000"/>
                  </a:schemeClr>
                </a:solidFill>
                <a:latin typeface="Roboto Light" charset="0"/>
                <a:ea typeface="Roboto Light" charset="0"/>
                <a:cs typeface="Roboto Light" charset="0"/>
              </a:rPr>
              <a:t> at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addicts</a:t>
            </a:r>
            <a:r>
              <a:rPr lang="de-DE" sz="1400" dirty="0">
                <a:solidFill>
                  <a:schemeClr val="tx1">
                    <a:lumMod val="90000"/>
                    <a:lumOff val="10000"/>
                  </a:schemeClr>
                </a:solidFill>
                <a:latin typeface="Roboto Light" charset="0"/>
                <a:ea typeface="Roboto Light" charset="0"/>
                <a:cs typeface="Roboto Light" charset="0"/>
              </a:rPr>
              <a:t> will </a:t>
            </a:r>
            <a:r>
              <a:rPr lang="de-DE" sz="1400" dirty="0" err="1">
                <a:solidFill>
                  <a:schemeClr val="tx1">
                    <a:lumMod val="90000"/>
                    <a:lumOff val="10000"/>
                  </a:schemeClr>
                </a:solidFill>
                <a:latin typeface="Roboto Light" charset="0"/>
                <a:ea typeface="Roboto Light" charset="0"/>
                <a:cs typeface="Roboto Light" charset="0"/>
              </a:rPr>
              <a:t>gain</a:t>
            </a:r>
            <a:r>
              <a:rPr lang="de-DE" sz="1400" dirty="0">
                <a:solidFill>
                  <a:schemeClr val="tx1">
                    <a:lumMod val="90000"/>
                    <a:lumOff val="10000"/>
                  </a:schemeClr>
                </a:solidFill>
                <a:latin typeface="Roboto Light" charset="0"/>
                <a:ea typeface="Roboto Light" charset="0"/>
                <a:cs typeface="Roboto Light" charset="0"/>
              </a:rPr>
              <a:t> a sense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belonging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identification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with</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other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recovering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Abstinence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membership</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not </a:t>
            </a:r>
            <a:r>
              <a:rPr lang="de-DE" sz="1400" dirty="0" err="1">
                <a:solidFill>
                  <a:schemeClr val="tx1">
                    <a:lumMod val="90000"/>
                    <a:lumOff val="10000"/>
                  </a:schemeClr>
                </a:solidFill>
                <a:latin typeface="Roboto Light" charset="0"/>
                <a:ea typeface="Roboto Light" charset="0"/>
                <a:cs typeface="Roboto Light" charset="0"/>
              </a:rPr>
              <a:t>synonymous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terms</a:t>
            </a:r>
            <a:r>
              <a:rPr lang="de-DE" sz="1400" dirty="0">
                <a:solidFill>
                  <a:schemeClr val="tx1">
                    <a:lumMod val="90000"/>
                    <a:lumOff val="10000"/>
                  </a:schemeClr>
                </a:solidFill>
                <a:latin typeface="Roboto Light" charset="0"/>
                <a:ea typeface="Roboto Light" charset="0"/>
                <a:cs typeface="Roboto Light" charset="0"/>
              </a:rPr>
              <a:t>. Membership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based</a:t>
            </a:r>
            <a:r>
              <a:rPr lang="de-DE" sz="1400" dirty="0">
                <a:solidFill>
                  <a:schemeClr val="tx1">
                    <a:lumMod val="90000"/>
                    <a:lumOff val="10000"/>
                  </a:schemeClr>
                </a:solidFill>
                <a:latin typeface="Roboto Light" charset="0"/>
                <a:ea typeface="Roboto Light" charset="0"/>
                <a:cs typeface="Roboto Light" charset="0"/>
              </a:rPr>
              <a:t> on a </a:t>
            </a:r>
            <a:r>
              <a:rPr lang="de-DE" sz="1400" dirty="0" err="1">
                <a:solidFill>
                  <a:schemeClr val="tx1">
                    <a:lumMod val="90000"/>
                    <a:lumOff val="10000"/>
                  </a:schemeClr>
                </a:solidFill>
                <a:latin typeface="Roboto Light" charset="0"/>
                <a:ea typeface="Roboto Light" charset="0"/>
                <a:cs typeface="Roboto Light" charset="0"/>
              </a:rPr>
              <a:t>desire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stop</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using</a:t>
            </a:r>
            <a:r>
              <a:rPr lang="de-DE" sz="1400" dirty="0">
                <a:solidFill>
                  <a:schemeClr val="tx1">
                    <a:lumMod val="90000"/>
                    <a:lumOff val="10000"/>
                  </a:schemeClr>
                </a:solidFill>
                <a:latin typeface="Roboto Light" charset="0"/>
                <a:ea typeface="Roboto Light" charset="0"/>
                <a:cs typeface="Roboto Light" charset="0"/>
              </a:rPr>
              <a:t>, not </a:t>
            </a:r>
            <a:r>
              <a:rPr lang="de-DE" sz="1400" dirty="0" err="1">
                <a:solidFill>
                  <a:schemeClr val="tx1">
                    <a:lumMod val="90000"/>
                    <a:lumOff val="10000"/>
                  </a:schemeClr>
                </a:solidFill>
                <a:latin typeface="Roboto Light" charset="0"/>
                <a:ea typeface="Roboto Light" charset="0"/>
                <a:cs typeface="Roboto Light" charset="0"/>
              </a:rPr>
              <a:t>abstinence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itself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Our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program</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recovery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begins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with</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abstinence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from</a:t>
            </a:r>
            <a:r>
              <a:rPr lang="de-DE" sz="1400" dirty="0">
                <a:solidFill>
                  <a:schemeClr val="tx1">
                    <a:lumMod val="90000"/>
                    <a:lumOff val="10000"/>
                  </a:schemeClr>
                </a:solidFill>
                <a:latin typeface="Roboto Light" charset="0"/>
                <a:ea typeface="Roboto Light" charset="0"/>
                <a:cs typeface="Roboto Light" charset="0"/>
              </a:rPr>
              <a:t> all </a:t>
            </a:r>
            <a:r>
              <a:rPr lang="de-DE" sz="1400" dirty="0" err="1">
                <a:solidFill>
                  <a:schemeClr val="tx1">
                    <a:lumMod val="90000"/>
                    <a:lumOff val="10000"/>
                  </a:schemeClr>
                </a:solidFill>
                <a:latin typeface="Roboto Light" charset="0"/>
                <a:ea typeface="Roboto Light" charset="0"/>
                <a:cs typeface="Roboto Light" charset="0"/>
              </a:rPr>
              <a:t>drugs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including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alcohol</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Sometimes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people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come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NA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while</a:t>
            </a:r>
            <a:r>
              <a:rPr lang="de-DE" sz="1400" dirty="0">
                <a:solidFill>
                  <a:schemeClr val="tx1">
                    <a:lumMod val="90000"/>
                    <a:lumOff val="10000"/>
                  </a:schemeClr>
                </a:solidFill>
                <a:latin typeface="Roboto Light" charset="0"/>
                <a:ea typeface="Roboto Light" charset="0"/>
                <a:cs typeface="Roboto Light" charset="0"/>
              </a:rPr>
              <a:t> still </a:t>
            </a:r>
            <a:r>
              <a:rPr lang="de-DE" sz="1400" dirty="0" err="1">
                <a:solidFill>
                  <a:schemeClr val="tx1">
                    <a:lumMod val="90000"/>
                    <a:lumOff val="10000"/>
                  </a:schemeClr>
                </a:solidFill>
                <a:latin typeface="Roboto Light" charset="0"/>
                <a:ea typeface="Roboto Light" charset="0"/>
                <a:cs typeface="Roboto Light" charset="0"/>
              </a:rPr>
              <a:t>using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drugs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detoxing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from</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drugs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or</a:t>
            </a:r>
            <a:r>
              <a:rPr lang="de-DE" sz="1400" dirty="0">
                <a:solidFill>
                  <a:schemeClr val="tx1">
                    <a:lumMod val="90000"/>
                    <a:lumOff val="10000"/>
                  </a:schemeClr>
                </a:solidFill>
                <a:latin typeface="Roboto Light" charset="0"/>
                <a:ea typeface="Roboto Light" charset="0"/>
                <a:cs typeface="Roboto Light" charset="0"/>
              </a:rPr>
              <a:t> on </a:t>
            </a:r>
            <a:r>
              <a:rPr lang="de-DE" sz="1400" dirty="0" err="1">
                <a:solidFill>
                  <a:schemeClr val="tx1">
                    <a:lumMod val="90000"/>
                    <a:lumOff val="10000"/>
                  </a:schemeClr>
                </a:solidFill>
                <a:latin typeface="Roboto Light" charset="0"/>
                <a:ea typeface="Roboto Light" charset="0"/>
                <a:cs typeface="Roboto Light" charset="0"/>
              </a:rPr>
              <a:t>drug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replacement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therapy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Regardless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what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you</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may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taking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when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you</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first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come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NA, </a:t>
            </a:r>
            <a:r>
              <a:rPr lang="de-DE" sz="1400" dirty="0" err="1">
                <a:solidFill>
                  <a:schemeClr val="tx1">
                    <a:lumMod val="90000"/>
                    <a:lumOff val="10000"/>
                  </a:schemeClr>
                </a:solidFill>
                <a:latin typeface="Roboto Light" charset="0"/>
                <a:ea typeface="Roboto Light" charset="0"/>
                <a:cs typeface="Roboto Light" charset="0"/>
              </a:rPr>
              <a:t>you</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welcome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Informational</a:t>
            </a:r>
            <a:r>
              <a:rPr lang="de-DE" sz="1400" dirty="0">
                <a:solidFill>
                  <a:schemeClr val="tx1">
                    <a:lumMod val="90000"/>
                    <a:lumOff val="10000"/>
                  </a:schemeClr>
                </a:solidFill>
                <a:latin typeface="Roboto Light" charset="0"/>
                <a:ea typeface="Roboto Light" charset="0"/>
                <a:cs typeface="Roboto Light" charset="0"/>
              </a:rPr>
              <a:t> Pamphlet #29, An </a:t>
            </a:r>
            <a:r>
              <a:rPr lang="de-DE" sz="1400" dirty="0" err="1">
                <a:solidFill>
                  <a:schemeClr val="tx1">
                    <a:lumMod val="90000"/>
                    <a:lumOff val="10000"/>
                  </a:schemeClr>
                </a:solidFill>
                <a:latin typeface="Roboto Light" charset="0"/>
                <a:ea typeface="Roboto Light" charset="0"/>
                <a:cs typeface="Roboto Light" charset="0"/>
              </a:rPr>
              <a:t>Introduction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NA Meetings)</a:t>
            </a:r>
            <a:br>
              <a:rPr lang="de-DE" sz="1400" dirty="0">
                <a:solidFill>
                  <a:schemeClr val="tx1">
                    <a:lumMod val="90000"/>
                    <a:lumOff val="10000"/>
                  </a:schemeClr>
                </a:solidFill>
                <a:latin typeface="Roboto Light" charset="0"/>
                <a:ea typeface="Roboto Light" charset="0"/>
                <a:cs typeface="Roboto Light" charset="0"/>
              </a:rPr>
            </a:b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Medium" charset="0"/>
                <a:ea typeface="Roboto Medium" charset="0"/>
                <a:cs typeface="Roboto Medium" charset="0"/>
              </a:rPr>
              <a:t>SPONSOR</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A </a:t>
            </a:r>
            <a:r>
              <a:rPr lang="de-DE" sz="1400" dirty="0" err="1">
                <a:solidFill>
                  <a:schemeClr val="tx1">
                    <a:lumMod val="90000"/>
                    <a:lumOff val="10000"/>
                  </a:schemeClr>
                </a:solidFill>
                <a:latin typeface="Roboto Light" charset="0"/>
                <a:ea typeface="Roboto Light" charset="0"/>
                <a:cs typeface="Roboto Light" charset="0"/>
              </a:rPr>
              <a:t>sponsor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an individual </a:t>
            </a:r>
            <a:r>
              <a:rPr lang="de-DE" sz="1400" dirty="0" err="1">
                <a:solidFill>
                  <a:schemeClr val="tx1">
                    <a:lumMod val="90000"/>
                    <a:lumOff val="10000"/>
                  </a:schemeClr>
                </a:solidFill>
                <a:latin typeface="Roboto Light" charset="0"/>
                <a:ea typeface="Roboto Light" charset="0"/>
                <a:cs typeface="Roboto Light" charset="0"/>
              </a:rPr>
              <a:t>recovering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member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serves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as</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guide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mentor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new</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persons</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sponsor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can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share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experience</a:t>
            </a:r>
            <a:r>
              <a:rPr lang="de-DE" sz="1400" dirty="0">
                <a:solidFill>
                  <a:schemeClr val="tx1">
                    <a:lumMod val="90000"/>
                    <a:lumOff val="10000"/>
                  </a:schemeClr>
                </a:solidFill>
                <a:latin typeface="Roboto Light" charset="0"/>
                <a:ea typeface="Roboto Light" charset="0"/>
                <a:cs typeface="Roboto Light" charset="0"/>
              </a:rPr>
              <a:t> on </a:t>
            </a:r>
            <a:r>
              <a:rPr lang="de-DE" sz="1400" dirty="0" err="1">
                <a:solidFill>
                  <a:schemeClr val="tx1">
                    <a:lumMod val="90000"/>
                    <a:lumOff val="10000"/>
                  </a:schemeClr>
                </a:solidFill>
                <a:latin typeface="Roboto Light" charset="0"/>
                <a:ea typeface="Roboto Light" charset="0"/>
                <a:cs typeface="Roboto Light" charset="0"/>
              </a:rPr>
              <a:t>how</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live </a:t>
            </a:r>
            <a:r>
              <a:rPr lang="de-DE" sz="1400" dirty="0" err="1">
                <a:solidFill>
                  <a:schemeClr val="tx1">
                    <a:lumMod val="90000"/>
                    <a:lumOff val="10000"/>
                  </a:schemeClr>
                </a:solidFill>
                <a:latin typeface="Roboto Light" charset="0"/>
                <a:ea typeface="Roboto Light" charset="0"/>
                <a:cs typeface="Roboto Light" charset="0"/>
              </a:rPr>
              <a:t>drug-free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face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life</a:t>
            </a:r>
            <a:r>
              <a:rPr lang="de-DE" sz="1400" dirty="0">
                <a:solidFill>
                  <a:schemeClr val="tx1">
                    <a:lumMod val="90000"/>
                    <a:lumOff val="10000"/>
                  </a:schemeClr>
                </a:solidFill>
                <a:latin typeface="Roboto Light" charset="0"/>
                <a:ea typeface="Roboto Light" charset="0"/>
                <a:cs typeface="Roboto Light" charset="0"/>
              </a:rPr>
              <a:t> on </a:t>
            </a:r>
            <a:r>
              <a:rPr lang="de-DE" sz="1400" dirty="0" err="1">
                <a:solidFill>
                  <a:schemeClr val="tx1">
                    <a:lumMod val="90000"/>
                    <a:lumOff val="10000"/>
                  </a:schemeClr>
                </a:solidFill>
                <a:latin typeface="Roboto Light" charset="0"/>
                <a:ea typeface="Roboto Light" charset="0"/>
                <a:cs typeface="Roboto Light" charset="0"/>
              </a:rPr>
              <a:t>life’s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terms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without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using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drugs</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sponsor</a:t>
            </a:r>
            <a:r>
              <a:rPr lang="de-DE" sz="1400" dirty="0">
                <a:solidFill>
                  <a:schemeClr val="tx1">
                    <a:lumMod val="90000"/>
                    <a:lumOff val="10000"/>
                  </a:schemeClr>
                </a:solidFill>
                <a:latin typeface="Roboto Light" charset="0"/>
                <a:ea typeface="Roboto Light" charset="0"/>
                <a:cs typeface="Roboto Light" charset="0"/>
              </a:rPr>
              <a:t> also </a:t>
            </a:r>
            <a:r>
              <a:rPr lang="de-DE" sz="1400" dirty="0" err="1">
                <a:solidFill>
                  <a:schemeClr val="tx1">
                    <a:lumMod val="90000"/>
                    <a:lumOff val="10000"/>
                  </a:schemeClr>
                </a:solidFill>
                <a:latin typeface="Roboto Light" charset="0"/>
                <a:ea typeface="Roboto Light" charset="0"/>
                <a:cs typeface="Roboto Light" charset="0"/>
              </a:rPr>
              <a:t>helps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members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work</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Twelve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Steps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Narcotics</a:t>
            </a:r>
            <a:r>
              <a:rPr lang="de-DE" sz="1400" dirty="0">
                <a:solidFill>
                  <a:schemeClr val="tx1">
                    <a:lumMod val="90000"/>
                    <a:lumOff val="10000"/>
                  </a:schemeClr>
                </a:solidFill>
                <a:latin typeface="Roboto Light" charset="0"/>
                <a:ea typeface="Roboto Light" charset="0"/>
                <a:cs typeface="Roboto Light" charset="0"/>
              </a:rPr>
              <a:t> Anonymous,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basis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recovery</a:t>
            </a:r>
            <a:r>
              <a:rPr lang="de-DE" sz="1400" dirty="0">
                <a:solidFill>
                  <a:schemeClr val="tx1">
                    <a:lumMod val="90000"/>
                    <a:lumOff val="10000"/>
                  </a:schemeClr>
                </a:solidFill>
                <a:latin typeface="Roboto Light" charset="0"/>
                <a:ea typeface="Roboto Light" charset="0"/>
                <a:cs typeface="Roboto Light" charset="0"/>
              </a:rPr>
              <a:t> in NA.</a:t>
            </a:r>
            <a:br>
              <a:rPr lang="de-DE" sz="1400" dirty="0">
                <a:solidFill>
                  <a:schemeClr val="tx1">
                    <a:lumMod val="90000"/>
                    <a:lumOff val="10000"/>
                  </a:schemeClr>
                </a:solidFill>
                <a:latin typeface="Roboto Light" charset="0"/>
                <a:ea typeface="Roboto Light" charset="0"/>
                <a:cs typeface="Roboto Light" charset="0"/>
              </a:rPr>
            </a:br>
            <a:br>
              <a:rPr lang="de-DE" sz="1400" dirty="0">
                <a:solidFill>
                  <a:schemeClr val="tx1">
                    <a:lumMod val="90000"/>
                    <a:lumOff val="10000"/>
                  </a:schemeClr>
                </a:solidFill>
                <a:latin typeface="Roboto Light" charset="0"/>
                <a:ea typeface="Roboto Light" charset="0"/>
                <a:cs typeface="Roboto Light" charset="0"/>
              </a:rPr>
            </a:br>
            <a:r>
              <a:rPr lang="de-DE" sz="1400" dirty="0" err="1">
                <a:solidFill>
                  <a:schemeClr val="tx1">
                    <a:lumMod val="90000"/>
                    <a:lumOff val="10000"/>
                  </a:schemeClr>
                </a:solidFill>
                <a:latin typeface="Roboto Medium" charset="0"/>
                <a:ea typeface="Roboto Medium" charset="0"/>
                <a:cs typeface="Roboto Medium" charset="0"/>
              </a:rPr>
              <a:t>KEYTAGS</a:t>
            </a:r>
            <a:br>
              <a:rPr lang="de-DE" sz="1400" dirty="0">
                <a:solidFill>
                  <a:schemeClr val="tx1">
                    <a:lumMod val="90000"/>
                    <a:lumOff val="10000"/>
                  </a:schemeClr>
                </a:solidFill>
                <a:latin typeface="Roboto Light" charset="0"/>
                <a:ea typeface="Roboto Light" charset="0"/>
                <a:cs typeface="Roboto Light" charset="0"/>
              </a:rPr>
            </a:br>
            <a:r>
              <a:rPr lang="de-DE" sz="1400" dirty="0" err="1">
                <a:solidFill>
                  <a:schemeClr val="tx1">
                    <a:lumMod val="90000"/>
                    <a:lumOff val="10000"/>
                  </a:schemeClr>
                </a:solidFill>
                <a:latin typeface="Roboto Light" charset="0"/>
                <a:ea typeface="Roboto Light" charset="0"/>
                <a:cs typeface="Roboto Light" charset="0"/>
              </a:rPr>
              <a:t>Keytags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given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lengths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cleantime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Cleantime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significant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accomplishment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within</a:t>
            </a:r>
            <a:r>
              <a:rPr lang="de-DE" sz="1400" dirty="0">
                <a:solidFill>
                  <a:schemeClr val="tx1">
                    <a:lumMod val="90000"/>
                    <a:lumOff val="10000"/>
                  </a:schemeClr>
                </a:solidFill>
                <a:latin typeface="Roboto Light" charset="0"/>
                <a:ea typeface="Roboto Light" charset="0"/>
                <a:cs typeface="Roboto Light" charset="0"/>
              </a:rPr>
              <a:t> NA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recognized</a:t>
            </a:r>
            <a:r>
              <a:rPr lang="de-DE" sz="1400" dirty="0">
                <a:solidFill>
                  <a:schemeClr val="tx1">
                    <a:lumMod val="90000"/>
                    <a:lumOff val="10000"/>
                  </a:schemeClr>
                </a:solidFill>
                <a:latin typeface="Roboto Light" charset="0"/>
                <a:ea typeface="Roboto Light" charset="0"/>
                <a:cs typeface="Roboto Light" charset="0"/>
              </a:rPr>
              <a:t> at NA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One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keytag</a:t>
            </a:r>
            <a:r>
              <a:rPr lang="de-DE" sz="1400" dirty="0">
                <a:solidFill>
                  <a:schemeClr val="tx1">
                    <a:lumMod val="90000"/>
                    <a:lumOff val="10000"/>
                  </a:schemeClr>
                </a:solidFill>
                <a:latin typeface="Roboto Light" charset="0"/>
                <a:ea typeface="Roboto Light" charset="0"/>
                <a:cs typeface="Roboto Light" charset="0"/>
              </a:rPr>
              <a:t>—</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welcome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NA” </a:t>
            </a:r>
            <a:r>
              <a:rPr lang="de-DE" sz="1400" dirty="0" err="1">
                <a:solidFill>
                  <a:schemeClr val="tx1">
                    <a:lumMod val="90000"/>
                    <a:lumOff val="10000"/>
                  </a:schemeClr>
                </a:solidFill>
                <a:latin typeface="Roboto Light" charset="0"/>
                <a:ea typeface="Roboto Light" charset="0"/>
                <a:cs typeface="Roboto Light" charset="0"/>
              </a:rPr>
              <a:t>keytag</a:t>
            </a:r>
            <a:r>
              <a:rPr lang="de-DE" sz="1400" dirty="0">
                <a:solidFill>
                  <a:schemeClr val="tx1">
                    <a:lumMod val="90000"/>
                    <a:lumOff val="10000"/>
                  </a:schemeClr>
                </a:solidFill>
                <a:latin typeface="Roboto Light" charset="0"/>
                <a:ea typeface="Roboto Light" charset="0"/>
                <a:cs typeface="Roboto Light" charset="0"/>
              </a:rPr>
              <a:t>—</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given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attending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their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first</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regardless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whether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clean </a:t>
            </a:r>
            <a:r>
              <a:rPr lang="de-DE" sz="1400" dirty="0" err="1">
                <a:solidFill>
                  <a:schemeClr val="tx1">
                    <a:lumMod val="90000"/>
                    <a:lumOff val="10000"/>
                  </a:schemeClr>
                </a:solidFill>
                <a:latin typeface="Roboto Light" charset="0"/>
                <a:ea typeface="Roboto Light" charset="0"/>
                <a:cs typeface="Roboto Light" charset="0"/>
              </a:rPr>
              <a:t>or</a:t>
            </a:r>
            <a:r>
              <a:rPr lang="de-DE" sz="1400" dirty="0">
                <a:solidFill>
                  <a:schemeClr val="tx1">
                    <a:lumMod val="90000"/>
                    <a:lumOff val="10000"/>
                  </a:schemeClr>
                </a:solidFill>
                <a:latin typeface="Roboto Light" charset="0"/>
                <a:ea typeface="Roboto Light" charset="0"/>
                <a:cs typeface="Roboto Light" charset="0"/>
              </a:rPr>
              <a:t> not. </a:t>
            </a:r>
            <a:br>
              <a:rPr lang="de-DE" sz="1400" dirty="0">
                <a:solidFill>
                  <a:schemeClr val="tx1">
                    <a:lumMod val="90000"/>
                    <a:lumOff val="10000"/>
                  </a:schemeClr>
                </a:solidFill>
                <a:latin typeface="Roboto Light" charset="0"/>
                <a:ea typeface="Roboto Light" charset="0"/>
                <a:cs typeface="Roboto Light" charset="0"/>
              </a:rPr>
            </a:br>
            <a:br>
              <a:rPr lang="de-DE" sz="1400" dirty="0">
                <a:solidFill>
                  <a:schemeClr val="tx1">
                    <a:lumMod val="90000"/>
                    <a:lumOff val="10000"/>
                  </a:schemeClr>
                </a:solidFill>
                <a:latin typeface="Roboto Light" charset="0"/>
                <a:ea typeface="Roboto Light" charset="0"/>
                <a:cs typeface="Roboto Light" charset="0"/>
              </a:rPr>
            </a:br>
            <a:endParaRPr lang="de-DE" sz="1400" dirty="0">
              <a:solidFill>
                <a:schemeClr val="tx1">
                  <a:lumMod val="90000"/>
                  <a:lumOff val="10000"/>
                </a:schemeClr>
              </a:solidFill>
              <a:latin typeface="Roboto Light" charset="0"/>
              <a:ea typeface="Roboto Light" charset="0"/>
              <a:cs typeface="Roboto Light" charset="0"/>
            </a:endParaRPr>
          </a:p>
        </p:txBody>
      </p:sp>
    </p:spTree>
    <p:extLst>
      <p:ext uri="{BB962C8B-B14F-4D97-AF65-F5344CB8AC3E}">
        <p14:creationId xmlns:p14="http://schemas.microsoft.com/office/powerpoint/2010/main" val="667327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08760"/>
          </a:xfrm>
        </p:spPr>
        <p:txBody>
          <a:bodyPr>
            <a:normAutofit/>
          </a:bodyPr>
          <a:lstStyle/>
          <a:p>
            <a:r>
              <a:rPr lang="en-US" b="1" dirty="0">
                <a:solidFill>
                  <a:schemeClr val="bg1"/>
                </a:solidFill>
                <a:latin typeface="Rockwell" charset="0"/>
                <a:ea typeface="Rockwell" charset="0"/>
                <a:cs typeface="Rockwell" charset="0"/>
              </a:rPr>
              <a:t>The PR Presentation </a:t>
            </a:r>
            <a:r>
              <a:rPr lang="en-US" sz="2700" b="1" dirty="0">
                <a:solidFill>
                  <a:schemeClr val="bg1"/>
                </a:solidFill>
                <a:latin typeface="Rockwell" charset="0"/>
                <a:ea typeface="Rockwell" charset="0"/>
                <a:cs typeface="Rockwell" charset="0"/>
              </a:rPr>
              <a:t>Frequently asked questions</a:t>
            </a:r>
          </a:p>
        </p:txBody>
      </p:sp>
      <p:sp>
        <p:nvSpPr>
          <p:cNvPr id="6" name="Rechteck 5"/>
          <p:cNvSpPr/>
          <p:nvPr/>
        </p:nvSpPr>
        <p:spPr>
          <a:xfrm>
            <a:off x="0" y="6513332"/>
            <a:ext cx="9144000" cy="360000"/>
          </a:xfrm>
          <a:prstGeom prst="rect">
            <a:avLst/>
          </a:prstGeom>
          <a:solidFill>
            <a:srgbClr val="F47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2978188" cy="369332"/>
          </a:xfrm>
          <a:prstGeom prst="rect">
            <a:avLst/>
          </a:prstGeom>
          <a:noFill/>
        </p:spPr>
        <p:txBody>
          <a:bodyPr wrap="none" rtlCol="0">
            <a:spAutoFit/>
          </a:bodyPr>
          <a:lstStyle/>
          <a:p>
            <a:r>
              <a:rPr lang="en-US" b="1" dirty="0">
                <a:solidFill>
                  <a:schemeClr val="bg1"/>
                </a:solidFill>
                <a:latin typeface="Rockwell" charset="0"/>
                <a:ea typeface="Rockwell" charset="0"/>
                <a:cs typeface="Rockwell" charset="0"/>
              </a:rPr>
              <a:t>THE PR PRESENTATION</a:t>
            </a:r>
            <a:endParaRPr lang="de-DE" dirty="0"/>
          </a:p>
        </p:txBody>
      </p:sp>
      <p:sp>
        <p:nvSpPr>
          <p:cNvPr id="8" name="Content Placeholder 2"/>
          <p:cNvSpPr>
            <a:spLocks noGrp="1"/>
          </p:cNvSpPr>
          <p:nvPr>
            <p:ph idx="1"/>
          </p:nvPr>
        </p:nvSpPr>
        <p:spPr>
          <a:xfrm>
            <a:off x="432000" y="1800000"/>
            <a:ext cx="8280926" cy="4657174"/>
          </a:xfrm>
        </p:spPr>
        <p:txBody>
          <a:bodyPr>
            <a:noAutofit/>
          </a:bodyPr>
          <a:lstStyle/>
          <a:p>
            <a:pPr marL="0" indent="0">
              <a:buNone/>
            </a:pPr>
            <a:r>
              <a:rPr lang="de-DE" sz="1400" dirty="0">
                <a:solidFill>
                  <a:schemeClr val="tx1">
                    <a:lumMod val="90000"/>
                    <a:lumOff val="10000"/>
                  </a:schemeClr>
                </a:solidFill>
                <a:latin typeface="Roboto Medium" charset="0"/>
                <a:ea typeface="Roboto Medium" charset="0"/>
                <a:cs typeface="Roboto Medium" charset="0"/>
              </a:rPr>
              <a:t>PRAYER</a:t>
            </a:r>
            <a:br>
              <a:rPr lang="de-DE" sz="1400" dirty="0">
                <a:solidFill>
                  <a:schemeClr val="tx1">
                    <a:lumMod val="90000"/>
                    <a:lumOff val="10000"/>
                  </a:schemeClr>
                </a:solidFill>
                <a:latin typeface="Roboto Light" charset="0"/>
                <a:ea typeface="Roboto Light" charset="0"/>
                <a:cs typeface="Roboto Light" charset="0"/>
              </a:rPr>
            </a:br>
            <a:r>
              <a:rPr lang="de-DE" sz="1400" dirty="0" err="1">
                <a:solidFill>
                  <a:schemeClr val="tx1">
                    <a:lumMod val="90000"/>
                    <a:lumOff val="10000"/>
                  </a:schemeClr>
                </a:solidFill>
                <a:latin typeface="Roboto Light" charset="0"/>
                <a:ea typeface="Roboto Light" charset="0"/>
                <a:cs typeface="Roboto Light" charset="0"/>
              </a:rPr>
              <a:t>Another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practice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usually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opening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closing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with</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prayer</a:t>
            </a:r>
            <a:r>
              <a:rPr lang="de-DE" sz="1400" dirty="0">
                <a:solidFill>
                  <a:schemeClr val="tx1">
                    <a:lumMod val="90000"/>
                    <a:lumOff val="10000"/>
                  </a:schemeClr>
                </a:solidFill>
                <a:latin typeface="Roboto Light" charset="0"/>
                <a:ea typeface="Roboto Light" charset="0"/>
                <a:cs typeface="Roboto Light" charset="0"/>
              </a:rPr>
              <a:t>. This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not </a:t>
            </a:r>
            <a:r>
              <a:rPr lang="de-DE" sz="1400" dirty="0" err="1">
                <a:solidFill>
                  <a:schemeClr val="tx1">
                    <a:lumMod val="90000"/>
                    <a:lumOff val="10000"/>
                  </a:schemeClr>
                </a:solidFill>
                <a:latin typeface="Roboto Light" charset="0"/>
                <a:ea typeface="Roboto Light" charset="0"/>
                <a:cs typeface="Roboto Light" charset="0"/>
              </a:rPr>
              <a:t>intended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connote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religiosity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Each</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person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free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choose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his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or</a:t>
            </a:r>
            <a:r>
              <a:rPr lang="de-DE" sz="1400" dirty="0">
                <a:solidFill>
                  <a:schemeClr val="tx1">
                    <a:lumMod val="90000"/>
                    <a:lumOff val="10000"/>
                  </a:schemeClr>
                </a:solidFill>
                <a:latin typeface="Roboto Light" charset="0"/>
                <a:ea typeface="Roboto Light" charset="0"/>
                <a:cs typeface="Roboto Light" charset="0"/>
              </a:rPr>
              <a:t> her </a:t>
            </a:r>
            <a:r>
              <a:rPr lang="de-DE" sz="1400" dirty="0" err="1">
                <a:solidFill>
                  <a:schemeClr val="tx1">
                    <a:lumMod val="90000"/>
                    <a:lumOff val="10000"/>
                  </a:schemeClr>
                </a:solidFill>
                <a:latin typeface="Roboto Light" charset="0"/>
                <a:ea typeface="Roboto Light" charset="0"/>
                <a:cs typeface="Roboto Light" charset="0"/>
              </a:rPr>
              <a:t>own</a:t>
            </a:r>
            <a:r>
              <a:rPr lang="de-DE" sz="1400" dirty="0">
                <a:solidFill>
                  <a:schemeClr val="tx1">
                    <a:lumMod val="90000"/>
                    <a:lumOff val="10000"/>
                  </a:schemeClr>
                </a:solidFill>
                <a:latin typeface="Roboto Light" charset="0"/>
                <a:ea typeface="Roboto Light" charset="0"/>
                <a:cs typeface="Roboto Light" charset="0"/>
              </a:rPr>
              <a:t> Higher Power, </a:t>
            </a:r>
            <a:r>
              <a:rPr lang="de-DE" sz="1400" dirty="0" err="1">
                <a:solidFill>
                  <a:schemeClr val="tx1">
                    <a:lumMod val="90000"/>
                    <a:lumOff val="10000"/>
                  </a:schemeClr>
                </a:solidFill>
                <a:latin typeface="Roboto Light" charset="0"/>
                <a:ea typeface="Roboto Light" charset="0"/>
                <a:cs typeface="Roboto Light" charset="0"/>
              </a:rPr>
              <a:t>which</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some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equate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 </a:t>
            </a:r>
            <a:r>
              <a:rPr lang="de-DE" sz="1400" dirty="0" err="1">
                <a:solidFill>
                  <a:schemeClr val="tx1">
                    <a:lumMod val="90000"/>
                    <a:lumOff val="10000"/>
                  </a:schemeClr>
                </a:solidFill>
                <a:latin typeface="Roboto Light" charset="0"/>
                <a:ea typeface="Roboto Light" charset="0"/>
                <a:cs typeface="Roboto Light" charset="0"/>
              </a:rPr>
              <a:t>force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greater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than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themselves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helping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them</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remain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drug-free</a:t>
            </a:r>
            <a:r>
              <a:rPr lang="de-DE" sz="1400" dirty="0">
                <a:solidFill>
                  <a:schemeClr val="tx1">
                    <a:lumMod val="90000"/>
                    <a:lumOff val="10000"/>
                  </a:schemeClr>
                </a:solidFill>
                <a:latin typeface="Roboto Light" charset="0"/>
                <a:ea typeface="Roboto Light" charset="0"/>
                <a:cs typeface="Roboto Light" charset="0"/>
              </a:rPr>
              <a:t>. This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 personal </a:t>
            </a:r>
            <a:r>
              <a:rPr lang="de-DE" sz="1400" dirty="0" err="1">
                <a:solidFill>
                  <a:schemeClr val="tx1">
                    <a:lumMod val="90000"/>
                    <a:lumOff val="10000"/>
                  </a:schemeClr>
                </a:solidFill>
                <a:latin typeface="Roboto Light" charset="0"/>
                <a:ea typeface="Roboto Light" charset="0"/>
                <a:cs typeface="Roboto Light" charset="0"/>
              </a:rPr>
              <a:t>decision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made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by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each</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a:t>
            </a:r>
            <a:r>
              <a:rPr lang="de-DE" sz="1400" dirty="0">
                <a:solidFill>
                  <a:schemeClr val="tx1">
                    <a:lumMod val="90000"/>
                    <a:lumOff val="10000"/>
                  </a:schemeClr>
                </a:solidFill>
                <a:latin typeface="Roboto Light" charset="0"/>
                <a:ea typeface="Roboto Light" charset="0"/>
                <a:cs typeface="Roboto Light" charset="0"/>
              </a:rPr>
              <a:t>.</a:t>
            </a:r>
          </a:p>
          <a:p>
            <a:pPr marL="0" indent="0">
              <a:buNone/>
            </a:pPr>
            <a:r>
              <a:rPr lang="de-DE" sz="1400" dirty="0">
                <a:solidFill>
                  <a:schemeClr val="tx1">
                    <a:lumMod val="90000"/>
                    <a:lumOff val="10000"/>
                  </a:schemeClr>
                </a:solidFill>
                <a:latin typeface="Roboto Medium" charset="0"/>
                <a:ea typeface="Roboto Medium" charset="0"/>
                <a:cs typeface="Roboto Medium" charset="0"/>
              </a:rPr>
              <a:t>FORMAT</a:t>
            </a:r>
            <a:br>
              <a:rPr lang="de-DE" sz="1400" dirty="0">
                <a:solidFill>
                  <a:schemeClr val="tx1">
                    <a:lumMod val="90000"/>
                    <a:lumOff val="10000"/>
                  </a:schemeClr>
                </a:solidFill>
                <a:latin typeface="Roboto Light" charset="0"/>
                <a:ea typeface="Roboto Light" charset="0"/>
                <a:cs typeface="Roboto Light" charset="0"/>
              </a:rPr>
            </a:br>
            <a:r>
              <a:rPr lang="de-DE" sz="1400" dirty="0">
                <a:solidFill>
                  <a:schemeClr val="tx1">
                    <a:lumMod val="90000"/>
                    <a:lumOff val="10000"/>
                  </a:schemeClr>
                </a:solidFill>
                <a:latin typeface="Roboto Light" charset="0"/>
                <a:ea typeface="Roboto Light" charset="0"/>
                <a:cs typeface="Roboto Light" charset="0"/>
              </a:rPr>
              <a:t>Meeting </a:t>
            </a:r>
            <a:r>
              <a:rPr lang="de-DE" sz="1400" dirty="0" err="1">
                <a:solidFill>
                  <a:schemeClr val="tx1">
                    <a:lumMod val="90000"/>
                    <a:lumOff val="10000"/>
                  </a:schemeClr>
                </a:solidFill>
                <a:latin typeface="Roboto Light" charset="0"/>
                <a:ea typeface="Roboto Light" charset="0"/>
                <a:cs typeface="Roboto Light" charset="0"/>
              </a:rPr>
              <a:t>formats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vary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from</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Some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of</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the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more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common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formats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topic</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discussion</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speaker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NA also </a:t>
            </a:r>
            <a:r>
              <a:rPr lang="de-DE" sz="1400" dirty="0" err="1">
                <a:solidFill>
                  <a:schemeClr val="tx1">
                    <a:lumMod val="90000"/>
                    <a:lumOff val="10000"/>
                  </a:schemeClr>
                </a:solidFill>
                <a:latin typeface="Roboto Light" charset="0"/>
                <a:ea typeface="Roboto Light" charset="0"/>
                <a:cs typeface="Roboto Light" charset="0"/>
              </a:rPr>
              <a:t>holds</a:t>
            </a:r>
            <a:r>
              <a:rPr lang="de-DE" sz="1400" dirty="0">
                <a:solidFill>
                  <a:schemeClr val="tx1">
                    <a:lumMod val="90000"/>
                    <a:lumOff val="10000"/>
                  </a:schemeClr>
                </a:solidFill>
                <a:latin typeface="Roboto Light" charset="0"/>
                <a:ea typeface="Roboto Light" charset="0"/>
                <a:cs typeface="Roboto Light" charset="0"/>
              </a:rPr>
              <a:t> open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where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anyone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is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welcome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to</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attend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however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only</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share</a:t>
            </a:r>
            <a:r>
              <a:rPr lang="de-DE" sz="1400" dirty="0">
                <a:solidFill>
                  <a:schemeClr val="tx1">
                    <a:lumMod val="90000"/>
                    <a:lumOff val="10000"/>
                  </a:schemeClr>
                </a:solidFill>
                <a:latin typeface="Roboto Light" charset="0"/>
                <a:ea typeface="Roboto Light" charset="0"/>
                <a:cs typeface="Roboto Light" charset="0"/>
              </a:rPr>
              <a:t> at </a:t>
            </a:r>
            <a:r>
              <a:rPr lang="de-DE" sz="1400" dirty="0" err="1">
                <a:solidFill>
                  <a:schemeClr val="tx1">
                    <a:lumMod val="90000"/>
                    <a:lumOff val="10000"/>
                  </a:schemeClr>
                </a:solidFill>
                <a:latin typeface="Roboto Light" charset="0"/>
                <a:ea typeface="Roboto Light" charset="0"/>
                <a:cs typeface="Roboto Light" charset="0"/>
              </a:rPr>
              <a:t>these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Closed</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meetings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are</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for</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addicts</a:t>
            </a:r>
            <a:r>
              <a:rPr lang="de-DE" sz="1400" dirty="0">
                <a:solidFill>
                  <a:schemeClr val="tx1">
                    <a:lumMod val="90000"/>
                    <a:lumOff val="10000"/>
                  </a:schemeClr>
                </a:solidFill>
                <a:latin typeface="Roboto Light" charset="0"/>
                <a:ea typeface="Roboto Light" charset="0"/>
                <a:cs typeface="Roboto Light" charset="0"/>
              </a:rPr>
              <a:t> </a:t>
            </a:r>
            <a:r>
              <a:rPr lang="de-DE" sz="1400" dirty="0" err="1">
                <a:solidFill>
                  <a:schemeClr val="tx1">
                    <a:lumMod val="90000"/>
                    <a:lumOff val="10000"/>
                  </a:schemeClr>
                </a:solidFill>
                <a:latin typeface="Roboto Light" charset="0"/>
                <a:ea typeface="Roboto Light" charset="0"/>
                <a:cs typeface="Roboto Light" charset="0"/>
              </a:rPr>
              <a:t>only</a:t>
            </a:r>
            <a:r>
              <a:rPr lang="de-DE" sz="1400" dirty="0">
                <a:solidFill>
                  <a:schemeClr val="tx1">
                    <a:lumMod val="90000"/>
                    <a:lumOff val="10000"/>
                  </a:schemeClr>
                </a:solidFill>
                <a:latin typeface="Roboto Light" charset="0"/>
                <a:ea typeface="Roboto Light" charset="0"/>
                <a:cs typeface="Roboto Light" charset="0"/>
              </a:rPr>
              <a:t>. </a:t>
            </a:r>
          </a:p>
        </p:txBody>
      </p:sp>
    </p:spTree>
    <p:extLst>
      <p:ext uri="{BB962C8B-B14F-4D97-AF65-F5344CB8AC3E}">
        <p14:creationId xmlns:p14="http://schemas.microsoft.com/office/powerpoint/2010/main" val="60596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7772400" cy="1512000"/>
          </a:xfrm>
        </p:spPr>
        <p:txBody>
          <a:bodyPr>
            <a:normAutofit/>
          </a:bodyPr>
          <a:lstStyle/>
          <a:p>
            <a:r>
              <a:rPr lang="en-US" b="1" dirty="0">
                <a:solidFill>
                  <a:schemeClr val="bg1"/>
                </a:solidFill>
                <a:latin typeface="Rockwell" charset="0"/>
                <a:ea typeface="Rockwell" charset="0"/>
                <a:cs typeface="Rockwell" charset="0"/>
              </a:rPr>
              <a:t>public Relations</a:t>
            </a:r>
            <a:br>
              <a:rPr lang="en-US" b="1" dirty="0">
                <a:solidFill>
                  <a:schemeClr val="bg1"/>
                </a:solidFill>
                <a:latin typeface="Rockwell" charset="0"/>
                <a:ea typeface="Rockwell" charset="0"/>
                <a:cs typeface="Rockwell" charset="0"/>
              </a:rPr>
            </a:br>
            <a:r>
              <a:rPr lang="en-US" sz="2800" b="1" dirty="0">
                <a:solidFill>
                  <a:schemeClr val="bg1"/>
                </a:solidFill>
                <a:latin typeface="Rockwell" charset="0"/>
                <a:ea typeface="Rockwell" charset="0"/>
                <a:cs typeface="Rockwell" charset="0"/>
              </a:rPr>
              <a:t>tradition 11</a:t>
            </a:r>
          </a:p>
        </p:txBody>
      </p:sp>
      <p:sp>
        <p:nvSpPr>
          <p:cNvPr id="3" name="Content Placeholder 2"/>
          <p:cNvSpPr>
            <a:spLocks noGrp="1"/>
          </p:cNvSpPr>
          <p:nvPr>
            <p:ph idx="1"/>
          </p:nvPr>
        </p:nvSpPr>
        <p:spPr>
          <a:xfrm>
            <a:off x="432000" y="1800001"/>
            <a:ext cx="8280926" cy="4468856"/>
          </a:xfrm>
        </p:spPr>
        <p:txBody>
          <a:bodyPr wrap="none">
            <a:noAutofit/>
          </a:bodyPr>
          <a:lstStyle/>
          <a:p>
            <a:pPr marL="72000" indent="0">
              <a:lnSpc>
                <a:spcPct val="100000"/>
              </a:lnSpc>
              <a:spcBef>
                <a:spcPts val="600"/>
              </a:spcBef>
              <a:spcAft>
                <a:spcPts val="0"/>
              </a:spcAft>
              <a:buClr>
                <a:srgbClr val="00699D"/>
              </a:buClr>
              <a:buSzPct val="100000"/>
              <a:buNone/>
            </a:pPr>
            <a:r>
              <a:rPr lang="en-US" dirty="0">
                <a:solidFill>
                  <a:srgbClr val="00699D"/>
                </a:solidFill>
                <a:latin typeface="Franklin Gothic Demi Cond" charset="0"/>
                <a:ea typeface="Franklin Gothic Demi Cond" charset="0"/>
                <a:cs typeface="Franklin Gothic Demi Cond" charset="0"/>
              </a:rPr>
              <a:t>Our public relations policy is based on </a:t>
            </a:r>
            <a:r>
              <a:rPr lang="en-US" dirty="0">
                <a:solidFill>
                  <a:srgbClr val="F4780D"/>
                </a:solidFill>
                <a:latin typeface="Franklin Gothic Demi Cond" charset="0"/>
                <a:ea typeface="Franklin Gothic Demi Cond" charset="0"/>
                <a:cs typeface="Franklin Gothic Demi Cond" charset="0"/>
              </a:rPr>
              <a:t>attraction</a:t>
            </a:r>
            <a:r>
              <a:rPr lang="en-US" dirty="0">
                <a:solidFill>
                  <a:srgbClr val="00699D"/>
                </a:solidFill>
                <a:latin typeface="Franklin Gothic Demi Cond" charset="0"/>
                <a:ea typeface="Franklin Gothic Demi Cond" charset="0"/>
                <a:cs typeface="Franklin Gothic Demi Cond" charset="0"/>
              </a:rPr>
              <a:t> rather than promotion; </a:t>
            </a:r>
            <a:br>
              <a:rPr lang="en-US" dirty="0">
                <a:solidFill>
                  <a:srgbClr val="00699D"/>
                </a:solidFill>
                <a:latin typeface="Franklin Gothic Demi Cond" charset="0"/>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we need always maintain </a:t>
            </a:r>
            <a:r>
              <a:rPr lang="en-US" dirty="0">
                <a:solidFill>
                  <a:srgbClr val="F4780D"/>
                </a:solidFill>
                <a:latin typeface="Franklin Gothic Demi Cond" charset="0"/>
                <a:ea typeface="Franklin Gothic Demi Cond" charset="0"/>
                <a:cs typeface="Franklin Gothic Demi Cond" charset="0"/>
              </a:rPr>
              <a:t>personal anonymity</a:t>
            </a:r>
            <a:r>
              <a:rPr lang="en-US" dirty="0">
                <a:solidFill>
                  <a:srgbClr val="00699D"/>
                </a:solidFill>
                <a:latin typeface="Franklin Gothic Demi Cond" charset="0"/>
                <a:ea typeface="Franklin Gothic Demi Cond" charset="0"/>
                <a:cs typeface="Franklin Gothic Demi Cond" charset="0"/>
              </a:rPr>
              <a:t> at the level of press, radio, </a:t>
            </a:r>
            <a:br>
              <a:rPr lang="en-US" dirty="0">
                <a:solidFill>
                  <a:srgbClr val="00699D"/>
                </a:solidFill>
                <a:latin typeface="Franklin Gothic Demi Cond" charset="0"/>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and films. </a:t>
            </a:r>
            <a:r>
              <a:rPr lang="en-US" sz="2000" dirty="0">
                <a:solidFill>
                  <a:srgbClr val="00699D"/>
                </a:solidFill>
                <a:latin typeface="Franklin Gothic Demi Cond" charset="0"/>
                <a:ea typeface="Franklin Gothic Demi Cond" charset="0"/>
                <a:cs typeface="Franklin Gothic Demi Cond" charset="0"/>
              </a:rPr>
              <a:t>- and internet.</a:t>
            </a:r>
          </a:p>
          <a:p>
            <a:pPr marL="72000" indent="0">
              <a:lnSpc>
                <a:spcPct val="100000"/>
              </a:lnSpc>
              <a:spcBef>
                <a:spcPts val="600"/>
              </a:spcBef>
              <a:spcAft>
                <a:spcPts val="0"/>
              </a:spcAft>
              <a:buClr>
                <a:srgbClr val="00699D"/>
              </a:buClr>
              <a:buSzPct val="100000"/>
              <a:buNone/>
            </a:pPr>
            <a:endParaRPr lang="en-US" sz="1200" dirty="0">
              <a:solidFill>
                <a:srgbClr val="00699D"/>
              </a:solidFill>
              <a:latin typeface="Franklin Gothic Demi Cond" charset="0"/>
              <a:ea typeface="Franklin Gothic Demi Cond" charset="0"/>
              <a:cs typeface="Franklin Gothic Demi Cond" charset="0"/>
            </a:endParaRPr>
          </a:p>
          <a:p>
            <a:pPr marL="357750" indent="-285750">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NA is meant to have a public relations policy. </a:t>
            </a:r>
          </a:p>
          <a:p>
            <a:pPr marL="357750" indent="-285750">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We provide information about our program.</a:t>
            </a:r>
          </a:p>
          <a:p>
            <a:pPr marL="357750" indent="-285750">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We engage in meaningful relationships with others (who have similar goals). </a:t>
            </a:r>
          </a:p>
          <a:p>
            <a:pPr marL="357750" indent="-285750">
              <a:lnSpc>
                <a:spcPct val="100000"/>
              </a:lnSpc>
              <a:spcBef>
                <a:spcPts val="600"/>
              </a:spcBef>
              <a:spcAft>
                <a:spcPts val="0"/>
              </a:spcAft>
              <a:buClr>
                <a:schemeClr val="tx1">
                  <a:lumMod val="90000"/>
                  <a:lumOff val="10000"/>
                </a:schemeClr>
              </a:buClr>
              <a:buSzPct val="120000"/>
              <a:buFont typeface="Arial" charset="0"/>
              <a:buChar char="•"/>
            </a:pPr>
            <a:r>
              <a:rPr lang="de-DE" sz="1800" dirty="0" err="1">
                <a:solidFill>
                  <a:schemeClr val="tx1">
                    <a:lumMod val="90000"/>
                    <a:lumOff val="10000"/>
                  </a:schemeClr>
                </a:solidFill>
                <a:latin typeface="Roboto Light" charset="0"/>
                <a:ea typeface="Roboto Light" charset="0"/>
                <a:cs typeface="Roboto Light" charset="0"/>
              </a:rPr>
              <a:t>We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can</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grow</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by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taking</a:t>
            </a:r>
            <a:r>
              <a:rPr lang="de-DE" sz="1800" dirty="0">
                <a:solidFill>
                  <a:schemeClr val="tx1">
                    <a:lumMod val="90000"/>
                    <a:lumOff val="10000"/>
                  </a:schemeClr>
                </a:solidFill>
                <a:latin typeface="Roboto Light" charset="0"/>
                <a:ea typeface="Roboto Light" charset="0"/>
                <a:cs typeface="Roboto Light" charset="0"/>
              </a:rPr>
              <a:t> on a </a:t>
            </a:r>
            <a:r>
              <a:rPr lang="de-DE" sz="1800" dirty="0" err="1">
                <a:solidFill>
                  <a:schemeClr val="tx1">
                    <a:lumMod val="90000"/>
                    <a:lumOff val="10000"/>
                  </a:schemeClr>
                </a:solidFill>
                <a:latin typeface="Roboto Light" charset="0"/>
                <a:ea typeface="Roboto Light" charset="0"/>
                <a:cs typeface="Roboto Light" charset="0"/>
              </a:rPr>
              <a:t>more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active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role</a:t>
            </a:r>
            <a:r>
              <a:rPr lang="de-DE" sz="1800" dirty="0">
                <a:solidFill>
                  <a:schemeClr val="tx1">
                    <a:lumMod val="90000"/>
                    <a:lumOff val="10000"/>
                  </a:schemeClr>
                </a:solidFill>
                <a:latin typeface="Roboto Light" charset="0"/>
                <a:ea typeface="Roboto Light" charset="0"/>
                <a:cs typeface="Roboto Light" charset="0"/>
              </a:rPr>
              <a:t> in </a:t>
            </a:r>
            <a:r>
              <a:rPr lang="de-DE" sz="1800" dirty="0" err="1">
                <a:solidFill>
                  <a:schemeClr val="tx1">
                    <a:lumMod val="90000"/>
                    <a:lumOff val="10000"/>
                  </a:schemeClr>
                </a:solidFill>
                <a:latin typeface="Roboto Light" charset="0"/>
                <a:ea typeface="Roboto Light" charset="0"/>
                <a:cs typeface="Roboto Light" charset="0"/>
              </a:rPr>
              <a:t>our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relationships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with</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members</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public</a:t>
            </a:r>
            <a:r>
              <a:rPr lang="de-DE" sz="1800" dirty="0">
                <a:solidFill>
                  <a:schemeClr val="tx1">
                    <a:lumMod val="90000"/>
                    <a:lumOff val="10000"/>
                  </a:schemeClr>
                </a:solidFill>
                <a:latin typeface="Roboto Light" charset="0"/>
                <a:ea typeface="Roboto Light" charset="0"/>
                <a:cs typeface="Roboto Light" charset="0"/>
              </a:rPr>
              <a:t>.</a:t>
            </a:r>
            <a:endParaRPr lang="en-US" sz="1200" dirty="0">
              <a:solidFill>
                <a:schemeClr val="tx1">
                  <a:lumMod val="90000"/>
                  <a:lumOff val="10000"/>
                </a:schemeClr>
              </a:solidFill>
              <a:latin typeface="Gill Sans" charset="0"/>
              <a:ea typeface="Gill Sans" charset="0"/>
              <a:cs typeface="Gill Sans" charset="0"/>
            </a:endParaRPr>
          </a:p>
          <a:p>
            <a:pPr marL="72000" indent="0">
              <a:lnSpc>
                <a:spcPct val="100000"/>
              </a:lnSpc>
              <a:spcBef>
                <a:spcPts val="600"/>
              </a:spcBef>
              <a:spcAft>
                <a:spcPts val="0"/>
              </a:spcAft>
              <a:buClr>
                <a:srgbClr val="00699D"/>
              </a:buClr>
              <a:buSzPct val="100000"/>
              <a:buNone/>
            </a:pPr>
            <a:br>
              <a:rPr lang="de-DE" sz="2000" dirty="0">
                <a:solidFill>
                  <a:srgbClr val="5E5E5E"/>
                </a:solidFill>
                <a:latin typeface="Roboto Light" charset="0"/>
                <a:ea typeface="Roboto Light" charset="0"/>
                <a:cs typeface="Roboto Light" charset="0"/>
              </a:rPr>
            </a:br>
            <a:r>
              <a:rPr lang="de-DE" dirty="0" err="1">
                <a:solidFill>
                  <a:srgbClr val="00699D"/>
                </a:solidFill>
                <a:latin typeface="Franklin Gothic Demi Cond" charset="0"/>
                <a:ea typeface="Franklin Gothic Demi Cond" charset="0"/>
                <a:cs typeface="Franklin Gothic Demi Cond" charset="0"/>
              </a:rPr>
              <a:t>We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can</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provide</a:t>
            </a:r>
            <a:r>
              <a:rPr lang="de-DE" dirty="0">
                <a:solidFill>
                  <a:srgbClr val="00699D"/>
                </a:solidFill>
                <a:latin typeface="Franklin Gothic Demi Cond" charset="0"/>
                <a:ea typeface="Franklin Gothic Demi Cond" charset="0"/>
                <a:cs typeface="Franklin Gothic Demi Cond" charset="0"/>
              </a:rPr>
              <a:t> PR </a:t>
            </a:r>
            <a:r>
              <a:rPr lang="de-DE" dirty="0" err="1">
                <a:solidFill>
                  <a:srgbClr val="00699D"/>
                </a:solidFill>
                <a:latin typeface="Franklin Gothic Demi Cond" charset="0"/>
                <a:ea typeface="Franklin Gothic Demi Cond" charset="0"/>
                <a:cs typeface="Franklin Gothic Demi Cond" charset="0"/>
              </a:rPr>
              <a:t>services</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F4780D"/>
                </a:solidFill>
                <a:latin typeface="Franklin Gothic Demi Cond" charset="0"/>
                <a:ea typeface="Franklin Gothic Demi Cond" charset="0"/>
                <a:cs typeface="Franklin Gothic Demi Cond" charset="0"/>
              </a:rPr>
              <a:t>less</a:t>
            </a:r>
            <a:r>
              <a:rPr lang="de-DE" dirty="0">
                <a:solidFill>
                  <a:srgbClr val="F4780D"/>
                </a:solidFill>
                <a:latin typeface="Franklin Gothic Demi Cond" charset="0"/>
                <a:ea typeface="Franklin Gothic Demi Cond" charset="0"/>
                <a:cs typeface="Franklin Gothic Demi Cond" charset="0"/>
              </a:rPr>
              <a:t> </a:t>
            </a:r>
            <a:r>
              <a:rPr lang="de-DE" dirty="0" err="1">
                <a:solidFill>
                  <a:srgbClr val="F4780D"/>
                </a:solidFill>
                <a:latin typeface="Franklin Gothic Demi Cond" charset="0"/>
                <a:ea typeface="Franklin Gothic Demi Cond" charset="0"/>
                <a:cs typeface="Franklin Gothic Demi Cond" charset="0"/>
              </a:rPr>
              <a:t>reactive</a:t>
            </a:r>
            <a:r>
              <a:rPr lang="de-DE" dirty="0">
                <a:solidFill>
                  <a:srgbClr val="F4780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and</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more</a:t>
            </a:r>
            <a:r>
              <a:rPr lang="de-DE" dirty="0">
                <a:solidFill>
                  <a:srgbClr val="00699D"/>
                </a:solidFill>
                <a:latin typeface="Franklin Gothic Demi Cond" charset="0"/>
                <a:ea typeface="Franklin Gothic Demi Cond" charset="0"/>
                <a:cs typeface="Franklin Gothic Demi Cond" charset="0"/>
              </a:rPr>
              <a:t> </a:t>
            </a:r>
            <a:r>
              <a:rPr lang="de-DE" dirty="0" err="1">
                <a:solidFill>
                  <a:srgbClr val="00699D"/>
                </a:solidFill>
                <a:latin typeface="Franklin Gothic Demi Cond" charset="0"/>
                <a:ea typeface="Franklin Gothic Demi Cond" charset="0"/>
                <a:cs typeface="Franklin Gothic Demi Cond" charset="0"/>
              </a:rPr>
              <a:t>proactive</a:t>
            </a:r>
            <a:r>
              <a:rPr lang="de-DE" dirty="0">
                <a:solidFill>
                  <a:srgbClr val="00699D"/>
                </a:solidFill>
                <a:latin typeface="Franklin Gothic Demi Cond" charset="0"/>
                <a:ea typeface="Franklin Gothic Demi Cond" charset="0"/>
                <a:cs typeface="Franklin Gothic Demi Cond" charset="0"/>
              </a:rPr>
              <a:t>.</a:t>
            </a:r>
          </a:p>
          <a:p>
            <a:pPr marL="72000" indent="0">
              <a:lnSpc>
                <a:spcPct val="100000"/>
              </a:lnSpc>
              <a:spcBef>
                <a:spcPts val="600"/>
              </a:spcBef>
              <a:spcAft>
                <a:spcPts val="0"/>
              </a:spcAft>
              <a:buClr>
                <a:srgbClr val="0076B4"/>
              </a:buClr>
              <a:buSzPct val="100000"/>
              <a:buFont typeface="LucidaGrande" charset="0"/>
              <a:buChar char="•"/>
            </a:pPr>
            <a:endParaRPr lang="en-US" sz="2100" dirty="0">
              <a:solidFill>
                <a:srgbClr val="5E5E5E"/>
              </a:solidFill>
            </a:endParaRPr>
          </a:p>
        </p:txBody>
      </p:sp>
      <p:sp>
        <p:nvSpPr>
          <p:cNvPr id="7" name="Rechteck 6"/>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864926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52545"/>
            <a:ext cx="8280926" cy="1508760"/>
          </a:xfrm>
        </p:spPr>
        <p:txBody>
          <a:bodyPr>
            <a:normAutofit/>
          </a:bodyPr>
          <a:lstStyle/>
          <a:p>
            <a:r>
              <a:rPr lang="en-US" b="1" dirty="0">
                <a:solidFill>
                  <a:schemeClr val="bg1"/>
                </a:solidFill>
                <a:latin typeface="Rockwell" charset="0"/>
                <a:ea typeface="Rockwell" charset="0"/>
                <a:cs typeface="Rockwell" charset="0"/>
              </a:rPr>
              <a:t>Thank you</a:t>
            </a:r>
          </a:p>
        </p:txBody>
      </p:sp>
      <p:sp>
        <p:nvSpPr>
          <p:cNvPr id="4" name="Rechteck 3"/>
          <p:cNvSpPr/>
          <p:nvPr/>
        </p:nvSpPr>
        <p:spPr>
          <a:xfrm>
            <a:off x="1993089" y="2532194"/>
            <a:ext cx="5157822" cy="1815882"/>
          </a:xfrm>
          <a:prstGeom prst="rect">
            <a:avLst/>
          </a:prstGeom>
        </p:spPr>
        <p:txBody>
          <a:bodyPr wrap="none">
            <a:noAutofit/>
          </a:bodyPr>
          <a:lstStyle/>
          <a:p>
            <a:pPr algn="ctr"/>
            <a:r>
              <a:rPr lang="de-DE" sz="2400" dirty="0">
                <a:solidFill>
                  <a:srgbClr val="F4780D"/>
                </a:solidFill>
                <a:latin typeface="Franklin Gothic Demi Cond" charset="0"/>
                <a:ea typeface="Franklin Gothic Demi Cond" charset="0"/>
                <a:cs typeface="Franklin Gothic Demi Cond" charset="0"/>
              </a:rPr>
              <a:t>© Copyright 2019 </a:t>
            </a:r>
            <a:r>
              <a:rPr lang="de-DE" sz="2400" dirty="0" err="1">
                <a:solidFill>
                  <a:srgbClr val="F4780D"/>
                </a:solidFill>
                <a:latin typeface="Franklin Gothic Demi Cond" charset="0"/>
                <a:ea typeface="Franklin Gothic Demi Cond" charset="0"/>
                <a:cs typeface="Franklin Gothic Demi Cond" charset="0"/>
              </a:rPr>
              <a:t>by</a:t>
            </a:r>
            <a:r>
              <a:rPr lang="de-DE" sz="2400" dirty="0">
                <a:solidFill>
                  <a:srgbClr val="F4780D"/>
                </a:solidFill>
                <a:latin typeface="Franklin Gothic Demi Cond" charset="0"/>
                <a:ea typeface="Franklin Gothic Demi Cond" charset="0"/>
                <a:cs typeface="Franklin Gothic Demi Cond" charset="0"/>
              </a:rPr>
              <a:t> </a:t>
            </a:r>
            <a:r>
              <a:rPr lang="de-DE" sz="2400" dirty="0" err="1">
                <a:solidFill>
                  <a:srgbClr val="F4780D"/>
                </a:solidFill>
                <a:latin typeface="Franklin Gothic Demi Cond" charset="0"/>
                <a:ea typeface="Franklin Gothic Demi Cond" charset="0"/>
                <a:cs typeface="Franklin Gothic Demi Cond" charset="0"/>
              </a:rPr>
              <a:t>Narcotics</a:t>
            </a:r>
            <a:r>
              <a:rPr lang="de-DE" sz="2400" dirty="0">
                <a:solidFill>
                  <a:srgbClr val="F4780D"/>
                </a:solidFill>
                <a:latin typeface="Franklin Gothic Demi Cond" charset="0"/>
                <a:ea typeface="Franklin Gothic Demi Cond" charset="0"/>
                <a:cs typeface="Franklin Gothic Demi Cond" charset="0"/>
              </a:rPr>
              <a:t> Anonymous</a:t>
            </a:r>
          </a:p>
          <a:p>
            <a:pPr algn="ctr"/>
            <a:r>
              <a:rPr lang="de-DE" sz="2400" dirty="0">
                <a:solidFill>
                  <a:srgbClr val="F4780D"/>
                </a:solidFill>
                <a:latin typeface="Franklin Gothic Demi Cond" charset="0"/>
                <a:ea typeface="Franklin Gothic Demi Cond" charset="0"/>
                <a:cs typeface="Franklin Gothic Demi Cond" charset="0"/>
              </a:rPr>
              <a:t>European </a:t>
            </a:r>
            <a:r>
              <a:rPr lang="de-DE" sz="2400" dirty="0" err="1">
                <a:solidFill>
                  <a:srgbClr val="F4780D"/>
                </a:solidFill>
                <a:latin typeface="Franklin Gothic Demi Cond" charset="0"/>
                <a:ea typeface="Franklin Gothic Demi Cond" charset="0"/>
                <a:cs typeface="Franklin Gothic Demi Cond" charset="0"/>
              </a:rPr>
              <a:t>Delegates</a:t>
            </a:r>
            <a:r>
              <a:rPr lang="de-DE" sz="2400" dirty="0">
                <a:solidFill>
                  <a:srgbClr val="F4780D"/>
                </a:solidFill>
                <a:latin typeface="Franklin Gothic Demi Cond" charset="0"/>
                <a:ea typeface="Franklin Gothic Demi Cond" charset="0"/>
                <a:cs typeface="Franklin Gothic Demi Cond" charset="0"/>
              </a:rPr>
              <a:t> Meeting</a:t>
            </a:r>
          </a:p>
          <a:p>
            <a:pPr algn="ctr"/>
            <a:r>
              <a:rPr lang="de-DE" sz="4000" b="1" dirty="0">
                <a:solidFill>
                  <a:srgbClr val="F4780D"/>
                </a:solidFill>
                <a:latin typeface="Rockwell" charset="0"/>
                <a:ea typeface="Rockwell" charset="0"/>
                <a:cs typeface="Rockwell" charset="0"/>
                <a:hlinkClick r:id="rId2"/>
              </a:rPr>
              <a:t>www.edmna.org</a:t>
            </a:r>
            <a:endParaRPr lang="de-DE" sz="4000" b="1" u="sng" dirty="0">
              <a:solidFill>
                <a:srgbClr val="F4780D"/>
              </a:solidFill>
              <a:latin typeface="Rockwell" charset="0"/>
              <a:ea typeface="Rockwell" charset="0"/>
              <a:cs typeface="Rockwell" charset="0"/>
              <a:hlinkClick r:id="rId3"/>
            </a:endParaRPr>
          </a:p>
          <a:p>
            <a:pPr algn="ctr"/>
            <a:r>
              <a:rPr lang="de-DE" sz="2400" dirty="0" err="1">
                <a:solidFill>
                  <a:srgbClr val="F4780D"/>
                </a:solidFill>
                <a:latin typeface="Franklin Gothic Demi Cond" charset="0"/>
                <a:ea typeface="Franklin Gothic Demi Cond" charset="0"/>
                <a:cs typeface="Franklin Gothic Demi Cond" charset="0"/>
              </a:rPr>
              <a:t>fdc@edmna.org</a:t>
            </a:r>
            <a:endParaRPr lang="de-DE" sz="2400" dirty="0">
              <a:solidFill>
                <a:srgbClr val="F4780D"/>
              </a:solidFill>
              <a:latin typeface="Franklin Gothic Demi Cond" charset="0"/>
              <a:ea typeface="Franklin Gothic Demi Cond" charset="0"/>
              <a:cs typeface="Franklin Gothic Demi Cond" charset="0"/>
            </a:endParaRPr>
          </a:p>
        </p:txBody>
      </p:sp>
    </p:spTree>
    <p:extLst>
      <p:ext uri="{BB962C8B-B14F-4D97-AF65-F5344CB8AC3E}">
        <p14:creationId xmlns:p14="http://schemas.microsoft.com/office/powerpoint/2010/main" val="24656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432000" y="1800000"/>
            <a:ext cx="8280926" cy="4468856"/>
          </a:xfrm>
        </p:spPr>
        <p:txBody>
          <a:bodyPr wrap="none" numCol="1">
            <a:noAutofit/>
          </a:bodyPr>
          <a:lstStyle/>
          <a:p>
            <a:pPr marL="0" indent="0">
              <a:lnSpc>
                <a:spcPct val="100000"/>
              </a:lnSpc>
              <a:spcBef>
                <a:spcPts val="600"/>
              </a:spcBef>
              <a:spcAft>
                <a:spcPts val="0"/>
              </a:spcAft>
              <a:buClr>
                <a:srgbClr val="009FE0"/>
              </a:buClr>
              <a:buSzPct val="120000"/>
              <a:buNone/>
            </a:pPr>
            <a:r>
              <a:rPr lang="en-US" dirty="0">
                <a:solidFill>
                  <a:srgbClr val="00699D"/>
                </a:solidFill>
                <a:latin typeface="Franklin Gothic Demi Cond" charset="0"/>
                <a:ea typeface="Franklin Gothic Demi Cond" charset="0"/>
                <a:cs typeface="Franklin Gothic Demi Cond" charset="0"/>
              </a:rPr>
              <a:t>PR is a crucial part of our primary purpose </a:t>
            </a:r>
            <a:r>
              <a:rPr lang="en-US" dirty="0">
                <a:solidFill>
                  <a:srgbClr val="F4780D"/>
                </a:solidFill>
                <a:latin typeface="Franklin Gothic Demi Cond" charset="0"/>
                <a:ea typeface="Franklin Gothic Demi Cond" charset="0"/>
                <a:cs typeface="Franklin Gothic Demi Cond" charset="0"/>
              </a:rPr>
              <a:t>“to carry the message to the </a:t>
            </a:r>
            <a:br>
              <a:rPr lang="en-US" dirty="0">
                <a:solidFill>
                  <a:srgbClr val="F4780D"/>
                </a:solidFill>
                <a:latin typeface="Franklin Gothic Demi Cond" charset="0"/>
                <a:ea typeface="Franklin Gothic Demi Cond" charset="0"/>
                <a:cs typeface="Franklin Gothic Demi Cond" charset="0"/>
              </a:rPr>
            </a:br>
            <a:r>
              <a:rPr lang="en-US" dirty="0">
                <a:solidFill>
                  <a:srgbClr val="F4780D"/>
                </a:solidFill>
                <a:latin typeface="Franklin Gothic Demi Cond" charset="0"/>
                <a:ea typeface="Franklin Gothic Demi Cond" charset="0"/>
                <a:cs typeface="Franklin Gothic Demi Cond" charset="0"/>
              </a:rPr>
              <a:t>addict who still suffers”</a:t>
            </a:r>
            <a:r>
              <a:rPr lang="en-US" dirty="0">
                <a:solidFill>
                  <a:srgbClr val="00699D"/>
                </a:solidFill>
                <a:latin typeface="Franklin Gothic Demi Cond" charset="0"/>
                <a:ea typeface="Franklin Gothic Demi Cond" charset="0"/>
                <a:cs typeface="Franklin Gothic Demi Cond" charset="0"/>
              </a:rPr>
              <a:t> because it let’s prospective members and those </a:t>
            </a:r>
            <a:br>
              <a:rPr lang="en-US" dirty="0">
                <a:solidFill>
                  <a:srgbClr val="00699D"/>
                </a:solidFill>
                <a:latin typeface="Franklin Gothic Demi Cond" charset="0"/>
                <a:ea typeface="Franklin Gothic Demi Cond" charset="0"/>
                <a:cs typeface="Franklin Gothic Demi Cond" charset="0"/>
              </a:rPr>
            </a:br>
            <a:r>
              <a:rPr lang="en-US" dirty="0">
                <a:solidFill>
                  <a:srgbClr val="00699D"/>
                </a:solidFill>
                <a:latin typeface="Franklin Gothic Demi Cond" charset="0"/>
                <a:ea typeface="Franklin Gothic Demi Cond" charset="0"/>
                <a:cs typeface="Franklin Gothic Demi Cond" charset="0"/>
              </a:rPr>
              <a:t>who seek to help them know </a:t>
            </a:r>
            <a:r>
              <a:rPr lang="en-US" dirty="0">
                <a:solidFill>
                  <a:srgbClr val="F4780D"/>
                </a:solidFill>
                <a:latin typeface="Franklin Gothic Demi Cond" charset="0"/>
                <a:ea typeface="Franklin Gothic Demi Cond" charset="0"/>
                <a:cs typeface="Franklin Gothic Demi Cond" charset="0"/>
              </a:rPr>
              <a:t>who we are and where to find us</a:t>
            </a:r>
            <a:r>
              <a:rPr lang="en-US" dirty="0">
                <a:solidFill>
                  <a:srgbClr val="00699D"/>
                </a:solidFill>
                <a:latin typeface="Franklin Gothic Demi Cond" charset="0"/>
                <a:ea typeface="Franklin Gothic Demi Cond" charset="0"/>
                <a:cs typeface="Franklin Gothic Demi Cond" charset="0"/>
              </a:rPr>
              <a:t>.</a:t>
            </a:r>
          </a:p>
          <a:p>
            <a:pPr marL="0" indent="0">
              <a:lnSpc>
                <a:spcPct val="100000"/>
              </a:lnSpc>
              <a:spcBef>
                <a:spcPts val="600"/>
              </a:spcBef>
              <a:spcAft>
                <a:spcPts val="0"/>
              </a:spcAft>
              <a:buClr>
                <a:srgbClr val="009FE0"/>
              </a:buClr>
              <a:buSzPct val="120000"/>
              <a:buNone/>
            </a:pPr>
            <a:endParaRPr lang="en-US" sz="1200" dirty="0">
              <a:solidFill>
                <a:srgbClr val="00699D"/>
              </a:solidFill>
              <a:latin typeface="Bebas Neue" charset="0"/>
              <a:ea typeface="Bebas Neue" charset="0"/>
              <a:cs typeface="Bebas Neue" charset="0"/>
            </a:endParaRP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err="1">
                <a:solidFill>
                  <a:schemeClr val="tx1">
                    <a:lumMod val="90000"/>
                    <a:lumOff val="10000"/>
                  </a:schemeClr>
                </a:solidFill>
                <a:latin typeface="Roboto Light" charset="0"/>
                <a:ea typeface="Roboto Light" charset="0"/>
                <a:cs typeface="Roboto Light" charset="0"/>
              </a:rPr>
              <a:t>Without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newcomers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Medium" charset="0"/>
                <a:ea typeface="Roboto Medium" charset="0"/>
                <a:cs typeface="Roboto Medium" charset="0"/>
              </a:rPr>
              <a:t>most</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important</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people</a:t>
            </a:r>
            <a:r>
              <a:rPr lang="de-DE" sz="1800" dirty="0">
                <a:solidFill>
                  <a:schemeClr val="tx1">
                    <a:lumMod val="90000"/>
                    <a:lumOff val="10000"/>
                  </a:schemeClr>
                </a:solidFill>
                <a:latin typeface="Roboto Medium" charset="0"/>
                <a:ea typeface="Roboto Medium" charset="0"/>
                <a:cs typeface="Roboto Medium" charset="0"/>
              </a:rPr>
              <a:t> </a:t>
            </a:r>
            <a:r>
              <a:rPr lang="de-DE" sz="1800" dirty="0">
                <a:solidFill>
                  <a:schemeClr val="tx1">
                    <a:lumMod val="90000"/>
                    <a:lumOff val="10000"/>
                  </a:schemeClr>
                </a:solidFill>
                <a:latin typeface="Roboto Light" charset="0"/>
                <a:ea typeface="Roboto Light" charset="0"/>
                <a:cs typeface="Roboto Light" charset="0"/>
              </a:rPr>
              <a:t>in </a:t>
            </a:r>
            <a:r>
              <a:rPr lang="de-DE" sz="1800" dirty="0" err="1">
                <a:solidFill>
                  <a:schemeClr val="tx1">
                    <a:lumMod val="90000"/>
                    <a:lumOff val="10000"/>
                  </a:schemeClr>
                </a:solidFill>
                <a:latin typeface="Roboto Light" charset="0"/>
                <a:ea typeface="Roboto Light" charset="0"/>
                <a:cs typeface="Roboto Light" charset="0"/>
              </a:rPr>
              <a:t>our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meetings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are</a:t>
            </a:r>
            <a:r>
              <a:rPr lang="de-DE" sz="1800" dirty="0">
                <a:solidFill>
                  <a:schemeClr val="tx1">
                    <a:lumMod val="90000"/>
                    <a:lumOff val="10000"/>
                  </a:schemeClr>
                </a:solidFill>
                <a:latin typeface="Roboto Light" charset="0"/>
                <a:ea typeface="Roboto Light" charset="0"/>
                <a:cs typeface="Roboto Light" charset="0"/>
              </a:rPr>
              <a:t> absent. </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a:solidFill>
                  <a:schemeClr val="tx1">
                    <a:lumMod val="90000"/>
                    <a:lumOff val="10000"/>
                  </a:schemeClr>
                </a:solidFill>
                <a:latin typeface="Roboto Light" charset="0"/>
                <a:ea typeface="Roboto Light" charset="0"/>
                <a:cs typeface="Roboto Light" charset="0"/>
              </a:rPr>
              <a:t>NA </a:t>
            </a:r>
            <a:r>
              <a:rPr lang="de-DE" sz="1800" dirty="0" err="1">
                <a:solidFill>
                  <a:schemeClr val="tx1">
                    <a:lumMod val="90000"/>
                    <a:lumOff val="10000"/>
                  </a:schemeClr>
                </a:solidFill>
                <a:latin typeface="Roboto Light" charset="0"/>
                <a:ea typeface="Roboto Light" charset="0"/>
                <a:cs typeface="Roboto Light" charset="0"/>
              </a:rPr>
              <a:t>cannot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help</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addicts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they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never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hear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us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Medium" charset="0"/>
                <a:ea typeface="Roboto Medium" charset="0"/>
                <a:cs typeface="Roboto Medium" charset="0"/>
              </a:rPr>
              <a:t>our</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reputation</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Light" charset="0"/>
                <a:ea typeface="Roboto Light" charset="0"/>
                <a:cs typeface="Roboto Light" charset="0"/>
              </a:rPr>
              <a:t>is</a:t>
            </a:r>
            <a:r>
              <a:rPr lang="de-DE" sz="1800" dirty="0">
                <a:solidFill>
                  <a:schemeClr val="tx1">
                    <a:lumMod val="90000"/>
                    <a:lumOff val="10000"/>
                  </a:schemeClr>
                </a:solidFill>
                <a:latin typeface="Roboto Light" charset="0"/>
                <a:ea typeface="Roboto Light" charset="0"/>
                <a:cs typeface="Roboto Light" charset="0"/>
              </a:rPr>
              <a:t> such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that</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addicts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are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advised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to</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steer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clear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of</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us</a:t>
            </a:r>
            <a:r>
              <a:rPr lang="de-DE" sz="1800" dirty="0">
                <a:solidFill>
                  <a:schemeClr val="tx1">
                    <a:lumMod val="90000"/>
                    <a:lumOff val="10000"/>
                  </a:schemeClr>
                </a:solidFill>
                <a:latin typeface="Roboto Light" charset="0"/>
                <a:ea typeface="Roboto Light" charset="0"/>
                <a:cs typeface="Roboto Light" charset="0"/>
              </a:rPr>
              <a:t>. </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a:solidFill>
                  <a:schemeClr val="tx1">
                    <a:lumMod val="90000"/>
                    <a:lumOff val="10000"/>
                  </a:schemeClr>
                </a:solidFill>
                <a:latin typeface="Roboto Light" charset="0"/>
                <a:ea typeface="Roboto Light" charset="0"/>
                <a:cs typeface="Roboto Light" charset="0"/>
              </a:rPr>
              <a:t>NA will </a:t>
            </a:r>
            <a:r>
              <a:rPr lang="de-DE" sz="1800" dirty="0" err="1">
                <a:solidFill>
                  <a:schemeClr val="tx1">
                    <a:lumMod val="90000"/>
                    <a:lumOff val="10000"/>
                  </a:schemeClr>
                </a:solidFill>
                <a:latin typeface="Roboto Light" charset="0"/>
                <a:ea typeface="Roboto Light" charset="0"/>
                <a:cs typeface="Roboto Light" charset="0"/>
              </a:rPr>
              <a:t>reach</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Medium" charset="0"/>
                <a:ea typeface="Roboto Medium" charset="0"/>
                <a:cs typeface="Roboto Medium" charset="0"/>
              </a:rPr>
              <a:t>some</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addicts</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directly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good</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community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relations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or</a:t>
            </a:r>
            <a:r>
              <a:rPr lang="de-DE" sz="1800" dirty="0">
                <a:solidFill>
                  <a:schemeClr val="tx1">
                    <a:lumMod val="90000"/>
                    <a:lumOff val="10000"/>
                  </a:schemeClr>
                </a:solidFill>
                <a:latin typeface="Roboto Light" charset="0"/>
                <a:ea typeface="Roboto Light" charset="0"/>
                <a:cs typeface="Roboto Light" charset="0"/>
              </a:rPr>
              <a:t> not.</a:t>
            </a:r>
            <a:br>
              <a:rPr lang="de-DE" sz="1800" dirty="0">
                <a:solidFill>
                  <a:schemeClr val="tx1">
                    <a:lumMod val="90000"/>
                    <a:lumOff val="10000"/>
                  </a:schemeClr>
                </a:solidFill>
                <a:latin typeface="Roboto Light" charset="0"/>
                <a:ea typeface="Roboto Light" charset="0"/>
                <a:cs typeface="Roboto Light" charset="0"/>
              </a:rPr>
            </a:br>
            <a:r>
              <a:rPr lang="de-DE" sz="1800" dirty="0">
                <a:solidFill>
                  <a:schemeClr val="tx1">
                    <a:lumMod val="90000"/>
                    <a:lumOff val="10000"/>
                  </a:schemeClr>
                </a:solidFill>
                <a:latin typeface="Roboto Light" charset="0"/>
                <a:ea typeface="Roboto Light" charset="0"/>
                <a:cs typeface="Roboto Light" charset="0"/>
              </a:rPr>
              <a:t>(</a:t>
            </a:r>
            <a:r>
              <a:rPr lang="de-DE" sz="1800" dirty="0" err="1">
                <a:solidFill>
                  <a:schemeClr val="tx1">
                    <a:lumMod val="90000"/>
                    <a:lumOff val="10000"/>
                  </a:schemeClr>
                </a:solidFill>
                <a:latin typeface="Roboto Light" charset="0"/>
                <a:ea typeface="Roboto Light" charset="0"/>
                <a:cs typeface="Roboto Light" charset="0"/>
              </a:rPr>
              <a:t>members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invite</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friends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family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members</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coworkers</a:t>
            </a:r>
            <a:r>
              <a:rPr lang="de-DE" sz="1800" dirty="0">
                <a:solidFill>
                  <a:schemeClr val="tx1">
                    <a:lumMod val="90000"/>
                    <a:lumOff val="10000"/>
                  </a:schemeClr>
                </a:solidFill>
                <a:latin typeface="Roboto Light" charset="0"/>
                <a:ea typeface="Roboto Light" charset="0"/>
                <a:cs typeface="Roboto Light" charset="0"/>
              </a:rPr>
              <a:t>, etc.) </a:t>
            </a:r>
          </a:p>
          <a:p>
            <a:pPr>
              <a:lnSpc>
                <a:spcPct val="100000"/>
              </a:lnSpc>
              <a:spcBef>
                <a:spcPts val="600"/>
              </a:spcBef>
              <a:spcAft>
                <a:spcPts val="0"/>
              </a:spcAft>
              <a:buClr>
                <a:schemeClr val="tx1">
                  <a:lumMod val="90000"/>
                  <a:lumOff val="10000"/>
                </a:schemeClr>
              </a:buClr>
              <a:buSzPct val="120000"/>
              <a:buFont typeface="Arial" charset="0"/>
              <a:buChar char="•"/>
            </a:pPr>
            <a:r>
              <a:rPr lang="de-DE" sz="1800" dirty="0" err="1">
                <a:solidFill>
                  <a:schemeClr val="tx1">
                    <a:lumMod val="90000"/>
                    <a:lumOff val="10000"/>
                  </a:schemeClr>
                </a:solidFill>
                <a:latin typeface="Roboto Light" charset="0"/>
                <a:ea typeface="Roboto Light" charset="0"/>
                <a:cs typeface="Roboto Light" charset="0"/>
              </a:rPr>
              <a:t>However</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Medium" charset="0"/>
                <a:ea typeface="Roboto Medium" charset="0"/>
                <a:cs typeface="Roboto Medium" charset="0"/>
              </a:rPr>
              <a:t>most</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addicts</a:t>
            </a:r>
            <a:r>
              <a:rPr lang="de-DE" sz="1800" dirty="0">
                <a:solidFill>
                  <a:schemeClr val="tx1">
                    <a:lumMod val="90000"/>
                    <a:lumOff val="10000"/>
                  </a:schemeClr>
                </a:solidFill>
                <a:latin typeface="Roboto Medium" charset="0"/>
                <a:ea typeface="Roboto Medium" charset="0"/>
                <a:cs typeface="Roboto Medium" charset="0"/>
              </a:rPr>
              <a:t> must </a:t>
            </a:r>
            <a:r>
              <a:rPr lang="de-DE" sz="1800" dirty="0" err="1">
                <a:solidFill>
                  <a:schemeClr val="tx1">
                    <a:lumMod val="90000"/>
                    <a:lumOff val="10000"/>
                  </a:schemeClr>
                </a:solidFill>
                <a:latin typeface="Roboto Medium" charset="0"/>
                <a:ea typeface="Roboto Medium" charset="0"/>
                <a:cs typeface="Roboto Medium" charset="0"/>
              </a:rPr>
              <a:t>be</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reached</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Medium" charset="0"/>
                <a:ea typeface="Roboto Medium" charset="0"/>
                <a:cs typeface="Roboto Medium" charset="0"/>
              </a:rPr>
              <a:t>indirectly</a:t>
            </a:r>
            <a:r>
              <a:rPr lang="de-DE" sz="1800" dirty="0">
                <a:solidFill>
                  <a:schemeClr val="tx1">
                    <a:lumMod val="90000"/>
                    <a:lumOff val="10000"/>
                  </a:schemeClr>
                </a:solidFill>
                <a:latin typeface="Roboto Medium" charset="0"/>
                <a:ea typeface="Roboto Medium" charset="0"/>
                <a:cs typeface="Roboto Medium" charset="0"/>
              </a:rPr>
              <a:t> </a:t>
            </a:r>
            <a:r>
              <a:rPr lang="de-DE" sz="1800" dirty="0" err="1">
                <a:solidFill>
                  <a:schemeClr val="tx1">
                    <a:lumMod val="90000"/>
                    <a:lumOff val="10000"/>
                  </a:schemeClr>
                </a:solidFill>
                <a:latin typeface="Roboto Light" charset="0"/>
                <a:ea typeface="Roboto Light" charset="0"/>
                <a:cs typeface="Roboto Light" charset="0"/>
              </a:rPr>
              <a:t>through</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others</a:t>
            </a:r>
            <a:r>
              <a:rPr lang="de-DE" sz="1800" dirty="0">
                <a:solidFill>
                  <a:schemeClr val="tx1">
                    <a:lumMod val="90000"/>
                    <a:lumOff val="10000"/>
                  </a:schemeClr>
                </a:solidFill>
                <a:latin typeface="Roboto Light" charset="0"/>
                <a:ea typeface="Roboto Light" charset="0"/>
                <a:cs typeface="Roboto Light" charset="0"/>
              </a:rPr>
              <a:t> in </a:t>
            </a:r>
            <a:r>
              <a:rPr lang="de-DE" sz="1800" dirty="0" err="1">
                <a:solidFill>
                  <a:schemeClr val="tx1">
                    <a:lumMod val="90000"/>
                    <a:lumOff val="10000"/>
                  </a:schemeClr>
                </a:solidFill>
                <a:latin typeface="Roboto Light" charset="0"/>
                <a:ea typeface="Roboto Light" charset="0"/>
                <a:cs typeface="Roboto Light" charset="0"/>
              </a:rPr>
              <a:t>the</a:t>
            </a:r>
            <a:r>
              <a:rPr lang="de-DE" sz="1800" dirty="0">
                <a:solidFill>
                  <a:schemeClr val="tx1">
                    <a:lumMod val="90000"/>
                    <a:lumOff val="10000"/>
                  </a:schemeClr>
                </a:solidFill>
                <a:latin typeface="Roboto Light" charset="0"/>
                <a:ea typeface="Roboto Light" charset="0"/>
                <a:cs typeface="Roboto Light" charset="0"/>
              </a:rPr>
              <a:t> </a:t>
            </a:r>
            <a:br>
              <a:rPr lang="de-DE" sz="1800" dirty="0">
                <a:solidFill>
                  <a:schemeClr val="tx1">
                    <a:lumMod val="90000"/>
                    <a:lumOff val="10000"/>
                  </a:schemeClr>
                </a:solidFill>
                <a:latin typeface="Roboto Light" charset="0"/>
                <a:ea typeface="Roboto Light" charset="0"/>
                <a:cs typeface="Roboto Light" charset="0"/>
              </a:rPr>
            </a:br>
            <a:r>
              <a:rPr lang="de-DE" sz="1800" dirty="0" err="1">
                <a:solidFill>
                  <a:schemeClr val="tx1">
                    <a:lumMod val="90000"/>
                    <a:lumOff val="10000"/>
                  </a:schemeClr>
                </a:solidFill>
                <a:latin typeface="Roboto Light" charset="0"/>
                <a:ea typeface="Roboto Light" charset="0"/>
                <a:cs typeface="Roboto Light" charset="0"/>
              </a:rPr>
              <a:t>community</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media</a:t>
            </a:r>
            <a:r>
              <a:rPr lang="de-DE" sz="1800" dirty="0">
                <a:solidFill>
                  <a:schemeClr val="tx1">
                    <a:lumMod val="90000"/>
                    <a:lumOff val="10000"/>
                  </a:schemeClr>
                </a:solidFill>
                <a:latin typeface="Roboto Light" charset="0"/>
                <a:ea typeface="Roboto Light" charset="0"/>
                <a:cs typeface="Roboto Light" charset="0"/>
              </a:rPr>
              <a:t> </a:t>
            </a:r>
            <a:r>
              <a:rPr lang="de-DE" sz="1800" dirty="0" err="1">
                <a:solidFill>
                  <a:schemeClr val="tx1">
                    <a:lumMod val="90000"/>
                    <a:lumOff val="10000"/>
                  </a:schemeClr>
                </a:solidFill>
                <a:latin typeface="Roboto Light" charset="0"/>
                <a:ea typeface="Roboto Light" charset="0"/>
                <a:cs typeface="Roboto Light" charset="0"/>
              </a:rPr>
              <a:t>reports</a:t>
            </a:r>
            <a:r>
              <a:rPr lang="de-DE" sz="1800" dirty="0">
                <a:solidFill>
                  <a:schemeClr val="tx1">
                    <a:lumMod val="90000"/>
                    <a:lumOff val="10000"/>
                  </a:schemeClr>
                </a:solidFill>
                <a:latin typeface="Roboto Light" charset="0"/>
                <a:ea typeface="Roboto Light" charset="0"/>
                <a:cs typeface="Roboto Light" charset="0"/>
              </a:rPr>
              <a:t>/</a:t>
            </a:r>
            <a:r>
              <a:rPr lang="de-DE" sz="1800" dirty="0" err="1">
                <a:solidFill>
                  <a:schemeClr val="tx1">
                    <a:lumMod val="90000"/>
                    <a:lumOff val="10000"/>
                  </a:schemeClr>
                </a:solidFill>
                <a:latin typeface="Roboto Light" charset="0"/>
                <a:ea typeface="Roboto Light" charset="0"/>
                <a:cs typeface="Roboto Light" charset="0"/>
              </a:rPr>
              <a:t>announcements</a:t>
            </a:r>
            <a:r>
              <a:rPr lang="de-DE" sz="1800" dirty="0">
                <a:solidFill>
                  <a:schemeClr val="tx1">
                    <a:lumMod val="90000"/>
                    <a:lumOff val="10000"/>
                  </a:schemeClr>
                </a:solidFill>
                <a:latin typeface="Roboto Light" charset="0"/>
                <a:ea typeface="Roboto Light" charset="0"/>
                <a:cs typeface="Roboto Light" charset="0"/>
              </a:rPr>
              <a:t>, professional </a:t>
            </a:r>
            <a:r>
              <a:rPr lang="de-DE" sz="1800" dirty="0" err="1">
                <a:solidFill>
                  <a:schemeClr val="tx1">
                    <a:lumMod val="90000"/>
                    <a:lumOff val="10000"/>
                  </a:schemeClr>
                </a:solidFill>
                <a:latin typeface="Roboto Light" charset="0"/>
                <a:ea typeface="Roboto Light" charset="0"/>
                <a:cs typeface="Roboto Light" charset="0"/>
              </a:rPr>
              <a:t>refferral</a:t>
            </a:r>
            <a:r>
              <a:rPr lang="de-DE" sz="1800" dirty="0">
                <a:solidFill>
                  <a:schemeClr val="tx1">
                    <a:lumMod val="90000"/>
                    <a:lumOff val="10000"/>
                  </a:schemeClr>
                </a:solidFill>
                <a:latin typeface="Roboto Light" charset="0"/>
                <a:ea typeface="Roboto Light" charset="0"/>
                <a:cs typeface="Roboto Light" charset="0"/>
              </a:rPr>
              <a:t>, ...)</a:t>
            </a:r>
          </a:p>
          <a:p>
            <a:pPr>
              <a:buClr>
                <a:srgbClr val="EE5411"/>
              </a:buClr>
              <a:buFont typeface="Wingdings" charset="2"/>
              <a:buChar char="§"/>
            </a:pPr>
            <a:endParaRPr lang="de-DE" sz="2400" dirty="0">
              <a:solidFill>
                <a:schemeClr val="bg2">
                  <a:lumMod val="25000"/>
                </a:schemeClr>
              </a:solidFill>
            </a:endParaRPr>
          </a:p>
        </p:txBody>
      </p:sp>
      <p:sp>
        <p:nvSpPr>
          <p:cNvPr id="6" name="Title 1"/>
          <p:cNvSpPr>
            <a:spLocks noGrp="1"/>
          </p:cNvSpPr>
          <p:nvPr>
            <p:ph type="title"/>
          </p:nvPr>
        </p:nvSpPr>
        <p:spPr>
          <a:xfrm>
            <a:off x="432000" y="-50400"/>
            <a:ext cx="7772400" cy="1512000"/>
          </a:xfrm>
        </p:spPr>
        <p:txBody>
          <a:bodyPr>
            <a:normAutofit/>
          </a:bodyPr>
          <a:lstStyle/>
          <a:p>
            <a:r>
              <a:rPr lang="en-US" b="1" dirty="0">
                <a:solidFill>
                  <a:schemeClr val="bg1"/>
                </a:solidFill>
                <a:latin typeface="Rockwell" charset="0"/>
                <a:ea typeface="Rockwell" charset="0"/>
                <a:cs typeface="Rockwell" charset="0"/>
              </a:rPr>
              <a:t>public Relations</a:t>
            </a:r>
            <a:br>
              <a:rPr lang="en-US" b="1" dirty="0">
                <a:solidFill>
                  <a:schemeClr val="bg1"/>
                </a:solidFill>
                <a:latin typeface="Rockwell" charset="0"/>
                <a:ea typeface="Rockwell" charset="0"/>
                <a:cs typeface="Rockwell" charset="0"/>
              </a:rPr>
            </a:br>
            <a:r>
              <a:rPr lang="en-US" sz="2800" b="1" dirty="0">
                <a:solidFill>
                  <a:schemeClr val="bg1"/>
                </a:solidFill>
                <a:latin typeface="Rockwell" charset="0"/>
                <a:ea typeface="Rockwell" charset="0"/>
                <a:cs typeface="Rockwell" charset="0"/>
              </a:rPr>
              <a:t>Tradition 5</a:t>
            </a:r>
          </a:p>
        </p:txBody>
      </p:sp>
      <p:sp>
        <p:nvSpPr>
          <p:cNvPr id="5" name="Rechteck 4"/>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8" name="Textfeld 7"/>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200258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a:xfrm>
            <a:off x="0" y="0"/>
            <a:ext cx="9144000" cy="1368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32000" y="-50400"/>
            <a:ext cx="8280926" cy="1512000"/>
          </a:xfrm>
        </p:spPr>
        <p:txBody>
          <a:bodyPr>
            <a:normAutofit/>
          </a:bodyPr>
          <a:lstStyle/>
          <a:p>
            <a:r>
              <a:rPr lang="en-US" b="1" dirty="0">
                <a:solidFill>
                  <a:schemeClr val="bg1"/>
                </a:solidFill>
                <a:latin typeface="Rockwell" charset="0"/>
                <a:ea typeface="Rockwell" charset="0"/>
                <a:cs typeface="Rockwell" charset="0"/>
              </a:rPr>
              <a:t>What is Public INFORMATION? </a:t>
            </a:r>
          </a:p>
        </p:txBody>
      </p:sp>
      <p:sp>
        <p:nvSpPr>
          <p:cNvPr id="3" name="Content Placeholder 2"/>
          <p:cNvSpPr>
            <a:spLocks noGrp="1"/>
          </p:cNvSpPr>
          <p:nvPr>
            <p:ph idx="1"/>
          </p:nvPr>
        </p:nvSpPr>
        <p:spPr>
          <a:xfrm>
            <a:off x="432000" y="1800000"/>
            <a:ext cx="8280926" cy="4777200"/>
          </a:xfrm>
          <a:noFill/>
          <a:ln>
            <a:noFill/>
          </a:ln>
        </p:spPr>
        <p:txBody>
          <a:bodyPr wrap="none">
            <a:noAutofit/>
          </a:bodyPr>
          <a:lstStyle/>
          <a:p>
            <a:pPr marL="72000" indent="0">
              <a:lnSpc>
                <a:spcPct val="100000"/>
              </a:lnSpc>
              <a:spcBef>
                <a:spcPts val="600"/>
              </a:spcBef>
              <a:spcAft>
                <a:spcPts val="0"/>
              </a:spcAft>
              <a:buClr>
                <a:srgbClr val="0076B4"/>
              </a:buClr>
              <a:buSzPct val="100000"/>
              <a:buNone/>
            </a:pPr>
            <a:r>
              <a:rPr lang="en-US" dirty="0">
                <a:solidFill>
                  <a:srgbClr val="00699D"/>
                </a:solidFill>
                <a:latin typeface="Franklin Gothic Demi Cond" charset="0"/>
                <a:ea typeface="Franklin Gothic Demi Cond" charset="0"/>
                <a:cs typeface="Franklin Gothic Demi Cond" charset="0"/>
              </a:rPr>
              <a:t>Public information service in NA has naturally evolved</a:t>
            </a:r>
            <a:endParaRPr lang="en-US" dirty="0">
              <a:solidFill>
                <a:srgbClr val="0076B4"/>
              </a:solidFill>
              <a:latin typeface="Franklin Gothic Demi Cond" charset="0"/>
              <a:ea typeface="Franklin Gothic Demi Cond" charset="0"/>
              <a:cs typeface="Franklin Gothic Demi Cond" charset="0"/>
            </a:endParaRPr>
          </a:p>
          <a:p>
            <a:pPr marL="72000" indent="0">
              <a:lnSpc>
                <a:spcPct val="100000"/>
              </a:lnSpc>
              <a:spcBef>
                <a:spcPts val="600"/>
              </a:spcBef>
              <a:spcAft>
                <a:spcPts val="0"/>
              </a:spcAft>
              <a:buClr>
                <a:srgbClr val="0076B4"/>
              </a:buClr>
              <a:buSzPct val="100000"/>
              <a:buNone/>
            </a:pPr>
            <a:endParaRPr lang="en-US" sz="1200" dirty="0">
              <a:solidFill>
                <a:srgbClr val="0076B4"/>
              </a:solidFill>
              <a:latin typeface="Franklin Gothic Demi Cond" charset="0"/>
              <a:ea typeface="Franklin Gothic Demi Cond" charset="0"/>
              <a:cs typeface="Franklin Gothic Demi Cond" charset="0"/>
            </a:endParaRPr>
          </a:p>
          <a:p>
            <a:pPr marL="357750" indent="-285750">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In the recent past, our program was relatively unknown. Initially, the focus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of our PI efforts was </a:t>
            </a:r>
            <a:r>
              <a:rPr lang="en-US" sz="1800" dirty="0">
                <a:solidFill>
                  <a:schemeClr val="tx1">
                    <a:lumMod val="90000"/>
                    <a:lumOff val="10000"/>
                  </a:schemeClr>
                </a:solidFill>
                <a:latin typeface="Roboto Medium" charset="0"/>
                <a:ea typeface="Roboto Medium" charset="0"/>
                <a:cs typeface="Roboto Medium" charset="0"/>
              </a:rPr>
              <a:t>on informing the public </a:t>
            </a:r>
            <a:r>
              <a:rPr lang="en-US" sz="1800" dirty="0">
                <a:solidFill>
                  <a:schemeClr val="tx1">
                    <a:lumMod val="90000"/>
                    <a:lumOff val="10000"/>
                  </a:schemeClr>
                </a:solidFill>
                <a:latin typeface="Roboto Light" charset="0"/>
                <a:ea typeface="Roboto Light" charset="0"/>
                <a:cs typeface="Roboto Light" charset="0"/>
              </a:rPr>
              <a:t>of the existence and purpose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of our program. </a:t>
            </a:r>
          </a:p>
          <a:p>
            <a:pPr marL="357750" indent="-285750">
              <a:lnSpc>
                <a:spcPct val="100000"/>
              </a:lnSpc>
              <a:spcBef>
                <a:spcPts val="600"/>
              </a:spcBef>
              <a:spcAft>
                <a:spcPts val="0"/>
              </a:spcAft>
              <a:buClr>
                <a:schemeClr val="tx1">
                  <a:lumMod val="90000"/>
                  <a:lumOff val="10000"/>
                </a:schemeClr>
              </a:buClr>
              <a:buSzPct val="120000"/>
              <a:buFont typeface="Arial" charset="0"/>
              <a:buChar char="•"/>
            </a:pPr>
            <a:r>
              <a:rPr lang="en-US" sz="1800" dirty="0">
                <a:solidFill>
                  <a:schemeClr val="tx1">
                    <a:lumMod val="90000"/>
                    <a:lumOff val="10000"/>
                  </a:schemeClr>
                </a:solidFill>
                <a:latin typeface="Roboto Light" charset="0"/>
                <a:ea typeface="Roboto Light" charset="0"/>
                <a:cs typeface="Roboto Light" charset="0"/>
              </a:rPr>
              <a:t>As we have grown as a fellowship and developed services, we have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recognized the </a:t>
            </a:r>
            <a:r>
              <a:rPr lang="en-US" sz="1800" dirty="0">
                <a:solidFill>
                  <a:schemeClr val="tx1">
                    <a:lumMod val="90000"/>
                    <a:lumOff val="10000"/>
                  </a:schemeClr>
                </a:solidFill>
                <a:latin typeface="Roboto Medium" charset="0"/>
                <a:ea typeface="Roboto Medium" charset="0"/>
                <a:cs typeface="Roboto Medium" charset="0"/>
              </a:rPr>
              <a:t>increasing need for public awareness </a:t>
            </a:r>
            <a:r>
              <a:rPr lang="en-US" sz="1800" dirty="0">
                <a:solidFill>
                  <a:schemeClr val="tx1">
                    <a:lumMod val="90000"/>
                    <a:lumOff val="10000"/>
                  </a:schemeClr>
                </a:solidFill>
                <a:latin typeface="Roboto Light" charset="0"/>
                <a:ea typeface="Roboto Light" charset="0"/>
                <a:cs typeface="Roboto Light" charset="0"/>
              </a:rPr>
              <a:t>in order to reach the </a:t>
            </a:r>
            <a:br>
              <a:rPr lang="en-US" sz="1800" dirty="0">
                <a:solidFill>
                  <a:schemeClr val="tx1">
                    <a:lumMod val="90000"/>
                    <a:lumOff val="10000"/>
                  </a:schemeClr>
                </a:solidFill>
                <a:latin typeface="Roboto Light" charset="0"/>
                <a:ea typeface="Roboto Light" charset="0"/>
                <a:cs typeface="Roboto Light" charset="0"/>
              </a:rPr>
            </a:br>
            <a:r>
              <a:rPr lang="en-US" sz="1800" dirty="0">
                <a:solidFill>
                  <a:schemeClr val="tx1">
                    <a:lumMod val="90000"/>
                    <a:lumOff val="10000"/>
                  </a:schemeClr>
                </a:solidFill>
                <a:latin typeface="Roboto Light" charset="0"/>
                <a:ea typeface="Roboto Light" charset="0"/>
                <a:cs typeface="Roboto Light" charset="0"/>
              </a:rPr>
              <a:t>still suffering addict.  </a:t>
            </a:r>
          </a:p>
          <a:p>
            <a:pPr marL="72000" indent="0">
              <a:lnSpc>
                <a:spcPct val="100000"/>
              </a:lnSpc>
              <a:spcBef>
                <a:spcPts val="600"/>
              </a:spcBef>
              <a:spcAft>
                <a:spcPts val="0"/>
              </a:spcAft>
              <a:buClr>
                <a:srgbClr val="00699D"/>
              </a:buClr>
              <a:buSzPct val="100000"/>
              <a:buNone/>
            </a:pPr>
            <a:endParaRPr lang="en-US" sz="1200" dirty="0">
              <a:solidFill>
                <a:srgbClr val="5E5E5E"/>
              </a:solidFill>
              <a:ea typeface="Monotype Sorts" charset="2"/>
              <a:cs typeface="Monotype Sorts" charset="2"/>
            </a:endParaRPr>
          </a:p>
          <a:p>
            <a:pPr marL="72000" indent="0">
              <a:lnSpc>
                <a:spcPct val="100000"/>
              </a:lnSpc>
              <a:spcBef>
                <a:spcPts val="600"/>
              </a:spcBef>
              <a:spcAft>
                <a:spcPts val="0"/>
              </a:spcAft>
              <a:buClr>
                <a:srgbClr val="00699D"/>
              </a:buClr>
              <a:buSzPct val="100000"/>
              <a:buNone/>
            </a:pPr>
            <a:r>
              <a:rPr lang="en-US" dirty="0">
                <a:solidFill>
                  <a:srgbClr val="00699D"/>
                </a:solidFill>
                <a:latin typeface="Franklin Gothic Demi Cond" charset="0"/>
                <a:ea typeface="Franklin Gothic Demi Cond" charset="0"/>
                <a:cs typeface="Franklin Gothic Demi Cond" charset="0"/>
              </a:rPr>
              <a:t>PI had a history of no (communication) follow-up.</a:t>
            </a:r>
          </a:p>
        </p:txBody>
      </p:sp>
      <p:sp>
        <p:nvSpPr>
          <p:cNvPr id="6" name="Rechteck 5"/>
          <p:cNvSpPr/>
          <p:nvPr/>
        </p:nvSpPr>
        <p:spPr>
          <a:xfrm>
            <a:off x="0" y="6513332"/>
            <a:ext cx="9144000" cy="360000"/>
          </a:xfrm>
          <a:prstGeom prst="rect">
            <a:avLst/>
          </a:prstGeom>
          <a:solidFill>
            <a:srgbClr val="0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Rockwell" charset="0"/>
                <a:ea typeface="Rockwell" charset="0"/>
                <a:cs typeface="Rockwell" charset="0"/>
              </a:rPr>
              <a:t>      </a:t>
            </a:r>
            <a:endParaRPr lang="de-DE" dirty="0"/>
          </a:p>
        </p:txBody>
      </p:sp>
      <p:sp>
        <p:nvSpPr>
          <p:cNvPr id="7" name="Textfeld 6"/>
          <p:cNvSpPr txBox="1"/>
          <p:nvPr/>
        </p:nvSpPr>
        <p:spPr>
          <a:xfrm>
            <a:off x="432000" y="6513332"/>
            <a:ext cx="1409360" cy="369332"/>
          </a:xfrm>
          <a:prstGeom prst="rect">
            <a:avLst/>
          </a:prstGeom>
          <a:noFill/>
        </p:spPr>
        <p:txBody>
          <a:bodyPr wrap="none" rtlCol="0">
            <a:spAutoFit/>
          </a:bodyPr>
          <a:lstStyle/>
          <a:p>
            <a:r>
              <a:rPr lang="en-US" b="1">
                <a:solidFill>
                  <a:schemeClr val="bg1"/>
                </a:solidFill>
                <a:latin typeface="Rockwell" charset="0"/>
                <a:ea typeface="Rockwell" charset="0"/>
                <a:cs typeface="Rockwell" charset="0"/>
              </a:rPr>
              <a:t>PR BASICS</a:t>
            </a:r>
            <a:endParaRPr lang="de-DE" dirty="0"/>
          </a:p>
        </p:txBody>
      </p:sp>
    </p:spTree>
    <p:extLst>
      <p:ext uri="{BB962C8B-B14F-4D97-AF65-F5344CB8AC3E}">
        <p14:creationId xmlns:p14="http://schemas.microsoft.com/office/powerpoint/2010/main" val="1818135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enutzerdefiniert 7">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F56617"/>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TC103090430[[fn=Banded]]</Template>
  <TotalTime>0</TotalTime>
  <Words>9994</Words>
  <Application>Microsoft Macintosh PowerPoint</Application>
  <PresentationFormat>Bildschirmpräsentation (4:3)</PresentationFormat>
  <Paragraphs>750</Paragraphs>
  <Slides>70</Slides>
  <Notes>52</Notes>
  <HiddenSlides>0</HiddenSlides>
  <MMClips>0</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70</vt:i4>
      </vt:variant>
    </vt:vector>
  </HeadingPairs>
  <TitlesOfParts>
    <vt:vector size="85" baseType="lpstr">
      <vt:lpstr>Wingdings</vt:lpstr>
      <vt:lpstr>Calibri</vt:lpstr>
      <vt:lpstr>LucidaGrande</vt:lpstr>
      <vt:lpstr>Roboto Light</vt:lpstr>
      <vt:lpstr>Raleway</vt:lpstr>
      <vt:lpstr>Gill Sans</vt:lpstr>
      <vt:lpstr>Arial</vt:lpstr>
      <vt:lpstr>Arial Black</vt:lpstr>
      <vt:lpstr>Rockwell</vt:lpstr>
      <vt:lpstr>Roboto</vt:lpstr>
      <vt:lpstr>Franklin Gothic Demi Cond</vt:lpstr>
      <vt:lpstr>Roboto Medium</vt:lpstr>
      <vt:lpstr>Bebas Neue</vt:lpstr>
      <vt:lpstr>Corbel</vt:lpstr>
      <vt:lpstr>Banded</vt:lpstr>
      <vt:lpstr>PowerPoint-Präsentation</vt:lpstr>
      <vt:lpstr>session outline</vt:lpstr>
      <vt:lpstr>PowerPoint-Präsentation</vt:lpstr>
      <vt:lpstr>PowerPoint-Präsentation</vt:lpstr>
      <vt:lpstr>public Relations statement</vt:lpstr>
      <vt:lpstr>Large group discussion</vt:lpstr>
      <vt:lpstr>public Relations tradition 11</vt:lpstr>
      <vt:lpstr>public Relations Tradition 5</vt:lpstr>
      <vt:lpstr>What is Public INFORMATION? </vt:lpstr>
      <vt:lpstr>What is Public  Relation? </vt:lpstr>
      <vt:lpstr>public Relations the ways we provide information</vt:lpstr>
      <vt:lpstr>Who Is “The Public”?</vt:lpstr>
      <vt:lpstr>public Relations UNITY</vt:lpstr>
      <vt:lpstr>public Relations Goals</vt:lpstr>
      <vt:lpstr>public Relations Goals</vt:lpstr>
      <vt:lpstr>Spiritual Principles of PR in Action!</vt:lpstr>
      <vt:lpstr>Spiritual Principles of PR in Action!</vt:lpstr>
      <vt:lpstr>Pr and the NA member </vt:lpstr>
      <vt:lpstr>PR and the NA group </vt:lpstr>
      <vt:lpstr>PR and the H&amp;I Committee </vt:lpstr>
      <vt:lpstr>PowerPoint-Präsentation</vt:lpstr>
      <vt:lpstr>our Traditions  The 12 Traditions (Reading)</vt:lpstr>
      <vt:lpstr>Traditions and values important to PR</vt:lpstr>
      <vt:lpstr>small group discussion</vt:lpstr>
      <vt:lpstr>small group discussion</vt:lpstr>
      <vt:lpstr>small group discussion</vt:lpstr>
      <vt:lpstr>small group discussion</vt:lpstr>
      <vt:lpstr>ATTRACTION  RATHER THAN Promotion  (humility)</vt:lpstr>
      <vt:lpstr>examples Attraction or promotion?</vt:lpstr>
      <vt:lpstr>Examples Having fun is Attractive</vt:lpstr>
      <vt:lpstr>Cooperation  not affiliation</vt:lpstr>
      <vt:lpstr>examples Cooperation or affiliation?</vt:lpstr>
      <vt:lpstr>ANONYMITY  and the (PR) member</vt:lpstr>
      <vt:lpstr>PowerPoint-Präsentation</vt:lpstr>
      <vt:lpstr>The Pr committee Purpose and responsibility</vt:lpstr>
      <vt:lpstr>small group discussion</vt:lpstr>
      <vt:lpstr>small group discussion</vt:lpstr>
      <vt:lpstr>The Pr committee Planning</vt:lpstr>
      <vt:lpstr>inventory local services identify strengths and weaknesses </vt:lpstr>
      <vt:lpstr>prioritization which project seem most needed</vt:lpstr>
      <vt:lpstr>human resources how to get involved</vt:lpstr>
      <vt:lpstr>financial resources</vt:lpstr>
      <vt:lpstr>The Public relation plan identifying our goals</vt:lpstr>
      <vt:lpstr>Public relation effective services</vt:lpstr>
      <vt:lpstr>PowerPoint-Präsentation</vt:lpstr>
      <vt:lpstr>large group discussion</vt:lpstr>
      <vt:lpstr>The PR Presentation  giving a pR talk</vt:lpstr>
      <vt:lpstr>The PR Presentation Preparation</vt:lpstr>
      <vt:lpstr>The PR Presentation  tips for speaking</vt:lpstr>
      <vt:lpstr>The PR Presentation  Warm Up (10 Min.)</vt:lpstr>
      <vt:lpstr>The PR Presentation Information (20 Min.)</vt:lpstr>
      <vt:lpstr>The PR Presentation  Is Na culturally adaptable?</vt:lpstr>
      <vt:lpstr>large group discussion</vt:lpstr>
      <vt:lpstr>PersonaL experience at a pr presentation</vt:lpstr>
      <vt:lpstr>The PR Presentation Cooperating with professionals</vt:lpstr>
      <vt:lpstr>The PR Presentation Benefits to the client</vt:lpstr>
      <vt:lpstr>The PR Presentation Benefits to the professional</vt:lpstr>
      <vt:lpstr>The PR Presentation Afterward</vt:lpstr>
      <vt:lpstr>small group role play I.</vt:lpstr>
      <vt:lpstr>Large group role play II.</vt:lpstr>
      <vt:lpstr>Roundtable Discussions questions for professionals</vt:lpstr>
      <vt:lpstr>The PR Presentation Frequently asked questions</vt:lpstr>
      <vt:lpstr>The PR Presentation Frequently asked questions</vt:lpstr>
      <vt:lpstr>The PR Presentation Frequently asked questions</vt:lpstr>
      <vt:lpstr>The PR Presentation Frequently asked questions</vt:lpstr>
      <vt:lpstr>The PR Presentation Frequently asked questions</vt:lpstr>
      <vt:lpstr>The PR Presentation Frequently asked questions</vt:lpstr>
      <vt:lpstr>The PR Presentation Frequently asked questions</vt:lpstr>
      <vt:lpstr>The PR Presentation 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Relations Training</dc:title>
  <dc:creator>Christopher Graham</dc:creator>
  <cp:lastModifiedBy>MC - EDM</cp:lastModifiedBy>
  <cp:revision>916</cp:revision>
  <cp:lastPrinted>2018-02-04T12:23:01Z</cp:lastPrinted>
  <dcterms:created xsi:type="dcterms:W3CDTF">2013-11-04T22:34:14Z</dcterms:created>
  <dcterms:modified xsi:type="dcterms:W3CDTF">2024-06-09T15:40:32Z</dcterms:modified>
</cp:coreProperties>
</file>