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3"/>
  </p:notesMasterIdLst>
  <p:sldIdLst>
    <p:sldId id="267" r:id="rId2"/>
    <p:sldId id="257" r:id="rId3"/>
    <p:sldId id="258" r:id="rId4"/>
    <p:sldId id="259" r:id="rId5"/>
    <p:sldId id="260" r:id="rId6"/>
    <p:sldId id="261" r:id="rId7"/>
    <p:sldId id="262" r:id="rId8"/>
    <p:sldId id="263" r:id="rId9"/>
    <p:sldId id="264" r:id="rId10"/>
    <p:sldId id="265" r:id="rId11"/>
    <p:sldId id="266"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1pPr>
    <a:lvl2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2pPr>
    <a:lvl3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3pPr>
    <a:lvl4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4pPr>
    <a:lvl5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5pPr>
    <a:lvl6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6pPr>
    <a:lvl7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7pPr>
    <a:lvl8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8pPr>
    <a:lvl9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noFill/>
        </a:fill>
      </a:tcStyle>
    </a:wholeTbl>
    <a:band2H>
      <a:tcTxStyle/>
      <a:tcStyle>
        <a:tcBdr/>
        <a:fill>
          <a:solidFill>
            <a:srgbClr val="FFEBD2">
              <a:alpha val="48000"/>
            </a:srgbClr>
          </a:solidFill>
        </a:fill>
      </a:tcStyle>
    </a:band2H>
    <a:firstCol>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Col>
    <a:la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254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lastRow>
    <a:firstRow>
      <a:tcTxStyle b="off" i="off">
        <a:fontRef idx="minor">
          <a:srgbClr val="3E231A"/>
        </a:fontRef>
        <a:srgbClr val="3E231A"/>
      </a:tcTxStyle>
      <a:tcStyle>
        <a:tcBdr>
          <a:left>
            <a:ln w="12700" cap="flat">
              <a:solidFill>
                <a:srgbClr val="3E231A"/>
              </a:solidFill>
              <a:prstDash val="solid"/>
              <a:miter lim="400000"/>
            </a:ln>
          </a:left>
          <a:right>
            <a:ln w="12700" cap="flat">
              <a:solidFill>
                <a:srgbClr val="3E231A"/>
              </a:solidFill>
              <a:prstDash val="solid"/>
              <a:miter lim="400000"/>
            </a:ln>
          </a:right>
          <a:top>
            <a:ln w="12700" cap="flat">
              <a:solidFill>
                <a:srgbClr val="3E231A"/>
              </a:solidFill>
              <a:prstDash val="solid"/>
              <a:miter lim="400000"/>
            </a:ln>
          </a:top>
          <a:bottom>
            <a:ln w="25400" cap="flat">
              <a:solidFill>
                <a:srgbClr val="3E231A"/>
              </a:solidFill>
              <a:prstDash val="solid"/>
              <a:miter lim="400000"/>
            </a:ln>
          </a:bottom>
          <a:insideH>
            <a:ln w="12700" cap="flat">
              <a:solidFill>
                <a:srgbClr val="3E231A"/>
              </a:solidFill>
              <a:prstDash val="solid"/>
              <a:miter lim="400000"/>
            </a:ln>
          </a:insideH>
          <a:insideV>
            <a:ln w="12700" cap="flat">
              <a:solidFill>
                <a:srgbClr val="3E231A"/>
              </a:solidFill>
              <a:prstDash val="solid"/>
              <a:miter lim="400000"/>
            </a:ln>
          </a:insideV>
        </a:tcBdr>
        <a:fill>
          <a:solidFill>
            <a:srgbClr val="D6A96F">
              <a:alpha val="48000"/>
            </a:srgbClr>
          </a:solidFill>
        </a:fill>
      </a:tcStyle>
    </a:firstRow>
  </a:tblStyle>
  <a:tblStyle styleId="{C7B018BB-80A7-4F77-B60F-C8B233D01FF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noFill/>
        </a:fill>
      </a:tcStyle>
    </a:wholeTbl>
    <a:band2H>
      <a:tcTxStyle/>
      <a:tcStyle>
        <a:tcBdr/>
        <a:fill>
          <a:solidFill>
            <a:srgbClr val="76654F">
              <a:alpha val="20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3E231A"/>
              </a:solidFill>
              <a:prstDash val="solid"/>
              <a:miter lim="400000"/>
            </a:ln>
          </a:insideV>
        </a:tcBdr>
        <a:fill>
          <a:solidFill>
            <a:srgbClr val="9BA7B4">
              <a:alpha val="9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6F8B9E">
              <a:alpha val="90000"/>
            </a:srgbClr>
          </a:solidFill>
        </a:fill>
      </a:tcStyle>
    </a:firstRow>
  </a:tblStyle>
  <a:tblStyle styleId="{EEE7283C-3CF3-47DC-8721-378D4A62B228}"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wholeTbl>
    <a:band2H>
      <a:tcTxStyle/>
      <a:tcStyle>
        <a:tcBdr/>
        <a:fill>
          <a:solidFill>
            <a:srgbClr val="B1A596">
              <a:alpha val="20000"/>
            </a:srgbClr>
          </a:solidFill>
        </a:fill>
      </a:tcStyle>
    </a:band2H>
    <a:firstCol>
      <a:tcTxStyle b="off" i="off">
        <a:fontRef idx="minor">
          <a:srgbClr val="3E231A"/>
        </a:fontRef>
        <a:srgbClr val="3E231A"/>
      </a:tcTxStyle>
      <a:tcStyle>
        <a:tcBdr>
          <a:left>
            <a:ln w="12700" cap="flat">
              <a:solidFill>
                <a:srgbClr val="3D231A"/>
              </a:solidFill>
              <a:prstDash val="solid"/>
              <a:miter lim="400000"/>
            </a:ln>
          </a:left>
          <a:right>
            <a:ln w="12700" cap="flat">
              <a:solidFill>
                <a:srgbClr val="3D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CA581">
              <a:alpha val="50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254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no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D231A"/>
              </a:solidFill>
              <a:prstDash val="solid"/>
              <a:miter lim="400000"/>
            </a:ln>
          </a:top>
          <a:bottom>
            <a:ln w="12700" cap="flat">
              <a:solidFill>
                <a:srgbClr val="3D231A"/>
              </a:solidFill>
              <a:prstDash val="solid"/>
              <a:miter lim="400000"/>
            </a:ln>
          </a:bottom>
          <a:insideH>
            <a:ln w="12700" cap="flat">
              <a:solidFill>
                <a:srgbClr val="3D231A"/>
              </a:solidFill>
              <a:prstDash val="solid"/>
              <a:miter lim="400000"/>
            </a:ln>
          </a:insideH>
          <a:insideV>
            <a:ln w="12700" cap="flat">
              <a:noFill/>
              <a:miter lim="400000"/>
            </a:ln>
          </a:insideV>
        </a:tcBdr>
        <a:fill>
          <a:solidFill>
            <a:srgbClr val="A56333">
              <a:alpha val="75000"/>
            </a:srgbClr>
          </a:solidFill>
        </a:fill>
      </a:tcStyle>
    </a:firstRow>
  </a:tblStyle>
  <a:tblStyle styleId="{CF821DB8-F4EB-4A41-A1BA-3FCAFE7338EE}"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solidFill>
                <a:srgbClr val="3E231A"/>
              </a:solidFill>
              <a:prstDash val="solid"/>
              <a:miter lim="400000"/>
            </a:ln>
          </a:insideH>
          <a:insideV>
            <a:ln w="12700" cap="flat">
              <a:noFill/>
              <a:miter lim="400000"/>
            </a:ln>
          </a:insideV>
        </a:tcBdr>
        <a:fill>
          <a:solidFill>
            <a:srgbClr val="C19B68">
              <a:alpha val="50000"/>
            </a:srgbClr>
          </a:solidFill>
        </a:fill>
      </a:tcStyle>
    </a:wholeTbl>
    <a:band2H>
      <a:tcTxStyle/>
      <a:tcStyle>
        <a:tcBdr/>
        <a:fill>
          <a:solidFill>
            <a:srgbClr val="C09B6C">
              <a:alpha val="26000"/>
            </a:srgbClr>
          </a:solidFill>
        </a:fill>
      </a:tcStyle>
    </a:band2H>
    <a:firstCol>
      <a:tcTxStyle b="off" i="off">
        <a:fontRef idx="minor">
          <a:srgbClr val="FFFFFF"/>
        </a:fontRef>
        <a:srgbClr val="FFFFFF"/>
      </a:tcTxStyle>
      <a:tcStyle>
        <a:tcBdr>
          <a:left>
            <a:ln w="12700" cap="flat">
              <a:solidFill>
                <a:srgbClr val="3E231A"/>
              </a:solidFill>
              <a:prstDash val="solid"/>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45C39">
              <a:alpha val="80000"/>
            </a:srgb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A77A48">
              <a:alpha val="8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solidFill>
            <a:srgbClr val="633E29">
              <a:alpha val="85000"/>
            </a:srgbClr>
          </a:solidFill>
        </a:fill>
      </a:tcStyle>
    </a:firstRow>
  </a:tblStyle>
  <a:tblStyle styleId="{33BA23B1-9221-436E-865A-0063620EA4FD}" styleName="">
    <a:tblBg/>
    <a:wholeTbl>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noFill/>
        </a:fill>
      </a:tcStyle>
    </a:wholeTbl>
    <a:band2H>
      <a:tcTxStyle/>
      <a:tcStyle>
        <a:tcBdr/>
        <a:fill>
          <a:solidFill>
            <a:srgbClr val="76654F">
              <a:alpha val="20000"/>
            </a:srgbClr>
          </a:solidFill>
        </a:fill>
      </a:tcStyle>
    </a:band2H>
    <a:firstCol>
      <a:tcTxStyle b="off" i="off">
        <a:fontRef idx="minor">
          <a:srgbClr val="3E231A"/>
        </a:fontRef>
        <a:srgbClr val="3E231A"/>
      </a:tcTxStyle>
      <a:tcStyle>
        <a:tcBdr>
          <a:left>
            <a:ln w="12700" cap="flat">
              <a:solidFill>
                <a:srgbClr val="828D8E"/>
              </a:solidFill>
              <a:prstDash val="solid"/>
              <a:miter lim="400000"/>
            </a:ln>
          </a:left>
          <a:right>
            <a:ln w="12700" cap="flat">
              <a:solidFill>
                <a:srgbClr val="828D8E"/>
              </a:solidFill>
              <a:prstDash val="solid"/>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solidFill>
                <a:srgbClr val="828D8E"/>
              </a:solidFill>
              <a:prstDash val="solid"/>
              <a:miter lim="400000"/>
            </a:ln>
          </a:insideH>
          <a:insideV>
            <a:ln w="12700" cap="flat">
              <a:noFill/>
              <a:miter lim="400000"/>
            </a:ln>
          </a:insideV>
        </a:tcBdr>
        <a:fill>
          <a:solidFill>
            <a:srgbClr val="E6DFD8">
              <a:alpha val="61000"/>
            </a:srgbClr>
          </a:solidFill>
        </a:fill>
      </a:tcStyle>
    </a:firstCol>
    <a:lastRow>
      <a:tcTxStyle b="off" i="off">
        <a:fontRef idx="minor">
          <a:srgbClr val="3E231A"/>
        </a:fontRef>
        <a:srgbClr val="3E231A"/>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E6DFD8">
              <a:alpha val="61000"/>
            </a:srgbClr>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828D8E"/>
              </a:solidFill>
              <a:prstDash val="solid"/>
              <a:miter lim="400000"/>
            </a:ln>
          </a:top>
          <a:bottom>
            <a:ln w="12700" cap="flat">
              <a:solidFill>
                <a:srgbClr val="828D8E"/>
              </a:solidFill>
              <a:prstDash val="solid"/>
              <a:miter lim="400000"/>
            </a:ln>
          </a:bottom>
          <a:insideH>
            <a:ln w="12700" cap="flat">
              <a:noFill/>
              <a:miter lim="400000"/>
            </a:ln>
          </a:insideH>
          <a:insideV>
            <a:ln w="12700" cap="flat">
              <a:noFill/>
              <a:miter lim="400000"/>
            </a:ln>
          </a:insideV>
        </a:tcBdr>
        <a:fill>
          <a:solidFill>
            <a:srgbClr val="5D5E5F"/>
          </a:solidFill>
        </a:fill>
      </a:tcStyle>
    </a:firstRow>
  </a:tblStyle>
  <a:tblStyle styleId="{2708684C-4D16-4618-839F-0558EEFCDFE6}" styleName="">
    <a:tblBg/>
    <a:wholeTbl>
      <a:tcTxStyle b="off" i="off">
        <a:fontRef idx="minor">
          <a:srgbClr val="232323"/>
        </a:fontRef>
        <a:srgbClr val="232323"/>
      </a:tcTxStyle>
      <a:tcStyle>
        <a:tcBdr>
          <a:left>
            <a:ln w="12700" cap="flat">
              <a:solidFill>
                <a:srgbClr val="83867F"/>
              </a:solidFill>
              <a:custDash>
                <a:ds d="200000" sp="200000"/>
              </a:custDash>
              <a:miter lim="400000"/>
            </a:ln>
          </a:left>
          <a:right>
            <a:ln w="12700" cap="flat">
              <a:solidFill>
                <a:srgbClr val="83867F"/>
              </a:solidFill>
              <a:custDash>
                <a:ds d="200000" sp="200000"/>
              </a:custDash>
              <a:miter lim="400000"/>
            </a:ln>
          </a:right>
          <a:top>
            <a:ln w="12700" cap="flat">
              <a:solidFill>
                <a:srgbClr val="83867F"/>
              </a:solidFill>
              <a:custDash>
                <a:ds d="200000" sp="200000"/>
              </a:custDash>
              <a:miter lim="400000"/>
            </a:ln>
          </a:top>
          <a:bottom>
            <a:ln w="12700" cap="flat">
              <a:solidFill>
                <a:srgbClr val="83867F"/>
              </a:solidFill>
              <a:custDash>
                <a:ds d="200000" sp="200000"/>
              </a:custDash>
              <a:miter lim="400000"/>
            </a:ln>
          </a:bottom>
          <a:insideH>
            <a:ln w="12700" cap="flat">
              <a:solidFill>
                <a:srgbClr val="83867F"/>
              </a:solidFill>
              <a:custDash>
                <a:ds d="200000" sp="200000"/>
              </a:custDash>
              <a:miter lim="400000"/>
            </a:ln>
          </a:insideH>
          <a:insideV>
            <a:ln w="12700" cap="flat">
              <a:solidFill>
                <a:srgbClr val="83867F"/>
              </a:solidFill>
              <a:custDash>
                <a:ds d="200000" sp="200000"/>
              </a:custDash>
              <a:miter lim="400000"/>
            </a:ln>
          </a:insideV>
        </a:tcBdr>
        <a:fill>
          <a:noFill/>
        </a:fill>
      </a:tcStyle>
    </a:wholeTbl>
    <a:band2H>
      <a:tcTxStyle/>
      <a:tcStyle>
        <a:tcBdr/>
        <a:fill>
          <a:solidFill>
            <a:srgbClr val="76654F">
              <a:alpha val="20000"/>
            </a:srgbClr>
          </a:solidFill>
        </a:fill>
      </a:tcStyle>
    </a:band2H>
    <a:firstCol>
      <a:tcTxStyle b="off" i="off">
        <a:fontRef idx="minor">
          <a:srgbClr val="232323"/>
        </a:fontRef>
        <a:srgbClr val="232323"/>
      </a:tcTxStyle>
      <a:tcStyle>
        <a:tcBdr>
          <a:left>
            <a:ln w="12700" cap="flat">
              <a:noFill/>
              <a:miter lim="400000"/>
            </a:ln>
          </a:left>
          <a:right>
            <a:ln w="12700" cap="flat">
              <a:solidFill>
                <a:srgbClr val="3E231A"/>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232323"/>
        </a:fontRef>
        <a:srgbClr val="232323"/>
      </a:tcTxStyle>
      <a:tcStyle>
        <a:tcBdr>
          <a:left>
            <a:ln w="12700" cap="flat">
              <a:noFill/>
              <a:miter lim="400000"/>
            </a:ln>
          </a:left>
          <a:right>
            <a:ln w="12700" cap="flat">
              <a:noFill/>
              <a:miter lim="400000"/>
            </a:ln>
          </a:right>
          <a:top>
            <a:ln w="12700" cap="flat">
              <a:solidFill>
                <a:srgbClr val="3E231A"/>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Ref idx="minor">
          <a:srgbClr val="232323"/>
        </a:fontRef>
        <a:srgbClr val="232323"/>
      </a:tcTxStyle>
      <a:tcStyle>
        <a:tcBdr>
          <a:left>
            <a:ln w="12700" cap="flat">
              <a:noFill/>
              <a:miter lim="400000"/>
            </a:ln>
          </a:left>
          <a:right>
            <a:ln w="12700" cap="flat">
              <a:noFill/>
              <a:miter lim="400000"/>
            </a:ln>
          </a:right>
          <a:top>
            <a:ln w="12700" cap="flat">
              <a:noFill/>
              <a:miter lim="400000"/>
            </a:ln>
          </a:top>
          <a:bottom>
            <a:ln w="12700" cap="flat">
              <a:solidFill>
                <a:srgbClr val="3E231A"/>
              </a:solidFill>
              <a:prstDash val="solid"/>
              <a:miter lim="400000"/>
            </a:ln>
          </a:bottom>
          <a:insideH>
            <a:ln w="12700" cap="flat">
              <a:noFill/>
              <a:miter lim="400000"/>
            </a:ln>
          </a:insideH>
          <a:insideV>
            <a:ln w="12700" cap="flat">
              <a:noFill/>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85" d="100"/>
          <a:sy n="85" d="100"/>
        </p:scale>
        <p:origin x="7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beitsblat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Arbeitsblatt1.xlsx"/><Relationship Id="rId1" Type="http://schemas.openxmlformats.org/officeDocument/2006/relationships/image" Target="../media/image5.png"/></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autoTitleDeleted val="1"/>
    <c:plotArea>
      <c:layout>
        <c:manualLayout>
          <c:layoutTarget val="inner"/>
          <c:xMode val="edge"/>
          <c:yMode val="edge"/>
          <c:x val="0.27635999999999999"/>
          <c:y val="0.104836"/>
          <c:w val="0.71548"/>
          <c:h val="0.83733000000000002"/>
        </c:manualLayout>
      </c:layout>
      <c:barChart>
        <c:barDir val="bar"/>
        <c:grouping val="clustered"/>
        <c:varyColors val="0"/>
        <c:ser>
          <c:idx val="0"/>
          <c:order val="0"/>
          <c:tx>
            <c:strRef>
              <c:f>Sheet1!$A$2</c:f>
              <c:strCache>
                <c:ptCount val="1"/>
                <c:pt idx="0">
                  <c:v>Importance of 1st NA meeting %</c:v>
                </c:pt>
              </c:strCache>
            </c:strRef>
          </c:tx>
          <c:spPr>
            <a:solidFill>
              <a:srgbClr val="2E578C"/>
            </a:solidFill>
            <a:ln w="12700" cap="flat">
              <a:noFill/>
              <a:miter lim="400000"/>
            </a:ln>
            <a:effectLst/>
          </c:spPr>
          <c:invertIfNegative val="0"/>
          <c:cat>
            <c:strRef>
              <c:f>Sheet1!$B$1:$F$1</c:f>
              <c:strCache>
                <c:ptCount val="5"/>
                <c:pt idx="0">
                  <c:v>Very important</c:v>
                </c:pt>
                <c:pt idx="1">
                  <c:v>Neutral</c:v>
                </c:pt>
                <c:pt idx="2">
                  <c:v>Important</c:v>
                </c:pt>
                <c:pt idx="3">
                  <c:v>Somewhat important</c:v>
                </c:pt>
                <c:pt idx="4">
                  <c:v>Not at all important</c:v>
                </c:pt>
              </c:strCache>
            </c:strRef>
          </c:cat>
          <c:val>
            <c:numRef>
              <c:f>Sheet1!$B$2:$F$2</c:f>
              <c:numCache>
                <c:formatCode>General</c:formatCode>
                <c:ptCount val="5"/>
                <c:pt idx="0">
                  <c:v>53</c:v>
                </c:pt>
                <c:pt idx="1">
                  <c:v>17</c:v>
                </c:pt>
                <c:pt idx="2">
                  <c:v>14</c:v>
                </c:pt>
                <c:pt idx="3">
                  <c:v>9</c:v>
                </c:pt>
                <c:pt idx="4">
                  <c:v>6</c:v>
                </c:pt>
              </c:numCache>
            </c:numRef>
          </c:val>
          <c:extLst>
            <c:ext xmlns:c16="http://schemas.microsoft.com/office/drawing/2014/chart" uri="{C3380CC4-5D6E-409C-BE32-E72D297353CC}">
              <c16:uniqueId val="{00000000-01AB-6F42-806E-874DFCF85D61}"/>
            </c:ext>
          </c:extLst>
        </c:ser>
        <c:dLbls>
          <c:showLegendKey val="0"/>
          <c:showVal val="0"/>
          <c:showCatName val="0"/>
          <c:showSerName val="0"/>
          <c:showPercent val="0"/>
          <c:showBubbleSize val="0"/>
        </c:dLbls>
        <c:gapWidth val="20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000000"/>
            </a:solidFill>
            <a:prstDash val="solid"/>
            <a:miter lim="400000"/>
          </a:ln>
        </c:spPr>
        <c:txPr>
          <a:bodyPr rot="0"/>
          <a:lstStyle/>
          <a:p>
            <a:pPr>
              <a:defRPr sz="2000" b="0" i="0" u="none" strike="noStrike">
                <a:solidFill>
                  <a:srgbClr val="000000"/>
                </a:solidFill>
                <a:latin typeface="Papyrus"/>
              </a:defRPr>
            </a:pPr>
            <a:endParaRPr lang="de-DE"/>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B8B8B8"/>
              </a:solidFill>
              <a:prstDash val="solid"/>
              <a:miter lim="400000"/>
            </a:ln>
          </c:spPr>
        </c:majorGridlines>
        <c:numFmt formatCode="General" sourceLinked="0"/>
        <c:majorTickMark val="none"/>
        <c:minorTickMark val="none"/>
        <c:tickLblPos val="high"/>
        <c:spPr>
          <a:ln w="12700" cap="flat">
            <a:noFill/>
            <a:prstDash val="solid"/>
            <a:miter lim="400000"/>
          </a:ln>
        </c:spPr>
        <c:txPr>
          <a:bodyPr rot="0"/>
          <a:lstStyle/>
          <a:p>
            <a:pPr>
              <a:defRPr sz="1000" b="0" i="0" u="none" strike="noStrike">
                <a:solidFill>
                  <a:srgbClr val="000000"/>
                </a:solidFill>
                <a:latin typeface="Helvetica Neue"/>
              </a:defRPr>
            </a:pPr>
            <a:endParaRPr lang="de-DE"/>
          </a:p>
        </c:txPr>
        <c:crossAx val="2094734552"/>
        <c:crosses val="autoZero"/>
        <c:crossBetween val="between"/>
        <c:majorUnit val="15"/>
        <c:minorUnit val="7.5"/>
      </c:valAx>
      <c:spPr>
        <a:noFill/>
        <a:ln w="12700" cap="flat">
          <a:solidFill>
            <a:srgbClr val="000000"/>
          </a:solidFill>
          <a:prstDash val="solid"/>
          <a:miter lim="400000"/>
        </a:ln>
        <a:effectLst/>
      </c:spPr>
    </c:plotArea>
    <c:legend>
      <c:legendPos val="t"/>
      <c:layout>
        <c:manualLayout>
          <c:xMode val="edge"/>
          <c:yMode val="edge"/>
          <c:x val="0.16534499999999999"/>
          <c:y val="0"/>
          <c:w val="0.822936"/>
          <c:h val="9.5636299999999994E-2"/>
        </c:manualLayout>
      </c:layout>
      <c:overlay val="1"/>
      <c:spPr>
        <a:noFill/>
        <a:ln w="12700" cap="flat">
          <a:noFill/>
          <a:miter lim="400000"/>
        </a:ln>
        <a:effectLst/>
      </c:spPr>
      <c:txPr>
        <a:bodyPr rot="0"/>
        <a:lstStyle/>
        <a:p>
          <a:pPr>
            <a:defRPr sz="1600" b="0" i="0" u="sng" strike="noStrike">
              <a:solidFill>
                <a:srgbClr val="000000"/>
              </a:solidFill>
              <a:latin typeface="Papyrus"/>
            </a:defRPr>
          </a:pPr>
          <a:endParaRPr lang="de-DE"/>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de-DE"/>
  <c:roundedCorners val="0"/>
  <c:style val="2"/>
  <c:chart>
    <c:title>
      <c:tx>
        <c:rich>
          <a:bodyPr rot="0"/>
          <a:lstStyle/>
          <a:p>
            <a:pPr>
              <a:defRPr sz="2800" b="0" i="0" u="sng" strike="noStrike">
                <a:solidFill>
                  <a:srgbClr val="3E231A"/>
                </a:solidFill>
                <a:latin typeface="Papyrus"/>
              </a:defRPr>
            </a:pPr>
            <a:r>
              <a:rPr lang="de-DE" sz="2800" b="0" i="0" u="sng" strike="noStrike">
                <a:solidFill>
                  <a:srgbClr val="3E231A"/>
                </a:solidFill>
                <a:latin typeface="Papyrus"/>
              </a:rPr>
              <a:t>Influence to attend 1st NA meeting % </a:t>
            </a:r>
          </a:p>
        </c:rich>
      </c:tx>
      <c:layout>
        <c:manualLayout>
          <c:xMode val="edge"/>
          <c:yMode val="edge"/>
          <c:x val="0.21544099999999999"/>
          <c:y val="0"/>
          <c:w val="0.56911900000000004"/>
          <c:h val="0.19109899999999999"/>
        </c:manualLayout>
      </c:layout>
      <c:overlay val="1"/>
      <c:spPr>
        <a:noFill/>
        <a:effectLst/>
      </c:spPr>
    </c:title>
    <c:autoTitleDeleted val="0"/>
    <c:plotArea>
      <c:layout>
        <c:manualLayout>
          <c:layoutTarget val="inner"/>
          <c:xMode val="edge"/>
          <c:yMode val="edge"/>
          <c:x val="0.29297899999999999"/>
          <c:y val="0.19109899999999999"/>
          <c:w val="0.69147899999999995"/>
          <c:h val="0.68166499999999997"/>
        </c:manualLayout>
      </c:layout>
      <c:barChart>
        <c:barDir val="bar"/>
        <c:grouping val="clustered"/>
        <c:varyColors val="0"/>
        <c:ser>
          <c:idx val="0"/>
          <c:order val="0"/>
          <c:tx>
            <c:strRef>
              <c:f>Sheet1!$A$2</c:f>
              <c:strCache>
                <c:ptCount val="1"/>
                <c:pt idx="0">
                  <c:v>Region 1</c:v>
                </c:pt>
              </c:strCache>
            </c:strRef>
          </c:tx>
          <c: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algn="tl">
                <a:srgbClr val="000000">
                  <a:alpha val="50000"/>
                </a:srgbClr>
              </a:outerShdw>
            </a:effectLst>
          </c:spPr>
          <c:invertIfNegative val="0"/>
          <c:dLbls>
            <c:numFmt formatCode="&quot; &quot;#,##0" sourceLinked="0"/>
            <c:spPr>
              <a:noFill/>
              <a:ln>
                <a:noFill/>
              </a:ln>
              <a:effectLst/>
            </c:spPr>
            <c:txPr>
              <a:bodyPr/>
              <a:lstStyle/>
              <a:p>
                <a:pPr>
                  <a:defRPr sz="2000" b="0" i="0" u="none" strike="noStrike">
                    <a:solidFill>
                      <a:srgbClr val="3E231A"/>
                    </a:solidFill>
                    <a:effectLst>
                      <a:outerShdw blurRad="1651000" dist="79286" dir="5483390" algn="tl">
                        <a:srgbClr val="000000">
                          <a:alpha val="29401"/>
                        </a:srgbClr>
                      </a:outerShdw>
                    </a:effectLst>
                    <a:latin typeface="Papyrus"/>
                  </a:defRPr>
                </a:pPr>
                <a:endParaRPr lang="de-D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Sheet1!$B$1:$H$1</c:f>
              <c:strCache>
                <c:ptCount val="7"/>
                <c:pt idx="0">
                  <c:v>NA Member</c:v>
                </c:pt>
                <c:pt idx="1">
                  <c:v>Treatment / Counselling</c:v>
                </c:pt>
                <c:pt idx="2">
                  <c:v>Family</c:v>
                </c:pt>
                <c:pt idx="3">
                  <c:v>NA Litterature</c:v>
                </c:pt>
                <c:pt idx="4">
                  <c:v>AA member or group</c:v>
                </c:pt>
                <c:pt idx="5">
                  <c:v>NA services</c:v>
                </c:pt>
                <c:pt idx="6">
                  <c:v>Healthcare providers</c:v>
                </c:pt>
              </c:strCache>
            </c:strRef>
          </c:cat>
          <c:val>
            <c:numRef>
              <c:f>Sheet1!$B$2:$H$2</c:f>
              <c:numCache>
                <c:formatCode>General</c:formatCode>
                <c:ptCount val="7"/>
                <c:pt idx="0">
                  <c:v>54</c:v>
                </c:pt>
                <c:pt idx="1">
                  <c:v>43</c:v>
                </c:pt>
                <c:pt idx="2">
                  <c:v>20</c:v>
                </c:pt>
                <c:pt idx="3">
                  <c:v>12</c:v>
                </c:pt>
                <c:pt idx="4">
                  <c:v>12</c:v>
                </c:pt>
                <c:pt idx="5">
                  <c:v>10</c:v>
                </c:pt>
                <c:pt idx="6">
                  <c:v>10</c:v>
                </c:pt>
              </c:numCache>
            </c:numRef>
          </c:val>
          <c:extLst>
            <c:ext xmlns:c16="http://schemas.microsoft.com/office/drawing/2014/chart" uri="{C3380CC4-5D6E-409C-BE32-E72D297353CC}">
              <c16:uniqueId val="{00000000-DFE7-3244-A3EE-6E0E7EBA335F}"/>
            </c:ext>
          </c:extLst>
        </c:ser>
        <c:dLbls>
          <c:showLegendKey val="0"/>
          <c:showVal val="0"/>
          <c:showCatName val="0"/>
          <c:showSerName val="0"/>
          <c:showPercent val="0"/>
          <c:showBubbleSize val="0"/>
        </c:dLbls>
        <c:gapWidth val="180"/>
        <c:overlap val="-10"/>
        <c:axId val="2094734552"/>
        <c:axId val="2094734553"/>
      </c:barChart>
      <c:catAx>
        <c:axId val="2094734552"/>
        <c:scaling>
          <c:orientation val="maxMin"/>
        </c:scaling>
        <c:delete val="0"/>
        <c:axPos val="l"/>
        <c:numFmt formatCode="General" sourceLinked="0"/>
        <c:majorTickMark val="none"/>
        <c:minorTickMark val="none"/>
        <c:tickLblPos val="nextTo"/>
        <c:spPr>
          <a:ln w="12700" cap="flat">
            <a:solidFill>
              <a:srgbClr val="7B6A4F">
                <a:alpha val="30000"/>
              </a:srgbClr>
            </a:solidFill>
            <a:prstDash val="solid"/>
            <a:miter lim="400000"/>
          </a:ln>
        </c:spPr>
        <c:txPr>
          <a:bodyPr rot="0"/>
          <a:lstStyle/>
          <a:p>
            <a:pPr>
              <a:defRPr sz="2000" b="0" i="0" u="none" strike="noStrike">
                <a:solidFill>
                  <a:srgbClr val="3E231A"/>
                </a:solidFill>
                <a:latin typeface="Papyrus"/>
              </a:defRPr>
            </a:pPr>
            <a:endParaRPr lang="de-DE"/>
          </a:p>
        </c:txPr>
        <c:crossAx val="2094734553"/>
        <c:crosses val="autoZero"/>
        <c:auto val="1"/>
        <c:lblAlgn val="ctr"/>
        <c:lblOffset val="100"/>
        <c:noMultiLvlLbl val="1"/>
      </c:catAx>
      <c:valAx>
        <c:axId val="2094734553"/>
        <c:scaling>
          <c:orientation val="minMax"/>
        </c:scaling>
        <c:delete val="0"/>
        <c:axPos val="t"/>
        <c:majorGridlines>
          <c:spPr>
            <a:ln w="12700" cap="flat">
              <a:solidFill>
                <a:srgbClr val="7B6A4F">
                  <a:alpha val="30000"/>
                </a:srgbClr>
              </a:solidFill>
              <a:prstDash val="solid"/>
              <a:miter lim="400000"/>
            </a:ln>
          </c:spPr>
        </c:majorGridlines>
        <c:numFmt formatCode="General" sourceLinked="0"/>
        <c:majorTickMark val="none"/>
        <c:minorTickMark val="none"/>
        <c:tickLblPos val="high"/>
        <c:spPr>
          <a:ln w="12700" cap="flat">
            <a:noFill/>
            <a:prstDash val="solid"/>
            <a:miter lim="400000"/>
          </a:ln>
        </c:spPr>
        <c:txPr>
          <a:bodyPr rot="0"/>
          <a:lstStyle/>
          <a:p>
            <a:pPr>
              <a:defRPr sz="2000" b="0" i="0" u="none" strike="noStrike">
                <a:solidFill>
                  <a:srgbClr val="3E231A"/>
                </a:solidFill>
                <a:latin typeface="Papyrus"/>
              </a:defRPr>
            </a:pPr>
            <a:endParaRPr lang="de-DE"/>
          </a:p>
        </c:txPr>
        <c:crossAx val="2094734552"/>
        <c:crosses val="autoZero"/>
        <c:crossBetween val="between"/>
      </c:valAx>
      <c:spPr>
        <a:noFill/>
        <a:ln w="12700" cap="flat">
          <a:noFill/>
          <a:miter lim="400000"/>
        </a:ln>
        <a:effectLst/>
      </c:spPr>
    </c:plotArea>
    <c:plotVisOnly val="1"/>
    <c:dispBlanksAs val="gap"/>
    <c:showDLblsOverMax val="1"/>
  </c:chart>
  <c:spPr>
    <a:noFill/>
    <a:ln>
      <a:noFill/>
    </a:ln>
    <a:effectLst/>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eltext"/>
          <p:cNvSpPr txBox="1">
            <a:spLocks noGrp="1"/>
          </p:cNvSpPr>
          <p:nvPr>
            <p:ph type="title"/>
          </p:nvPr>
        </p:nvSpPr>
        <p:spPr>
          <a:xfrm>
            <a:off x="1270000" y="1689100"/>
            <a:ext cx="10464800" cy="3467100"/>
          </a:xfrm>
          <a:prstGeom prst="rect">
            <a:avLst/>
          </a:prstGeom>
        </p:spPr>
        <p:txBody>
          <a:bodyPr anchor="b"/>
          <a:lstStyle>
            <a:lvl1pPr algn="ctr"/>
          </a:lstStyle>
          <a:p>
            <a:r>
              <a:t>Titeltext</a:t>
            </a:r>
          </a:p>
        </p:txBody>
      </p:sp>
      <p:sp>
        <p:nvSpPr>
          <p:cNvPr id="12" name="Textebene 1…"/>
          <p:cNvSpPr txBox="1">
            <a:spLocks noGrp="1"/>
          </p:cNvSpPr>
          <p:nvPr>
            <p:ph type="body" sz="quarter" idx="1"/>
          </p:nvPr>
        </p:nvSpPr>
        <p:spPr>
          <a:xfrm>
            <a:off x="1270000" y="5181600"/>
            <a:ext cx="10464800" cy="14605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Type a quote here.”"/>
          <p:cNvSpPr txBox="1">
            <a:spLocks noGrp="1"/>
          </p:cNvSpPr>
          <p:nvPr>
            <p:ph type="body" sz="quarter" idx="21"/>
          </p:nvPr>
        </p:nvSpPr>
        <p:spPr>
          <a:xfrm>
            <a:off x="1270000" y="4267200"/>
            <a:ext cx="10464800" cy="850900"/>
          </a:xfrm>
          <a:prstGeom prst="rect">
            <a:avLst/>
          </a:prstGeom>
        </p:spPr>
        <p:txBody>
          <a:bodyPr>
            <a:spAutoFit/>
          </a:bodyPr>
          <a:lstStyle>
            <a:lvl1pPr marL="0" indent="0" algn="ctr">
              <a:spcBef>
                <a:spcPts val="0"/>
              </a:spcBef>
              <a:buSzTx/>
              <a:buNone/>
            </a:lvl1pPr>
          </a:lstStyle>
          <a:p>
            <a:r>
              <a:t>“Type a quote here.”</a:t>
            </a:r>
          </a:p>
        </p:txBody>
      </p:sp>
      <p:sp>
        <p:nvSpPr>
          <p:cNvPr id="94" name="–Johnny Appleseed"/>
          <p:cNvSpPr txBox="1">
            <a:spLocks noGrp="1"/>
          </p:cNvSpPr>
          <p:nvPr>
            <p:ph type="body" sz="quarter" idx="22"/>
          </p:nvPr>
        </p:nvSpPr>
        <p:spPr>
          <a:xfrm>
            <a:off x="1270000" y="6362700"/>
            <a:ext cx="10464800" cy="647700"/>
          </a:xfrm>
          <a:prstGeom prst="rect">
            <a:avLst/>
          </a:prstGeom>
        </p:spPr>
        <p:txBody>
          <a:bodyPr anchor="t">
            <a:spAutoFit/>
          </a:bodyPr>
          <a:lstStyle>
            <a:lvl1pPr marL="0" indent="0" algn="ctr">
              <a:spcBef>
                <a:spcPts val="0"/>
              </a:spcBef>
              <a:buSzTx/>
              <a:buNone/>
              <a:defRPr sz="2800"/>
            </a:lvl1pPr>
          </a:lstStyle>
          <a:p>
            <a:r>
              <a:t>–Johnny Appleseed</a:t>
            </a:r>
          </a:p>
        </p:txBody>
      </p:sp>
      <p:sp>
        <p:nvSpPr>
          <p:cNvPr id="95"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Bild"/>
          <p:cNvSpPr>
            <a:spLocks noGrp="1"/>
          </p:cNvSpPr>
          <p:nvPr>
            <p:ph type="pic" idx="21"/>
          </p:nvPr>
        </p:nvSpPr>
        <p:spPr>
          <a:xfrm>
            <a:off x="-355600" y="0"/>
            <a:ext cx="14782326" cy="10375900"/>
          </a:xfrm>
          <a:prstGeom prst="rect">
            <a:avLst/>
          </a:prstGeom>
        </p:spPr>
        <p:txBody>
          <a:bodyPr lIns="91439" tIns="45719" rIns="91439" bIns="45719" anchor="t">
            <a:noAutofit/>
          </a:bodyPr>
          <a:lstStyle/>
          <a:p>
            <a:endParaRPr/>
          </a:p>
        </p:txBody>
      </p:sp>
      <p:sp>
        <p:nvSpPr>
          <p:cNvPr id="10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Bild"/>
          <p:cNvSpPr>
            <a:spLocks noGrp="1"/>
          </p:cNvSpPr>
          <p:nvPr>
            <p:ph type="pic" idx="21"/>
          </p:nvPr>
        </p:nvSpPr>
        <p:spPr>
          <a:xfrm>
            <a:off x="1574800" y="114300"/>
            <a:ext cx="9855200" cy="6502609"/>
          </a:xfrm>
          <a:prstGeom prst="rect">
            <a:avLst/>
          </a:prstGeom>
          <a:ln w="9525">
            <a:round/>
          </a:ln>
        </p:spPr>
        <p:txBody>
          <a:bodyPr lIns="91439" tIns="45719" rIns="91439" bIns="45719" anchor="t">
            <a:noAutofit/>
          </a:bodyPr>
          <a:lstStyle/>
          <a:p>
            <a:endParaRPr/>
          </a:p>
        </p:txBody>
      </p:sp>
      <p:sp>
        <p:nvSpPr>
          <p:cNvPr id="21" name="Titeltext"/>
          <p:cNvSpPr txBox="1">
            <a:spLocks noGrp="1"/>
          </p:cNvSpPr>
          <p:nvPr>
            <p:ph type="title"/>
          </p:nvPr>
        </p:nvSpPr>
        <p:spPr>
          <a:xfrm>
            <a:off x="1270000" y="6680200"/>
            <a:ext cx="10464800" cy="1270000"/>
          </a:xfrm>
          <a:prstGeom prst="rect">
            <a:avLst/>
          </a:prstGeom>
        </p:spPr>
        <p:txBody>
          <a:bodyPr anchor="b"/>
          <a:lstStyle>
            <a:lvl1pPr algn="ctr"/>
          </a:lstStyle>
          <a:p>
            <a:r>
              <a:t>Titeltext</a:t>
            </a:r>
          </a:p>
        </p:txBody>
      </p:sp>
      <p:sp>
        <p:nvSpPr>
          <p:cNvPr id="22" name="Textebene 1…"/>
          <p:cNvSpPr txBox="1">
            <a:spLocks noGrp="1"/>
          </p:cNvSpPr>
          <p:nvPr>
            <p:ph type="body" sz="quarter" idx="1"/>
          </p:nvPr>
        </p:nvSpPr>
        <p:spPr>
          <a:xfrm>
            <a:off x="1270000" y="7835900"/>
            <a:ext cx="10464800" cy="14605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r>
              <a:t>Textebene 1</a:t>
            </a:r>
          </a:p>
          <a:p>
            <a:pPr lvl="1"/>
            <a:r>
              <a:t>Textebene 2</a:t>
            </a:r>
          </a:p>
          <a:p>
            <a:pPr lvl="2"/>
            <a:r>
              <a:t>Textebene 3</a:t>
            </a:r>
          </a:p>
          <a:p>
            <a:pPr lvl="3"/>
            <a:r>
              <a:t>Textebene 4</a:t>
            </a:r>
          </a:p>
          <a:p>
            <a:pPr lvl="4"/>
            <a:r>
              <a:t>Textebene 5</a:t>
            </a:r>
          </a:p>
        </p:txBody>
      </p:sp>
      <p:sp>
        <p:nvSpPr>
          <p:cNvPr id="23"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eltext"/>
          <p:cNvSpPr txBox="1">
            <a:spLocks noGrp="1"/>
          </p:cNvSpPr>
          <p:nvPr>
            <p:ph type="title"/>
          </p:nvPr>
        </p:nvSpPr>
        <p:spPr>
          <a:xfrm>
            <a:off x="1270000" y="3289300"/>
            <a:ext cx="10464800" cy="3175000"/>
          </a:xfrm>
          <a:prstGeom prst="rect">
            <a:avLst/>
          </a:prstGeom>
        </p:spPr>
        <p:txBody>
          <a:bodyPr/>
          <a:lstStyle>
            <a:lvl1pPr algn="ctr"/>
          </a:lstStyle>
          <a:p>
            <a:r>
              <a:t>Titeltext</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Bild"/>
          <p:cNvSpPr>
            <a:spLocks noGrp="1"/>
          </p:cNvSpPr>
          <p:nvPr>
            <p:ph type="pic" idx="21"/>
          </p:nvPr>
        </p:nvSpPr>
        <p:spPr>
          <a:xfrm>
            <a:off x="3759200" y="825500"/>
            <a:ext cx="11548692" cy="7620000"/>
          </a:xfrm>
          <a:prstGeom prst="rect">
            <a:avLst/>
          </a:prstGeom>
          <a:ln w="9525">
            <a:round/>
          </a:ln>
        </p:spPr>
        <p:txBody>
          <a:bodyPr lIns="91439" tIns="45719" rIns="91439" bIns="45719" anchor="t">
            <a:noAutofit/>
          </a:bodyPr>
          <a:lstStyle/>
          <a:p>
            <a:endParaRPr/>
          </a:p>
        </p:txBody>
      </p:sp>
      <p:sp>
        <p:nvSpPr>
          <p:cNvPr id="39" name="Titeltext"/>
          <p:cNvSpPr txBox="1">
            <a:spLocks noGrp="1"/>
          </p:cNvSpPr>
          <p:nvPr>
            <p:ph type="title"/>
          </p:nvPr>
        </p:nvSpPr>
        <p:spPr>
          <a:xfrm>
            <a:off x="965200" y="1397000"/>
            <a:ext cx="5600700" cy="4038600"/>
          </a:xfrm>
          <a:prstGeom prst="rect">
            <a:avLst/>
          </a:prstGeom>
        </p:spPr>
        <p:txBody>
          <a:bodyPr anchor="b"/>
          <a:lstStyle>
            <a:lvl1pPr algn="ctr">
              <a:defRPr sz="6800"/>
            </a:lvl1pPr>
          </a:lstStyle>
          <a:p>
            <a:r>
              <a:t>Titeltext</a:t>
            </a:r>
          </a:p>
        </p:txBody>
      </p:sp>
      <p:sp>
        <p:nvSpPr>
          <p:cNvPr id="40" name="Textebene 1…"/>
          <p:cNvSpPr txBox="1">
            <a:spLocks noGrp="1"/>
          </p:cNvSpPr>
          <p:nvPr>
            <p:ph type="body" sz="quarter" idx="1"/>
          </p:nvPr>
        </p:nvSpPr>
        <p:spPr>
          <a:xfrm>
            <a:off x="965200" y="5448300"/>
            <a:ext cx="5600700" cy="2933700"/>
          </a:xfrm>
          <a:prstGeom prst="rect">
            <a:avLst/>
          </a:prstGeom>
        </p:spPr>
        <p:txBody>
          <a:bodyPr anchor="t"/>
          <a:lstStyle>
            <a:lvl1pPr marL="0" indent="0" algn="ctr">
              <a:spcBef>
                <a:spcPts val="0"/>
              </a:spcBef>
              <a:buSzTx/>
              <a:buNone/>
              <a:defRPr sz="3600"/>
            </a:lvl1pPr>
            <a:lvl2pPr marL="0" indent="0" algn="ctr">
              <a:spcBef>
                <a:spcPts val="0"/>
              </a:spcBef>
              <a:buSzTx/>
              <a:buNone/>
              <a:defRPr sz="3600"/>
            </a:lvl2pPr>
            <a:lvl3pPr marL="0" indent="0" algn="ctr">
              <a:spcBef>
                <a:spcPts val="0"/>
              </a:spcBef>
              <a:buSzTx/>
              <a:buNone/>
              <a:defRPr sz="3600"/>
            </a:lvl3pPr>
            <a:lvl4pPr marL="0" indent="0" algn="ctr">
              <a:spcBef>
                <a:spcPts val="0"/>
              </a:spcBef>
              <a:buSzTx/>
              <a:buNone/>
              <a:defRPr sz="3600"/>
            </a:lvl4pPr>
            <a:lvl5pPr marL="0" indent="0" algn="ctr">
              <a:spcBef>
                <a:spcPts val="0"/>
              </a:spcBef>
              <a:buSzTx/>
              <a:buNone/>
              <a:defRPr sz="3600"/>
            </a:lvl5pPr>
          </a:lstStyle>
          <a:p>
            <a:r>
              <a:t>Textebene 1</a:t>
            </a:r>
          </a:p>
          <a:p>
            <a:pPr lvl="1"/>
            <a:r>
              <a:t>Textebene 2</a:t>
            </a:r>
          </a:p>
          <a:p>
            <a:pPr lvl="2"/>
            <a:r>
              <a:t>Textebene 3</a:t>
            </a:r>
          </a:p>
          <a:p>
            <a:pPr lvl="3"/>
            <a:r>
              <a:t>Textebene 4</a:t>
            </a:r>
          </a:p>
          <a:p>
            <a:pPr lvl="4"/>
            <a:r>
              <a:t>Textebene 5</a:t>
            </a:r>
          </a:p>
        </p:txBody>
      </p:sp>
      <p:sp>
        <p:nvSpPr>
          <p:cNvPr id="41"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eltext"/>
          <p:cNvSpPr txBox="1">
            <a:spLocks noGrp="1"/>
          </p:cNvSpPr>
          <p:nvPr>
            <p:ph type="title"/>
          </p:nvPr>
        </p:nvSpPr>
        <p:spPr>
          <a:prstGeom prst="rect">
            <a:avLst/>
          </a:prstGeom>
        </p:spPr>
        <p:txBody>
          <a:bodyPr/>
          <a:lstStyle>
            <a:lvl1pPr algn="ctr"/>
          </a:lstStyle>
          <a:p>
            <a:r>
              <a:t>Titeltext</a:t>
            </a:r>
          </a:p>
        </p:txBody>
      </p:sp>
      <p:sp>
        <p:nvSpPr>
          <p:cNvPr id="49"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eltext"/>
          <p:cNvSpPr txBox="1">
            <a:spLocks noGrp="1"/>
          </p:cNvSpPr>
          <p:nvPr>
            <p:ph type="title"/>
          </p:nvPr>
        </p:nvSpPr>
        <p:spPr>
          <a:prstGeom prst="rect">
            <a:avLst/>
          </a:prstGeom>
        </p:spPr>
        <p:txBody>
          <a:bodyPr/>
          <a:lstStyle>
            <a:lvl1pPr algn="ctr"/>
          </a:lstStyle>
          <a:p>
            <a:r>
              <a:t>Titeltext</a:t>
            </a:r>
          </a:p>
        </p:txBody>
      </p:sp>
      <p:sp>
        <p:nvSpPr>
          <p:cNvPr id="57" name="Textebene 1…"/>
          <p:cNvSpPr txBox="1">
            <a:spLocks noGrp="1"/>
          </p:cNvSpPr>
          <p:nvPr>
            <p:ph type="body" idx="1"/>
          </p:nvPr>
        </p:nvSpPr>
        <p:spPr>
          <a:xfrm>
            <a:off x="1270000" y="2819400"/>
            <a:ext cx="10464800" cy="5842000"/>
          </a:xfrm>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Textebene 1</a:t>
            </a:r>
          </a:p>
          <a:p>
            <a:pPr lvl="1"/>
            <a:r>
              <a:t>Textebene 2</a:t>
            </a:r>
          </a:p>
          <a:p>
            <a:pPr lvl="2"/>
            <a:r>
              <a:t>Textebene 3</a:t>
            </a:r>
          </a:p>
          <a:p>
            <a:pPr lvl="3"/>
            <a:r>
              <a:t>Textebene 4</a:t>
            </a:r>
          </a:p>
          <a:p>
            <a:pPr lvl="4"/>
            <a:r>
              <a:t>Textebene 5</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Bild"/>
          <p:cNvSpPr>
            <a:spLocks noGrp="1"/>
          </p:cNvSpPr>
          <p:nvPr>
            <p:ph type="pic" sz="half" idx="21"/>
          </p:nvPr>
        </p:nvSpPr>
        <p:spPr>
          <a:xfrm>
            <a:off x="5283200" y="2819400"/>
            <a:ext cx="8565280" cy="5651500"/>
          </a:xfrm>
          <a:prstGeom prst="rect">
            <a:avLst/>
          </a:prstGeom>
          <a:ln w="9525">
            <a:round/>
          </a:ln>
        </p:spPr>
        <p:txBody>
          <a:bodyPr lIns="91439" tIns="45719" rIns="91439" bIns="45719" anchor="t">
            <a:noAutofit/>
          </a:bodyPr>
          <a:lstStyle/>
          <a:p>
            <a:endParaRPr/>
          </a:p>
        </p:txBody>
      </p:sp>
      <p:sp>
        <p:nvSpPr>
          <p:cNvPr id="66" name="Titeltext"/>
          <p:cNvSpPr txBox="1">
            <a:spLocks noGrp="1"/>
          </p:cNvSpPr>
          <p:nvPr>
            <p:ph type="title"/>
          </p:nvPr>
        </p:nvSpPr>
        <p:spPr>
          <a:prstGeom prst="rect">
            <a:avLst/>
          </a:prstGeom>
        </p:spPr>
        <p:txBody>
          <a:bodyPr/>
          <a:lstStyle>
            <a:lvl1pPr algn="ctr"/>
          </a:lstStyle>
          <a:p>
            <a:r>
              <a:t>Titeltext</a:t>
            </a:r>
          </a:p>
        </p:txBody>
      </p:sp>
      <p:sp>
        <p:nvSpPr>
          <p:cNvPr id="67" name="Textebene 1…"/>
          <p:cNvSpPr txBox="1">
            <a:spLocks noGrp="1"/>
          </p:cNvSpPr>
          <p:nvPr>
            <p:ph type="body" sz="half" idx="1"/>
          </p:nvPr>
        </p:nvSpPr>
        <p:spPr>
          <a:xfrm>
            <a:off x="1270000" y="2819400"/>
            <a:ext cx="5016500" cy="5651500"/>
          </a:xfrm>
          <a:prstGeom prst="rect">
            <a:avLst/>
          </a:prstGeom>
        </p:spPr>
        <p:txBody>
          <a:bodyPr/>
          <a:lstStyle>
            <a:lvl1pPr marL="368300" indent="-368300">
              <a:spcBef>
                <a:spcPts val="2800"/>
              </a:spcBef>
              <a:buBlip>
                <a:blip r:embed="rId2"/>
              </a:buBlip>
              <a:defRPr sz="3000"/>
            </a:lvl1pPr>
            <a:lvl2pPr marL="736600" indent="-368300">
              <a:spcBef>
                <a:spcPts val="2800"/>
              </a:spcBef>
              <a:buBlip>
                <a:blip r:embed="rId2"/>
              </a:buBlip>
              <a:defRPr sz="3000"/>
            </a:lvl2pPr>
            <a:lvl3pPr marL="1104900" indent="-368300">
              <a:spcBef>
                <a:spcPts val="2800"/>
              </a:spcBef>
              <a:buBlip>
                <a:blip r:embed="rId2"/>
              </a:buBlip>
              <a:defRPr sz="3000"/>
            </a:lvl3pPr>
            <a:lvl4pPr marL="1473200" indent="-368300">
              <a:spcBef>
                <a:spcPts val="2800"/>
              </a:spcBef>
              <a:buBlip>
                <a:blip r:embed="rId2"/>
              </a:buBlip>
              <a:defRPr sz="3000"/>
            </a:lvl4pPr>
            <a:lvl5pPr marL="1841500" indent="-368300">
              <a:spcBef>
                <a:spcPts val="2800"/>
              </a:spcBef>
              <a:buBlip>
                <a:blip r:embed="rId2"/>
              </a:buBlip>
              <a:defRPr sz="3000"/>
            </a:lvl5pPr>
          </a:lstStyle>
          <a:p>
            <a:r>
              <a:t>Textebene 1</a:t>
            </a:r>
          </a:p>
          <a:p>
            <a:pPr lvl="1"/>
            <a:r>
              <a:t>Textebene 2</a:t>
            </a:r>
          </a:p>
          <a:p>
            <a:pPr lvl="2"/>
            <a:r>
              <a:t>Textebene 3</a:t>
            </a:r>
          </a:p>
          <a:p>
            <a:pPr lvl="3"/>
            <a:r>
              <a:t>Textebene 4</a:t>
            </a:r>
          </a:p>
          <a:p>
            <a:pPr lvl="4"/>
            <a:r>
              <a:t>Textebene 5</a:t>
            </a:r>
          </a:p>
        </p:txBody>
      </p:sp>
      <p:sp>
        <p:nvSpPr>
          <p:cNvPr id="68"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Textebene 1…"/>
          <p:cNvSpPr txBox="1">
            <a:spLocks noGrp="1"/>
          </p:cNvSpPr>
          <p:nvPr>
            <p:ph type="body" idx="1"/>
          </p:nvPr>
        </p:nvSpPr>
        <p:spPr>
          <a:prstGeom prst="rect">
            <a:avLst/>
          </a:prstGeom>
        </p:spPr>
        <p:txBody>
          <a:bodyPr/>
          <a:lstStyle>
            <a:lvl1pPr>
              <a:buBlip>
                <a:blip r:embed="rId2"/>
              </a:buBlip>
            </a:lvl1pPr>
            <a:lvl2pPr>
              <a:buBlip>
                <a:blip r:embed="rId2"/>
              </a:buBlip>
            </a:lvl2pPr>
            <a:lvl3pPr>
              <a:buBlip>
                <a:blip r:embed="rId2"/>
              </a:buBlip>
            </a:lvl3pPr>
            <a:lvl4pPr>
              <a:buBlip>
                <a:blip r:embed="rId2"/>
              </a:buBlip>
            </a:lvl4pPr>
            <a:lvl5pPr>
              <a:buBlip>
                <a:blip r:embed="rId2"/>
              </a:buBlip>
            </a:lvl5pPr>
          </a:lstStyle>
          <a:p>
            <a:r>
              <a:t>Textebene 1</a:t>
            </a:r>
          </a:p>
          <a:p>
            <a:pPr lvl="1"/>
            <a:r>
              <a:t>Textebene 2</a:t>
            </a:r>
          </a:p>
          <a:p>
            <a:pPr lvl="2"/>
            <a:r>
              <a:t>Textebene 3</a:t>
            </a:r>
          </a:p>
          <a:p>
            <a:pPr lvl="3"/>
            <a:r>
              <a:t>Textebene 4</a:t>
            </a:r>
          </a:p>
          <a:p>
            <a:pPr lvl="4"/>
            <a:r>
              <a:t>Textebene 5</a:t>
            </a:r>
          </a:p>
        </p:txBody>
      </p:sp>
      <p:sp>
        <p:nvSpPr>
          <p:cNvPr id="76"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Bild"/>
          <p:cNvSpPr>
            <a:spLocks noGrp="1"/>
          </p:cNvSpPr>
          <p:nvPr>
            <p:ph type="pic" sz="quarter" idx="21"/>
          </p:nvPr>
        </p:nvSpPr>
        <p:spPr>
          <a:xfrm>
            <a:off x="7391400" y="762000"/>
            <a:ext cx="4660900" cy="3075332"/>
          </a:xfrm>
          <a:prstGeom prst="rect">
            <a:avLst/>
          </a:prstGeom>
          <a:ln w="9525">
            <a:round/>
          </a:ln>
        </p:spPr>
        <p:txBody>
          <a:bodyPr lIns="91439" tIns="45719" rIns="91439" bIns="45719" anchor="t">
            <a:noAutofit/>
          </a:bodyPr>
          <a:lstStyle/>
          <a:p>
            <a:endParaRPr/>
          </a:p>
        </p:txBody>
      </p:sp>
      <p:sp>
        <p:nvSpPr>
          <p:cNvPr id="84" name="Bild"/>
          <p:cNvSpPr>
            <a:spLocks noGrp="1"/>
          </p:cNvSpPr>
          <p:nvPr>
            <p:ph type="pic" sz="half" idx="22"/>
          </p:nvPr>
        </p:nvSpPr>
        <p:spPr>
          <a:xfrm>
            <a:off x="6901631" y="3197028"/>
            <a:ext cx="5380144" cy="8115301"/>
          </a:xfrm>
          <a:prstGeom prst="rect">
            <a:avLst/>
          </a:prstGeom>
          <a:ln w="9525">
            <a:round/>
          </a:ln>
        </p:spPr>
        <p:txBody>
          <a:bodyPr lIns="91439" tIns="45719" rIns="91439" bIns="45719" anchor="t">
            <a:noAutofit/>
          </a:bodyPr>
          <a:lstStyle/>
          <a:p>
            <a:endParaRPr/>
          </a:p>
        </p:txBody>
      </p:sp>
      <p:sp>
        <p:nvSpPr>
          <p:cNvPr id="85" name="Bild"/>
          <p:cNvSpPr>
            <a:spLocks noGrp="1"/>
          </p:cNvSpPr>
          <p:nvPr>
            <p:ph type="pic" idx="23"/>
          </p:nvPr>
        </p:nvSpPr>
        <p:spPr>
          <a:xfrm>
            <a:off x="-2291141" y="-26019"/>
            <a:ext cx="12309676" cy="9233763"/>
          </a:xfrm>
          <a:prstGeom prst="rect">
            <a:avLst/>
          </a:prstGeom>
          <a:ln w="9525">
            <a:round/>
          </a:ln>
        </p:spPr>
        <p:txBody>
          <a:bodyPr lIns="91439" tIns="45719" rIns="91439" bIns="45719" anchor="t">
            <a:noAutofit/>
          </a:bodyPr>
          <a:lstStyle/>
          <a:p>
            <a:endParaRPr/>
          </a:p>
        </p:txBody>
      </p:sp>
      <p:sp>
        <p:nvSpPr>
          <p:cNvPr id="86" name="Foliennumm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extebene 1…"/>
          <p:cNvSpPr txBox="1">
            <a:spLocks noGrp="1"/>
          </p:cNvSpPr>
          <p:nvPr>
            <p:ph type="body" idx="1"/>
          </p:nvPr>
        </p:nvSpPr>
        <p:spPr>
          <a:xfrm>
            <a:off x="1270000" y="1168400"/>
            <a:ext cx="10464800" cy="741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lvl1pPr>
              <a:buBlip>
                <a:blip r:embed="rId15"/>
              </a:buBlip>
            </a:lvl1pPr>
            <a:lvl2pPr>
              <a:buBlip>
                <a:blip r:embed="rId15"/>
              </a:buBlip>
            </a:lvl2pPr>
            <a:lvl3pPr>
              <a:buBlip>
                <a:blip r:embed="rId15"/>
              </a:buBlip>
            </a:lvl3pPr>
            <a:lvl4pPr>
              <a:buBlip>
                <a:blip r:embed="rId15"/>
              </a:buBlip>
            </a:lvl4pPr>
            <a:lvl5pPr>
              <a:buBlip>
                <a:blip r:embed="rId15"/>
              </a:buBlip>
            </a:lvl5pPr>
          </a:lstStyle>
          <a:p>
            <a:r>
              <a:t>Textebene 1</a:t>
            </a:r>
          </a:p>
          <a:p>
            <a:pPr lvl="1"/>
            <a:r>
              <a:t>Textebene 2</a:t>
            </a:r>
          </a:p>
          <a:p>
            <a:pPr lvl="2"/>
            <a:r>
              <a:t>Textebene 3</a:t>
            </a:r>
          </a:p>
          <a:p>
            <a:pPr lvl="3"/>
            <a:r>
              <a:t>Textebene 4</a:t>
            </a:r>
          </a:p>
          <a:p>
            <a:pPr lvl="4"/>
            <a:r>
              <a:t>Textebene 5</a:t>
            </a:r>
          </a:p>
        </p:txBody>
      </p:sp>
      <p:sp>
        <p:nvSpPr>
          <p:cNvPr id="3" name="Titeltext"/>
          <p:cNvSpPr txBox="1">
            <a:spLocks noGrp="1"/>
          </p:cNvSpPr>
          <p:nvPr>
            <p:ph type="title"/>
          </p:nvPr>
        </p:nvSpPr>
        <p:spPr>
          <a:xfrm>
            <a:off x="1270000" y="635000"/>
            <a:ext cx="10464800" cy="210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Titeltext</a:t>
            </a:r>
          </a:p>
        </p:txBody>
      </p:sp>
      <p:sp>
        <p:nvSpPr>
          <p:cNvPr id="4" name="Foliennummer"/>
          <p:cNvSpPr txBox="1">
            <a:spLocks noGrp="1"/>
          </p:cNvSpPr>
          <p:nvPr>
            <p:ph type="sldNum" sz="quarter" idx="2"/>
          </p:nvPr>
        </p:nvSpPr>
        <p:spPr>
          <a:xfrm>
            <a:off x="6337299" y="9296399"/>
            <a:ext cx="323479" cy="457201"/>
          </a:xfrm>
          <a:prstGeom prst="rect">
            <a:avLst/>
          </a:prstGeom>
          <a:ln w="12700">
            <a:miter lim="400000"/>
          </a:ln>
        </p:spPr>
        <p:txBody>
          <a:bodyPr wrap="none" lIns="50800" tIns="50800" rIns="50800" bIns="50800" anchor="b">
            <a:spAutoFit/>
          </a:bodyPr>
          <a:lstStyle>
            <a:lvl1pPr>
              <a:defRPr sz="1800"/>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1pPr>
      <a:lvl2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2pPr>
      <a:lvl3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3pPr>
      <a:lvl4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4pPr>
      <a:lvl5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5pPr>
      <a:lvl6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6pPr>
      <a:lvl7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7pPr>
      <a:lvl8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8pPr>
      <a:lvl9pPr marL="0" marR="0" indent="0" algn="l" defTabSz="584200" latinLnBrk="0">
        <a:lnSpc>
          <a:spcPct val="100000"/>
        </a:lnSpc>
        <a:spcBef>
          <a:spcPts val="0"/>
        </a:spcBef>
        <a:spcAft>
          <a:spcPts val="0"/>
        </a:spcAft>
        <a:buClrTx/>
        <a:buSzTx/>
        <a:buFontTx/>
        <a:buNone/>
        <a:tabLst/>
        <a:defRPr sz="7200" b="0" i="0" u="none" strike="noStrike" cap="none" spc="0" baseline="0">
          <a:solidFill>
            <a:srgbClr val="3E231A"/>
          </a:solidFill>
          <a:uFillTx/>
          <a:latin typeface="+mn-lt"/>
          <a:ea typeface="+mn-ea"/>
          <a:cs typeface="+mn-cs"/>
          <a:sym typeface="Papyrus"/>
        </a:defRPr>
      </a:lvl9pPr>
    </p:titleStyle>
    <p:bodyStyle>
      <a:lvl1pPr marL="4699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1pPr>
      <a:lvl2pPr marL="9398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2pPr>
      <a:lvl3pPr marL="14097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3pPr>
      <a:lvl4pPr marL="18796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4pPr>
      <a:lvl5pPr marL="23495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5pPr>
      <a:lvl6pPr marL="28194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6pPr>
      <a:lvl7pPr marL="32893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7pPr>
      <a:lvl8pPr marL="37592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8pPr>
      <a:lvl9pPr marL="4229100" marR="0" indent="-469900" algn="l" defTabSz="584200" rtl="0" latinLnBrk="0">
        <a:lnSpc>
          <a:spcPct val="100000"/>
        </a:lnSpc>
        <a:spcBef>
          <a:spcPts val="3000"/>
        </a:spcBef>
        <a:spcAft>
          <a:spcPts val="0"/>
        </a:spcAft>
        <a:buClrTx/>
        <a:buSzPct val="25000"/>
        <a:buFontTx/>
        <a:buBlip>
          <a:blip r:embed="rId15"/>
        </a:buBlip>
        <a:tabLst/>
        <a:defRPr sz="3800" b="0" i="0" u="none" strike="noStrike" cap="none" spc="0" baseline="0">
          <a:solidFill>
            <a:srgbClr val="3E231A"/>
          </a:solidFill>
          <a:uFillTx/>
          <a:latin typeface="+mn-lt"/>
          <a:ea typeface="+mn-ea"/>
          <a:cs typeface="+mn-cs"/>
          <a:sym typeface="Papyrus"/>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Papyru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fd@edmna.org"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20" name="European Delegates Meeting…"/>
          <p:cNvSpPr txBox="1">
            <a:spLocks noGrp="1"/>
          </p:cNvSpPr>
          <p:nvPr>
            <p:ph type="ctrTitle"/>
          </p:nvPr>
        </p:nvSpPr>
        <p:spPr>
          <a:xfrm>
            <a:off x="859780" y="774700"/>
            <a:ext cx="11285240" cy="1460500"/>
          </a:xfrm>
          <a:prstGeom prst="rect">
            <a:avLst/>
          </a:prstGeom>
          <a:ln w="9525">
            <a:round/>
          </a:ln>
        </p:spPr>
        <p:txBody>
          <a:bodyPr anchor="ctr"/>
          <a:lstStyle/>
          <a:p>
            <a:pPr defTabSz="449833">
              <a:defRPr sz="3311" u="sng"/>
            </a:pPr>
            <a:r>
              <a:rPr dirty="0">
                <a:latin typeface="Papyrus" panose="020B0602040200020303" pitchFamily="34" charset="77"/>
              </a:rPr>
              <a:t>European Delegates Meeting</a:t>
            </a:r>
          </a:p>
          <a:p>
            <a:pPr defTabSz="449833">
              <a:defRPr sz="3311" u="sng"/>
            </a:pPr>
            <a:r>
              <a:rPr dirty="0">
                <a:latin typeface="Papyrus" panose="020B0602040200020303" pitchFamily="34" charset="77"/>
              </a:rPr>
              <a:t>FD COMMITTEE</a:t>
            </a:r>
          </a:p>
        </p:txBody>
      </p:sp>
      <p:sp>
        <p:nvSpPr>
          <p:cNvPr id="121" name="Applying NA principles…"/>
          <p:cNvSpPr txBox="1">
            <a:spLocks noGrp="1"/>
          </p:cNvSpPr>
          <p:nvPr>
            <p:ph type="subTitle" idx="1"/>
          </p:nvPr>
        </p:nvSpPr>
        <p:spPr>
          <a:xfrm>
            <a:off x="846435" y="2468215"/>
            <a:ext cx="11285240" cy="6321922"/>
          </a:xfrm>
          <a:prstGeom prst="rect">
            <a:avLst/>
          </a:prstGeom>
          <a:ln w="9525">
            <a:round/>
          </a:ln>
        </p:spPr>
        <p:txBody>
          <a:bodyPr anchor="ctr"/>
          <a:lstStyle/>
          <a:p>
            <a:pPr>
              <a:defRPr sz="5000"/>
            </a:pPr>
            <a:r>
              <a:rPr dirty="0">
                <a:latin typeface="Papyrus" panose="020B0602040200020303" pitchFamily="34" charset="77"/>
              </a:rPr>
              <a:t>Applying NA principles </a:t>
            </a:r>
          </a:p>
          <a:p>
            <a:pPr>
              <a:defRPr sz="5700"/>
            </a:pPr>
            <a:r>
              <a:rPr dirty="0">
                <a:latin typeface="Papyrus" panose="020B0602040200020303" pitchFamily="34" charset="77"/>
              </a:rPr>
              <a:t>“in times of </a:t>
            </a:r>
            <a:r>
              <a:rPr sz="4900" dirty="0">
                <a:latin typeface="Papyrus" panose="020B0602040200020303" pitchFamily="34" charset="77"/>
              </a:rPr>
              <a:t>COVID</a:t>
            </a:r>
            <a:r>
              <a:rPr dirty="0">
                <a:latin typeface="Papyrus" panose="020B0602040200020303" pitchFamily="34" charset="77"/>
              </a:rPr>
              <a:t>.”</a:t>
            </a:r>
          </a:p>
        </p:txBody>
      </p:sp>
      <p:sp>
        <p:nvSpPr>
          <p:cNvPr id="122" name="Gesichtsmaske"/>
          <p:cNvSpPr/>
          <p:nvPr/>
        </p:nvSpPr>
        <p:spPr>
          <a:xfrm>
            <a:off x="10292492" y="2864866"/>
            <a:ext cx="1229646" cy="1445768"/>
          </a:xfrm>
          <a:custGeom>
            <a:avLst/>
            <a:gdLst/>
            <a:ahLst/>
            <a:cxnLst>
              <a:cxn ang="0">
                <a:pos x="wd2" y="hd2"/>
              </a:cxn>
              <a:cxn ang="5400000">
                <a:pos x="wd2" y="hd2"/>
              </a:cxn>
              <a:cxn ang="10800000">
                <a:pos x="wd2" y="hd2"/>
              </a:cxn>
              <a:cxn ang="16200000">
                <a:pos x="wd2" y="hd2"/>
              </a:cxn>
            </a:cxnLst>
            <a:rect l="0" t="0" r="r" b="b"/>
            <a:pathLst>
              <a:path w="21567" h="21600" extrusionOk="0">
                <a:moveTo>
                  <a:pt x="12557" y="0"/>
                </a:moveTo>
                <a:cubicBezTo>
                  <a:pt x="18552" y="0"/>
                  <a:pt x="21567" y="3300"/>
                  <a:pt x="21567" y="7254"/>
                </a:cubicBezTo>
                <a:cubicBezTo>
                  <a:pt x="21567" y="11209"/>
                  <a:pt x="18858" y="14266"/>
                  <a:pt x="18354" y="17025"/>
                </a:cubicBezTo>
                <a:cubicBezTo>
                  <a:pt x="17851" y="19784"/>
                  <a:pt x="20159" y="21600"/>
                  <a:pt x="20159" y="21600"/>
                </a:cubicBezTo>
                <a:lnTo>
                  <a:pt x="8506" y="21600"/>
                </a:lnTo>
                <a:cubicBezTo>
                  <a:pt x="7873" y="18694"/>
                  <a:pt x="6750" y="18738"/>
                  <a:pt x="5671" y="18789"/>
                </a:cubicBezTo>
                <a:lnTo>
                  <a:pt x="13867" y="13852"/>
                </a:lnTo>
                <a:cubicBezTo>
                  <a:pt x="13869" y="13851"/>
                  <a:pt x="13869" y="13850"/>
                  <a:pt x="13871" y="13849"/>
                </a:cubicBezTo>
                <a:cubicBezTo>
                  <a:pt x="14811" y="13262"/>
                  <a:pt x="15319" y="12285"/>
                  <a:pt x="15195" y="11298"/>
                </a:cubicBezTo>
                <a:cubicBezTo>
                  <a:pt x="15096" y="10505"/>
                  <a:pt x="14602" y="9785"/>
                  <a:pt x="13839" y="9321"/>
                </a:cubicBezTo>
                <a:cubicBezTo>
                  <a:pt x="13077" y="8857"/>
                  <a:pt x="12117" y="8694"/>
                  <a:pt x="11205" y="8871"/>
                </a:cubicBezTo>
                <a:cubicBezTo>
                  <a:pt x="11199" y="8872"/>
                  <a:pt x="11194" y="8873"/>
                  <a:pt x="11189" y="8874"/>
                </a:cubicBezTo>
                <a:lnTo>
                  <a:pt x="5989" y="10074"/>
                </a:lnTo>
                <a:lnTo>
                  <a:pt x="1869" y="9235"/>
                </a:lnTo>
                <a:cubicBezTo>
                  <a:pt x="2059" y="8969"/>
                  <a:pt x="2237" y="8726"/>
                  <a:pt x="2391" y="8519"/>
                </a:cubicBezTo>
                <a:cubicBezTo>
                  <a:pt x="3110" y="7554"/>
                  <a:pt x="1948" y="7038"/>
                  <a:pt x="2307" y="5996"/>
                </a:cubicBezTo>
                <a:cubicBezTo>
                  <a:pt x="3207" y="2409"/>
                  <a:pt x="5863" y="0"/>
                  <a:pt x="12557" y="0"/>
                </a:cubicBezTo>
                <a:close/>
                <a:moveTo>
                  <a:pt x="11909" y="9487"/>
                </a:moveTo>
                <a:cubicBezTo>
                  <a:pt x="12429" y="9482"/>
                  <a:pt x="12941" y="9618"/>
                  <a:pt x="13371" y="9879"/>
                </a:cubicBezTo>
                <a:cubicBezTo>
                  <a:pt x="13946" y="10229"/>
                  <a:pt x="14318" y="10772"/>
                  <a:pt x="14393" y="11371"/>
                </a:cubicBezTo>
                <a:cubicBezTo>
                  <a:pt x="14486" y="12114"/>
                  <a:pt x="14106" y="12851"/>
                  <a:pt x="13399" y="13294"/>
                </a:cubicBezTo>
                <a:lnTo>
                  <a:pt x="9956" y="15367"/>
                </a:lnTo>
                <a:cubicBezTo>
                  <a:pt x="8588" y="14854"/>
                  <a:pt x="7594" y="13890"/>
                  <a:pt x="6997" y="12501"/>
                </a:cubicBezTo>
                <a:cubicBezTo>
                  <a:pt x="6667" y="11732"/>
                  <a:pt x="6551" y="11028"/>
                  <a:pt x="6511" y="10666"/>
                </a:cubicBezTo>
                <a:lnTo>
                  <a:pt x="11391" y="9539"/>
                </a:lnTo>
                <a:cubicBezTo>
                  <a:pt x="11563" y="9506"/>
                  <a:pt x="11736" y="9488"/>
                  <a:pt x="11909" y="9487"/>
                </a:cubicBezTo>
                <a:close/>
                <a:moveTo>
                  <a:pt x="1587" y="9947"/>
                </a:moveTo>
                <a:cubicBezTo>
                  <a:pt x="1639" y="9952"/>
                  <a:pt x="1691" y="9964"/>
                  <a:pt x="1740" y="9987"/>
                </a:cubicBezTo>
                <a:cubicBezTo>
                  <a:pt x="1934" y="10080"/>
                  <a:pt x="2001" y="10290"/>
                  <a:pt x="1892" y="10456"/>
                </a:cubicBezTo>
                <a:lnTo>
                  <a:pt x="898" y="11971"/>
                </a:lnTo>
                <a:lnTo>
                  <a:pt x="1843" y="12854"/>
                </a:lnTo>
                <a:cubicBezTo>
                  <a:pt x="1919" y="12926"/>
                  <a:pt x="1957" y="13022"/>
                  <a:pt x="1946" y="13118"/>
                </a:cubicBezTo>
                <a:cubicBezTo>
                  <a:pt x="1942" y="13152"/>
                  <a:pt x="1598" y="16550"/>
                  <a:pt x="4404" y="18097"/>
                </a:cubicBezTo>
                <a:cubicBezTo>
                  <a:pt x="4591" y="18200"/>
                  <a:pt x="4644" y="18413"/>
                  <a:pt x="4523" y="18573"/>
                </a:cubicBezTo>
                <a:cubicBezTo>
                  <a:pt x="4446" y="18674"/>
                  <a:pt x="4318" y="18730"/>
                  <a:pt x="4186" y="18730"/>
                </a:cubicBezTo>
                <a:cubicBezTo>
                  <a:pt x="4111" y="18730"/>
                  <a:pt x="4035" y="18711"/>
                  <a:pt x="3967" y="18674"/>
                </a:cubicBezTo>
                <a:cubicBezTo>
                  <a:pt x="2631" y="17937"/>
                  <a:pt x="1717" y="16729"/>
                  <a:pt x="1329" y="15178"/>
                </a:cubicBezTo>
                <a:cubicBezTo>
                  <a:pt x="1105" y="14285"/>
                  <a:pt x="1115" y="13526"/>
                  <a:pt x="1132" y="13209"/>
                </a:cubicBezTo>
                <a:lnTo>
                  <a:pt x="105" y="12250"/>
                </a:lnTo>
                <a:cubicBezTo>
                  <a:pt x="-11" y="12141"/>
                  <a:pt x="-33" y="11980"/>
                  <a:pt x="52" y="11851"/>
                </a:cubicBezTo>
                <a:lnTo>
                  <a:pt x="1190" y="10119"/>
                </a:lnTo>
                <a:cubicBezTo>
                  <a:pt x="1271" y="9995"/>
                  <a:pt x="1431" y="9932"/>
                  <a:pt x="1587" y="9947"/>
                </a:cubicBezTo>
                <a:close/>
              </a:path>
            </a:pathLst>
          </a:custGeom>
          <a:solidFill>
            <a:schemeClr val="accent4"/>
          </a:solid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
        <p:nvSpPr>
          <p:cNvPr id="123" name="Gesichtsmaske"/>
          <p:cNvSpPr/>
          <p:nvPr/>
        </p:nvSpPr>
        <p:spPr>
          <a:xfrm>
            <a:off x="1222437" y="2864866"/>
            <a:ext cx="1229646" cy="1445768"/>
          </a:xfrm>
          <a:custGeom>
            <a:avLst/>
            <a:gdLst/>
            <a:ahLst/>
            <a:cxnLst>
              <a:cxn ang="0">
                <a:pos x="wd2" y="hd2"/>
              </a:cxn>
              <a:cxn ang="5400000">
                <a:pos x="wd2" y="hd2"/>
              </a:cxn>
              <a:cxn ang="10800000">
                <a:pos x="wd2" y="hd2"/>
              </a:cxn>
              <a:cxn ang="16200000">
                <a:pos x="wd2" y="hd2"/>
              </a:cxn>
            </a:cxnLst>
            <a:rect l="0" t="0" r="r" b="b"/>
            <a:pathLst>
              <a:path w="21567" h="21600" extrusionOk="0">
                <a:moveTo>
                  <a:pt x="9010" y="0"/>
                </a:moveTo>
                <a:cubicBezTo>
                  <a:pt x="3015" y="0"/>
                  <a:pt x="0" y="3300"/>
                  <a:pt x="0" y="7254"/>
                </a:cubicBezTo>
                <a:cubicBezTo>
                  <a:pt x="0" y="11209"/>
                  <a:pt x="2709" y="14266"/>
                  <a:pt x="3213" y="17025"/>
                </a:cubicBezTo>
                <a:cubicBezTo>
                  <a:pt x="3716" y="19784"/>
                  <a:pt x="1408" y="21600"/>
                  <a:pt x="1408" y="21600"/>
                </a:cubicBezTo>
                <a:lnTo>
                  <a:pt x="13061" y="21600"/>
                </a:lnTo>
                <a:cubicBezTo>
                  <a:pt x="13694" y="18694"/>
                  <a:pt x="14817" y="18738"/>
                  <a:pt x="15896" y="18789"/>
                </a:cubicBezTo>
                <a:lnTo>
                  <a:pt x="7700" y="13852"/>
                </a:lnTo>
                <a:cubicBezTo>
                  <a:pt x="7698" y="13851"/>
                  <a:pt x="7698" y="13850"/>
                  <a:pt x="7696" y="13849"/>
                </a:cubicBezTo>
                <a:cubicBezTo>
                  <a:pt x="6756" y="13262"/>
                  <a:pt x="6248" y="12285"/>
                  <a:pt x="6372" y="11298"/>
                </a:cubicBezTo>
                <a:cubicBezTo>
                  <a:pt x="6471" y="10505"/>
                  <a:pt x="6965" y="9785"/>
                  <a:pt x="7728" y="9321"/>
                </a:cubicBezTo>
                <a:cubicBezTo>
                  <a:pt x="8490" y="8857"/>
                  <a:pt x="9450" y="8694"/>
                  <a:pt x="10362" y="8871"/>
                </a:cubicBezTo>
                <a:cubicBezTo>
                  <a:pt x="10368" y="8872"/>
                  <a:pt x="10373" y="8873"/>
                  <a:pt x="10378" y="8874"/>
                </a:cubicBezTo>
                <a:lnTo>
                  <a:pt x="15578" y="10074"/>
                </a:lnTo>
                <a:lnTo>
                  <a:pt x="19698" y="9235"/>
                </a:lnTo>
                <a:cubicBezTo>
                  <a:pt x="19508" y="8969"/>
                  <a:pt x="19330" y="8726"/>
                  <a:pt x="19176" y="8519"/>
                </a:cubicBezTo>
                <a:cubicBezTo>
                  <a:pt x="18457" y="7554"/>
                  <a:pt x="19619" y="7038"/>
                  <a:pt x="19260" y="5996"/>
                </a:cubicBezTo>
                <a:cubicBezTo>
                  <a:pt x="18360" y="2409"/>
                  <a:pt x="15704" y="0"/>
                  <a:pt x="9010" y="0"/>
                </a:cubicBezTo>
                <a:close/>
                <a:moveTo>
                  <a:pt x="9658" y="9487"/>
                </a:moveTo>
                <a:cubicBezTo>
                  <a:pt x="9138" y="9482"/>
                  <a:pt x="8626" y="9618"/>
                  <a:pt x="8196" y="9879"/>
                </a:cubicBezTo>
                <a:cubicBezTo>
                  <a:pt x="7621" y="10229"/>
                  <a:pt x="7249" y="10772"/>
                  <a:pt x="7174" y="11371"/>
                </a:cubicBezTo>
                <a:cubicBezTo>
                  <a:pt x="7081" y="12114"/>
                  <a:pt x="7461" y="12851"/>
                  <a:pt x="8168" y="13294"/>
                </a:cubicBezTo>
                <a:lnTo>
                  <a:pt x="11611" y="15367"/>
                </a:lnTo>
                <a:cubicBezTo>
                  <a:pt x="12979" y="14854"/>
                  <a:pt x="13973" y="13890"/>
                  <a:pt x="14570" y="12501"/>
                </a:cubicBezTo>
                <a:cubicBezTo>
                  <a:pt x="14900" y="11732"/>
                  <a:pt x="15016" y="11028"/>
                  <a:pt x="15056" y="10666"/>
                </a:cubicBezTo>
                <a:lnTo>
                  <a:pt x="10176" y="9539"/>
                </a:lnTo>
                <a:cubicBezTo>
                  <a:pt x="10004" y="9506"/>
                  <a:pt x="9831" y="9488"/>
                  <a:pt x="9658" y="9487"/>
                </a:cubicBezTo>
                <a:close/>
                <a:moveTo>
                  <a:pt x="19980" y="9947"/>
                </a:moveTo>
                <a:cubicBezTo>
                  <a:pt x="19928" y="9952"/>
                  <a:pt x="19876" y="9964"/>
                  <a:pt x="19827" y="9987"/>
                </a:cubicBezTo>
                <a:cubicBezTo>
                  <a:pt x="19633" y="10080"/>
                  <a:pt x="19566" y="10290"/>
                  <a:pt x="19675" y="10456"/>
                </a:cubicBezTo>
                <a:lnTo>
                  <a:pt x="20669" y="11971"/>
                </a:lnTo>
                <a:lnTo>
                  <a:pt x="19724" y="12854"/>
                </a:lnTo>
                <a:cubicBezTo>
                  <a:pt x="19648" y="12926"/>
                  <a:pt x="19610" y="13022"/>
                  <a:pt x="19621" y="13118"/>
                </a:cubicBezTo>
                <a:cubicBezTo>
                  <a:pt x="19625" y="13152"/>
                  <a:pt x="19969" y="16550"/>
                  <a:pt x="17163" y="18097"/>
                </a:cubicBezTo>
                <a:cubicBezTo>
                  <a:pt x="16976" y="18200"/>
                  <a:pt x="16923" y="18413"/>
                  <a:pt x="17044" y="18573"/>
                </a:cubicBezTo>
                <a:cubicBezTo>
                  <a:pt x="17121" y="18674"/>
                  <a:pt x="17249" y="18730"/>
                  <a:pt x="17381" y="18730"/>
                </a:cubicBezTo>
                <a:cubicBezTo>
                  <a:pt x="17456" y="18730"/>
                  <a:pt x="17532" y="18711"/>
                  <a:pt x="17600" y="18674"/>
                </a:cubicBezTo>
                <a:cubicBezTo>
                  <a:pt x="18936" y="17937"/>
                  <a:pt x="19850" y="16729"/>
                  <a:pt x="20238" y="15178"/>
                </a:cubicBezTo>
                <a:cubicBezTo>
                  <a:pt x="20462" y="14285"/>
                  <a:pt x="20452" y="13526"/>
                  <a:pt x="20435" y="13209"/>
                </a:cubicBezTo>
                <a:lnTo>
                  <a:pt x="21462" y="12250"/>
                </a:lnTo>
                <a:cubicBezTo>
                  <a:pt x="21578" y="12141"/>
                  <a:pt x="21600" y="11980"/>
                  <a:pt x="21515" y="11851"/>
                </a:cubicBezTo>
                <a:lnTo>
                  <a:pt x="20377" y="10119"/>
                </a:lnTo>
                <a:cubicBezTo>
                  <a:pt x="20296" y="9995"/>
                  <a:pt x="20136" y="9932"/>
                  <a:pt x="19980" y="9947"/>
                </a:cubicBezTo>
                <a:close/>
              </a:path>
            </a:pathLst>
          </a:custGeom>
          <a:solidFill>
            <a:schemeClr val="accent4"/>
          </a:solid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extLst>
      <p:ext uri="{BB962C8B-B14F-4D97-AF65-F5344CB8AC3E}">
        <p14:creationId xmlns:p14="http://schemas.microsoft.com/office/powerpoint/2010/main" val="3683476123"/>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70" name="“SPONSORSHIP IN TIMES OF COVID”"/>
          <p:cNvSpPr txBox="1">
            <a:spLocks noGrp="1"/>
          </p:cNvSpPr>
          <p:nvPr>
            <p:ph type="ctrTitle"/>
          </p:nvPr>
        </p:nvSpPr>
        <p:spPr>
          <a:xfrm>
            <a:off x="1270000" y="901700"/>
            <a:ext cx="10464800" cy="1105049"/>
          </a:xfrm>
          <a:prstGeom prst="rect">
            <a:avLst/>
          </a:prstGeom>
          <a:ln w="9525">
            <a:round/>
          </a:ln>
        </p:spPr>
        <p:txBody>
          <a:bodyPr/>
          <a:lstStyle>
            <a:lvl1pPr>
              <a:defRPr sz="3000"/>
            </a:lvl1pPr>
          </a:lstStyle>
          <a:p>
            <a:r>
              <a:rPr dirty="0">
                <a:latin typeface="Papyrus" panose="020B0602040200020303" pitchFamily="34" charset="77"/>
              </a:rPr>
              <a:t>“SPONSORSHIP IN TIMES OF COVID”</a:t>
            </a:r>
          </a:p>
        </p:txBody>
      </p:sp>
      <p:sp>
        <p:nvSpPr>
          <p:cNvPr id="171" name="As a member of NA, what do you do to communicate with the newcomer/other members/sponsor/sponsee so to carry the message  ?"/>
          <p:cNvSpPr txBox="1">
            <a:spLocks noGrp="1"/>
          </p:cNvSpPr>
          <p:nvPr>
            <p:ph type="subTitle" idx="1"/>
          </p:nvPr>
        </p:nvSpPr>
        <p:spPr>
          <a:xfrm>
            <a:off x="1270000" y="2555081"/>
            <a:ext cx="10464800" cy="6258323"/>
          </a:xfrm>
          <a:prstGeom prst="rect">
            <a:avLst/>
          </a:prstGeom>
          <a:ln w="9525">
            <a:round/>
          </a:ln>
        </p:spPr>
        <p:txBody>
          <a:bodyPr anchor="ctr"/>
          <a:lstStyle>
            <a:lvl1pPr defTabSz="457200">
              <a:lnSpc>
                <a:spcPts val="5000"/>
              </a:lnSpc>
              <a:spcBef>
                <a:spcPts val="1200"/>
              </a:spcBef>
              <a:defRPr sz="2866">
                <a:ln w="0" cap="flat">
                  <a:solidFill>
                    <a:srgbClr val="000000"/>
                  </a:solidFill>
                  <a:prstDash val="solid"/>
                  <a:miter lim="400000"/>
                </a:ln>
                <a:solidFill>
                  <a:schemeClr val="accent5">
                    <a:lumOff val="-17421"/>
                  </a:schemeClr>
                </a:solidFill>
              </a:defRPr>
            </a:lvl1pPr>
          </a:lstStyle>
          <a:p>
            <a:r>
              <a:rPr dirty="0">
                <a:latin typeface="Papyrus" panose="020B0602040200020303" pitchFamily="34" charset="77"/>
              </a:rPr>
              <a:t>As a member of NA, what do you do to communicate with the newcomer/other members/sponsor/</a:t>
            </a:r>
            <a:r>
              <a:rPr dirty="0" err="1">
                <a:latin typeface="Papyrus" panose="020B0602040200020303" pitchFamily="34" charset="77"/>
              </a:rPr>
              <a:t>sponsee</a:t>
            </a:r>
            <a:r>
              <a:rPr dirty="0">
                <a:latin typeface="Papyrus" panose="020B0602040200020303" pitchFamily="34" charset="77"/>
              </a:rPr>
              <a:t> so to carry the message  ? </a:t>
            </a:r>
          </a:p>
        </p:txBody>
      </p:sp>
      <p:sp>
        <p:nvSpPr>
          <p:cNvPr id="172" name="Stethoskop"/>
          <p:cNvSpPr/>
          <p:nvPr/>
        </p:nvSpPr>
        <p:spPr>
          <a:xfrm>
            <a:off x="2012326" y="3137624"/>
            <a:ext cx="1258548" cy="1281252"/>
          </a:xfrm>
          <a:custGeom>
            <a:avLst/>
            <a:gdLst/>
            <a:ahLst/>
            <a:cxnLst>
              <a:cxn ang="0">
                <a:pos x="wd2" y="hd2"/>
              </a:cxn>
              <a:cxn ang="5400000">
                <a:pos x="wd2" y="hd2"/>
              </a:cxn>
              <a:cxn ang="10800000">
                <a:pos x="wd2" y="hd2"/>
              </a:cxn>
              <a:cxn ang="16200000">
                <a:pos x="wd2" y="hd2"/>
              </a:cxn>
            </a:cxnLst>
            <a:rect l="0" t="0" r="r" b="b"/>
            <a:pathLst>
              <a:path w="21468" h="21600" extrusionOk="0">
                <a:moveTo>
                  <a:pt x="4660" y="0"/>
                </a:moveTo>
                <a:cubicBezTo>
                  <a:pt x="4486" y="0"/>
                  <a:pt x="4333" y="77"/>
                  <a:pt x="4229" y="199"/>
                </a:cubicBezTo>
                <a:lnTo>
                  <a:pt x="3737" y="123"/>
                </a:lnTo>
                <a:cubicBezTo>
                  <a:pt x="3611" y="103"/>
                  <a:pt x="3497" y="199"/>
                  <a:pt x="3497" y="325"/>
                </a:cubicBezTo>
                <a:lnTo>
                  <a:pt x="3497" y="356"/>
                </a:lnTo>
                <a:lnTo>
                  <a:pt x="3192" y="356"/>
                </a:lnTo>
                <a:cubicBezTo>
                  <a:pt x="2222" y="356"/>
                  <a:pt x="1316" y="783"/>
                  <a:pt x="707" y="1529"/>
                </a:cubicBezTo>
                <a:cubicBezTo>
                  <a:pt x="99" y="2274"/>
                  <a:pt x="-132" y="3240"/>
                  <a:pt x="73" y="4176"/>
                </a:cubicBezTo>
                <a:lnTo>
                  <a:pt x="1323" y="9889"/>
                </a:lnTo>
                <a:cubicBezTo>
                  <a:pt x="1244" y="9911"/>
                  <a:pt x="1177" y="9959"/>
                  <a:pt x="1132" y="10027"/>
                </a:cubicBezTo>
                <a:cubicBezTo>
                  <a:pt x="1084" y="10102"/>
                  <a:pt x="1067" y="10189"/>
                  <a:pt x="1086" y="10275"/>
                </a:cubicBezTo>
                <a:lnTo>
                  <a:pt x="1696" y="13068"/>
                </a:lnTo>
                <a:cubicBezTo>
                  <a:pt x="2020" y="14547"/>
                  <a:pt x="3366" y="15619"/>
                  <a:pt x="4897" y="15619"/>
                </a:cubicBezTo>
                <a:lnTo>
                  <a:pt x="5236" y="15619"/>
                </a:lnTo>
                <a:lnTo>
                  <a:pt x="5236" y="18509"/>
                </a:lnTo>
                <a:cubicBezTo>
                  <a:pt x="5236" y="20214"/>
                  <a:pt x="6701" y="21600"/>
                  <a:pt x="8502" y="21600"/>
                </a:cubicBezTo>
                <a:cubicBezTo>
                  <a:pt x="9813" y="21600"/>
                  <a:pt x="10992" y="20863"/>
                  <a:pt x="11506" y="19721"/>
                </a:cubicBezTo>
                <a:lnTo>
                  <a:pt x="11522" y="19689"/>
                </a:lnTo>
                <a:lnTo>
                  <a:pt x="14654" y="8875"/>
                </a:lnTo>
                <a:cubicBezTo>
                  <a:pt x="14936" y="8011"/>
                  <a:pt x="15813" y="7407"/>
                  <a:pt x="16787" y="7407"/>
                </a:cubicBezTo>
                <a:cubicBezTo>
                  <a:pt x="18016" y="7407"/>
                  <a:pt x="19016" y="8335"/>
                  <a:pt x="19016" y="9475"/>
                </a:cubicBezTo>
                <a:lnTo>
                  <a:pt x="19016" y="12151"/>
                </a:lnTo>
                <a:cubicBezTo>
                  <a:pt x="18200" y="12375"/>
                  <a:pt x="17601" y="13113"/>
                  <a:pt x="17601" y="13991"/>
                </a:cubicBezTo>
                <a:cubicBezTo>
                  <a:pt x="17601" y="15047"/>
                  <a:pt x="18466" y="15902"/>
                  <a:pt x="19534" y="15902"/>
                </a:cubicBezTo>
                <a:cubicBezTo>
                  <a:pt x="20602" y="15902"/>
                  <a:pt x="21468" y="15047"/>
                  <a:pt x="21468" y="13991"/>
                </a:cubicBezTo>
                <a:cubicBezTo>
                  <a:pt x="21468" y="13113"/>
                  <a:pt x="20869" y="12375"/>
                  <a:pt x="20053" y="12151"/>
                </a:cubicBezTo>
                <a:lnTo>
                  <a:pt x="20053" y="9475"/>
                </a:lnTo>
                <a:cubicBezTo>
                  <a:pt x="20053" y="7770"/>
                  <a:pt x="18588" y="6382"/>
                  <a:pt x="16787" y="6382"/>
                </a:cubicBezTo>
                <a:cubicBezTo>
                  <a:pt x="15341" y="6382"/>
                  <a:pt x="14085" y="7261"/>
                  <a:pt x="13663" y="8570"/>
                </a:cubicBezTo>
                <a:lnTo>
                  <a:pt x="10545" y="19335"/>
                </a:lnTo>
                <a:cubicBezTo>
                  <a:pt x="10189" y="20090"/>
                  <a:pt x="9392" y="20575"/>
                  <a:pt x="8502" y="20575"/>
                </a:cubicBezTo>
                <a:cubicBezTo>
                  <a:pt x="7273" y="20575"/>
                  <a:pt x="6273" y="19649"/>
                  <a:pt x="6273" y="18509"/>
                </a:cubicBezTo>
                <a:lnTo>
                  <a:pt x="6273" y="15619"/>
                </a:lnTo>
                <a:lnTo>
                  <a:pt x="6612" y="15619"/>
                </a:lnTo>
                <a:cubicBezTo>
                  <a:pt x="8143" y="15619"/>
                  <a:pt x="9489" y="14547"/>
                  <a:pt x="9813" y="13068"/>
                </a:cubicBezTo>
                <a:lnTo>
                  <a:pt x="10423" y="10275"/>
                </a:lnTo>
                <a:cubicBezTo>
                  <a:pt x="10442" y="10189"/>
                  <a:pt x="10426" y="10102"/>
                  <a:pt x="10377" y="10027"/>
                </a:cubicBezTo>
                <a:cubicBezTo>
                  <a:pt x="10333" y="9959"/>
                  <a:pt x="10265" y="9911"/>
                  <a:pt x="10186" y="9889"/>
                </a:cubicBezTo>
                <a:lnTo>
                  <a:pt x="11438" y="4176"/>
                </a:lnTo>
                <a:cubicBezTo>
                  <a:pt x="11643" y="3240"/>
                  <a:pt x="11411" y="2274"/>
                  <a:pt x="10802" y="1529"/>
                </a:cubicBezTo>
                <a:cubicBezTo>
                  <a:pt x="10193" y="783"/>
                  <a:pt x="9287" y="356"/>
                  <a:pt x="8318" y="356"/>
                </a:cubicBezTo>
                <a:lnTo>
                  <a:pt x="8014" y="356"/>
                </a:lnTo>
                <a:lnTo>
                  <a:pt x="8014" y="325"/>
                </a:lnTo>
                <a:cubicBezTo>
                  <a:pt x="8014" y="199"/>
                  <a:pt x="7898" y="103"/>
                  <a:pt x="7772" y="123"/>
                </a:cubicBezTo>
                <a:lnTo>
                  <a:pt x="7281" y="199"/>
                </a:lnTo>
                <a:cubicBezTo>
                  <a:pt x="7177" y="77"/>
                  <a:pt x="7025" y="0"/>
                  <a:pt x="6851" y="0"/>
                </a:cubicBezTo>
                <a:cubicBezTo>
                  <a:pt x="6382" y="0"/>
                  <a:pt x="6382" y="1121"/>
                  <a:pt x="6851" y="1121"/>
                </a:cubicBezTo>
                <a:cubicBezTo>
                  <a:pt x="7025" y="1121"/>
                  <a:pt x="7177" y="1042"/>
                  <a:pt x="7281" y="920"/>
                </a:cubicBezTo>
                <a:lnTo>
                  <a:pt x="7772" y="998"/>
                </a:lnTo>
                <a:cubicBezTo>
                  <a:pt x="7898" y="1018"/>
                  <a:pt x="8014" y="920"/>
                  <a:pt x="8014" y="794"/>
                </a:cubicBezTo>
                <a:lnTo>
                  <a:pt x="8014" y="765"/>
                </a:lnTo>
                <a:lnTo>
                  <a:pt x="8318" y="765"/>
                </a:lnTo>
                <a:cubicBezTo>
                  <a:pt x="9161" y="765"/>
                  <a:pt x="9950" y="1137"/>
                  <a:pt x="10480" y="1786"/>
                </a:cubicBezTo>
                <a:cubicBezTo>
                  <a:pt x="11009" y="2435"/>
                  <a:pt x="11211" y="3274"/>
                  <a:pt x="11032" y="4088"/>
                </a:cubicBezTo>
                <a:lnTo>
                  <a:pt x="9782" y="9801"/>
                </a:lnTo>
                <a:cubicBezTo>
                  <a:pt x="9609" y="9775"/>
                  <a:pt x="9441" y="9886"/>
                  <a:pt x="9404" y="10058"/>
                </a:cubicBezTo>
                <a:lnTo>
                  <a:pt x="8793" y="12848"/>
                </a:lnTo>
                <a:cubicBezTo>
                  <a:pt x="8573" y="13856"/>
                  <a:pt x="7656" y="14588"/>
                  <a:pt x="6612" y="14588"/>
                </a:cubicBezTo>
                <a:lnTo>
                  <a:pt x="4899" y="14588"/>
                </a:lnTo>
                <a:cubicBezTo>
                  <a:pt x="3855" y="14588"/>
                  <a:pt x="2937" y="13856"/>
                  <a:pt x="2716" y="12848"/>
                </a:cubicBezTo>
                <a:lnTo>
                  <a:pt x="2106" y="10058"/>
                </a:lnTo>
                <a:cubicBezTo>
                  <a:pt x="2087" y="9971"/>
                  <a:pt x="2036" y="9897"/>
                  <a:pt x="1961" y="9849"/>
                </a:cubicBezTo>
                <a:cubicBezTo>
                  <a:pt x="1891" y="9805"/>
                  <a:pt x="1808" y="9789"/>
                  <a:pt x="1727" y="9801"/>
                </a:cubicBezTo>
                <a:lnTo>
                  <a:pt x="477" y="4088"/>
                </a:lnTo>
                <a:cubicBezTo>
                  <a:pt x="299" y="3274"/>
                  <a:pt x="502" y="2435"/>
                  <a:pt x="1031" y="1786"/>
                </a:cubicBezTo>
                <a:cubicBezTo>
                  <a:pt x="1561" y="1137"/>
                  <a:pt x="2348" y="765"/>
                  <a:pt x="3192" y="765"/>
                </a:cubicBezTo>
                <a:lnTo>
                  <a:pt x="3497" y="765"/>
                </a:lnTo>
                <a:lnTo>
                  <a:pt x="3497" y="794"/>
                </a:lnTo>
                <a:cubicBezTo>
                  <a:pt x="3497" y="920"/>
                  <a:pt x="3611" y="1018"/>
                  <a:pt x="3737" y="998"/>
                </a:cubicBezTo>
                <a:lnTo>
                  <a:pt x="4229" y="920"/>
                </a:lnTo>
                <a:cubicBezTo>
                  <a:pt x="4333" y="1042"/>
                  <a:pt x="4486" y="1121"/>
                  <a:pt x="4660" y="1121"/>
                </a:cubicBezTo>
                <a:cubicBezTo>
                  <a:pt x="5129" y="1121"/>
                  <a:pt x="5129" y="0"/>
                  <a:pt x="4660" y="0"/>
                </a:cubicBezTo>
                <a:close/>
                <a:moveTo>
                  <a:pt x="19016" y="12768"/>
                </a:moveTo>
                <a:lnTo>
                  <a:pt x="19016" y="13314"/>
                </a:lnTo>
                <a:cubicBezTo>
                  <a:pt x="18817" y="13467"/>
                  <a:pt x="18688" y="13705"/>
                  <a:pt x="18688" y="13973"/>
                </a:cubicBezTo>
                <a:cubicBezTo>
                  <a:pt x="18688" y="14433"/>
                  <a:pt x="19068" y="14808"/>
                  <a:pt x="19534" y="14808"/>
                </a:cubicBezTo>
                <a:cubicBezTo>
                  <a:pt x="20001" y="14808"/>
                  <a:pt x="20380" y="14433"/>
                  <a:pt x="20380" y="13973"/>
                </a:cubicBezTo>
                <a:cubicBezTo>
                  <a:pt x="20380" y="13705"/>
                  <a:pt x="20251" y="13467"/>
                  <a:pt x="20053" y="13314"/>
                </a:cubicBezTo>
                <a:lnTo>
                  <a:pt x="20053" y="12768"/>
                </a:lnTo>
                <a:cubicBezTo>
                  <a:pt x="20526" y="12967"/>
                  <a:pt x="20857" y="13432"/>
                  <a:pt x="20857" y="13973"/>
                </a:cubicBezTo>
                <a:cubicBezTo>
                  <a:pt x="20857" y="14694"/>
                  <a:pt x="20265" y="15282"/>
                  <a:pt x="19534" y="15282"/>
                </a:cubicBezTo>
                <a:cubicBezTo>
                  <a:pt x="18804" y="15282"/>
                  <a:pt x="18209" y="14694"/>
                  <a:pt x="18209" y="13973"/>
                </a:cubicBezTo>
                <a:cubicBezTo>
                  <a:pt x="18209" y="13432"/>
                  <a:pt x="18542" y="12967"/>
                  <a:pt x="19016" y="12768"/>
                </a:cubicBezTo>
                <a:close/>
              </a:path>
            </a:pathLst>
          </a:custGeom>
          <a:blipFill>
            <a:blip r:embed="rId3"/>
          </a:blip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75" name="Your FD team thanks you for your participation…"/>
          <p:cNvSpPr txBox="1">
            <a:spLocks noGrp="1"/>
          </p:cNvSpPr>
          <p:nvPr>
            <p:ph type="subTitle" idx="1"/>
          </p:nvPr>
        </p:nvSpPr>
        <p:spPr>
          <a:xfrm>
            <a:off x="1270000" y="2579786"/>
            <a:ext cx="10464800" cy="6245177"/>
          </a:xfrm>
          <a:prstGeom prst="rect">
            <a:avLst/>
          </a:prstGeom>
          <a:ln w="9525">
            <a:round/>
          </a:ln>
        </p:spPr>
        <p:txBody>
          <a:bodyPr/>
          <a:lstStyle/>
          <a:p>
            <a:pPr>
              <a:defRPr sz="3000"/>
            </a:pPr>
            <a:endParaRPr dirty="0"/>
          </a:p>
          <a:p>
            <a:pPr>
              <a:defRPr sz="3000"/>
            </a:pPr>
            <a:endParaRPr dirty="0">
              <a:latin typeface="Papyrus" panose="020B0602040200020303" pitchFamily="34" charset="77"/>
            </a:endParaRPr>
          </a:p>
          <a:p>
            <a:pPr>
              <a:defRPr sz="3000"/>
            </a:pPr>
            <a:r>
              <a:rPr dirty="0">
                <a:latin typeface="Papyrus" panose="020B0602040200020303" pitchFamily="34" charset="77"/>
              </a:rPr>
              <a:t>Your FD team thanks you for your participation </a:t>
            </a:r>
          </a:p>
          <a:p>
            <a:pPr>
              <a:defRPr sz="3000"/>
            </a:pPr>
            <a:r>
              <a:rPr dirty="0">
                <a:latin typeface="Papyrus" panose="020B0602040200020303" pitchFamily="34" charset="77"/>
              </a:rPr>
              <a:t>We welcome your suggestions @</a:t>
            </a:r>
          </a:p>
          <a:p>
            <a:pPr>
              <a:defRPr sz="3000"/>
            </a:pPr>
            <a:r>
              <a:rPr u="sng" dirty="0">
                <a:latin typeface="Papyrus" panose="020B0602040200020303" pitchFamily="34" charset="77"/>
                <a:hlinkClick r:id="rId3"/>
              </a:rPr>
              <a:t>fd@edmna.org</a:t>
            </a:r>
          </a:p>
          <a:p>
            <a:pPr>
              <a:defRPr sz="3000"/>
            </a:pPr>
            <a:endParaRPr u="sng" dirty="0">
              <a:latin typeface="Papyrus" panose="020B0602040200020303" pitchFamily="34" charset="77"/>
              <a:hlinkClick r:id="rId3"/>
            </a:endParaRPr>
          </a:p>
          <a:p>
            <a:pPr>
              <a:defRPr sz="3000"/>
            </a:pPr>
            <a:r>
              <a:rPr dirty="0">
                <a:latin typeface="Papyrus" panose="020B0602040200020303" pitchFamily="34" charset="77"/>
              </a:rPr>
              <a:t>See you in our coming </a:t>
            </a:r>
          </a:p>
        </p:txBody>
      </p:sp>
      <p:sp>
        <p:nvSpPr>
          <p:cNvPr id="176" name="European Delegates Meeting…"/>
          <p:cNvSpPr txBox="1">
            <a:spLocks noGrp="1"/>
          </p:cNvSpPr>
          <p:nvPr>
            <p:ph type="ctrTitle"/>
          </p:nvPr>
        </p:nvSpPr>
        <p:spPr>
          <a:xfrm>
            <a:off x="1283245" y="774700"/>
            <a:ext cx="10464801" cy="1460500"/>
          </a:xfrm>
          <a:prstGeom prst="rect">
            <a:avLst/>
          </a:prstGeom>
          <a:ln w="9525">
            <a:round/>
          </a:ln>
        </p:spPr>
        <p:txBody>
          <a:bodyPr anchor="ctr"/>
          <a:lstStyle/>
          <a:p>
            <a:pPr defTabSz="449833">
              <a:defRPr sz="3311" u="sng"/>
            </a:pPr>
            <a:r>
              <a:rPr dirty="0">
                <a:latin typeface="Papyrus" panose="020B0602040200020303" pitchFamily="34" charset="77"/>
              </a:rPr>
              <a:t>European Delegates Meeting</a:t>
            </a:r>
          </a:p>
          <a:p>
            <a:pPr defTabSz="449833">
              <a:defRPr sz="3311" u="sng"/>
            </a:pPr>
            <a:r>
              <a:rPr dirty="0">
                <a:latin typeface="Papyrus" panose="020B0602040200020303" pitchFamily="34" charset="77"/>
              </a:rPr>
              <a:t>FD COMMITTEE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26" name="European Delegates Meeting…"/>
          <p:cNvSpPr txBox="1">
            <a:spLocks noGrp="1"/>
          </p:cNvSpPr>
          <p:nvPr>
            <p:ph type="ctrTitle"/>
          </p:nvPr>
        </p:nvSpPr>
        <p:spPr>
          <a:xfrm>
            <a:off x="859780" y="774700"/>
            <a:ext cx="11285240" cy="1460500"/>
          </a:xfrm>
          <a:prstGeom prst="rect">
            <a:avLst/>
          </a:prstGeom>
          <a:ln w="9525">
            <a:round/>
          </a:ln>
        </p:spPr>
        <p:txBody>
          <a:bodyPr anchor="ctr"/>
          <a:lstStyle/>
          <a:p>
            <a:pPr defTabSz="449833">
              <a:defRPr sz="3311" u="sng"/>
            </a:pPr>
            <a:r>
              <a:rPr dirty="0">
                <a:latin typeface="Papyrus" panose="020B0602040200020303" pitchFamily="34" charset="77"/>
              </a:rPr>
              <a:t>European Delegates Meeting</a:t>
            </a:r>
          </a:p>
          <a:p>
            <a:pPr defTabSz="449833">
              <a:defRPr sz="3311" u="sng"/>
            </a:pPr>
            <a:r>
              <a:rPr dirty="0">
                <a:latin typeface="Papyrus" panose="020B0602040200020303" pitchFamily="34" charset="77"/>
              </a:rPr>
              <a:t>FD COMMITTEE</a:t>
            </a:r>
          </a:p>
        </p:txBody>
      </p:sp>
      <p:sp>
        <p:nvSpPr>
          <p:cNvPr id="127" name="Session overview…"/>
          <p:cNvSpPr txBox="1">
            <a:spLocks noGrp="1"/>
          </p:cNvSpPr>
          <p:nvPr>
            <p:ph type="subTitle" idx="1"/>
          </p:nvPr>
        </p:nvSpPr>
        <p:spPr>
          <a:xfrm>
            <a:off x="846435" y="2468215"/>
            <a:ext cx="11285240" cy="6321922"/>
          </a:xfrm>
          <a:prstGeom prst="rect">
            <a:avLst/>
          </a:prstGeom>
          <a:ln w="9525">
            <a:round/>
          </a:ln>
        </p:spPr>
        <p:txBody>
          <a:bodyPr anchor="ctr"/>
          <a:lstStyle/>
          <a:p>
            <a:pPr defTabSz="338835">
              <a:defRPr sz="2204" u="sng"/>
            </a:pPr>
            <a:r>
              <a:rPr dirty="0">
                <a:latin typeface="Papyrus" panose="020B0602040200020303" pitchFamily="34" charset="77"/>
              </a:rPr>
              <a:t>Session overview</a:t>
            </a:r>
          </a:p>
          <a:p>
            <a:pPr algn="l" defTabSz="265175">
              <a:lnSpc>
                <a:spcPts val="2800"/>
              </a:lnSpc>
              <a:defRPr sz="1740">
                <a:ln w="0" cap="flat">
                  <a:solidFill>
                    <a:srgbClr val="000000"/>
                  </a:solidFill>
                  <a:prstDash val="solid"/>
                  <a:miter lim="400000"/>
                </a:ln>
                <a:solidFill>
                  <a:srgbClr val="000000"/>
                </a:solidFill>
                <a:latin typeface="Times Roman"/>
                <a:ea typeface="Times Roman"/>
                <a:cs typeface="Times Roman"/>
                <a:sym typeface="Times Roman"/>
              </a:defRPr>
            </a:pPr>
            <a:endParaRPr dirty="0"/>
          </a:p>
          <a:p>
            <a:pPr algn="l" defTabSz="338835">
              <a:defRPr sz="1740"/>
            </a:pPr>
            <a:r>
              <a:rPr dirty="0">
                <a:latin typeface="Papyrus" panose="020B0602040200020303" pitchFamily="34" charset="77"/>
              </a:rPr>
              <a:t>Welcoming of participants,</a:t>
            </a:r>
          </a:p>
          <a:p>
            <a:pPr algn="l" defTabSz="338835">
              <a:defRPr sz="1740"/>
            </a:pPr>
            <a:r>
              <a:rPr dirty="0">
                <a:latin typeface="Papyrus" panose="020B0602040200020303" pitchFamily="34" charset="77"/>
              </a:rPr>
              <a:t>Overview of the webinar. (5 minutes).</a:t>
            </a:r>
          </a:p>
          <a:p>
            <a:pPr lvl="2" algn="l" defTabSz="338835">
              <a:defRPr sz="1740"/>
            </a:pPr>
            <a:r>
              <a:rPr u="sng" dirty="0">
                <a:latin typeface="Papyrus" panose="020B0602040200020303" pitchFamily="34" charset="77"/>
              </a:rPr>
              <a:t>1ST PART</a:t>
            </a:r>
            <a:r>
              <a:rPr dirty="0">
                <a:latin typeface="Papyrus" panose="020B0602040200020303" pitchFamily="34" charset="77"/>
              </a:rPr>
              <a:t> :  (50 minutes)</a:t>
            </a:r>
          </a:p>
          <a:p>
            <a:pPr lvl="2" algn="l" defTabSz="338835">
              <a:defRPr sz="1740"/>
            </a:pPr>
            <a:r>
              <a:rPr dirty="0">
                <a:latin typeface="Papyrus" panose="020B0602040200020303" pitchFamily="34" charset="77"/>
              </a:rPr>
              <a:t>1 or 2 shares: (10 minutes)</a:t>
            </a:r>
          </a:p>
          <a:p>
            <a:pPr lvl="2" algn="l" defTabSz="338835">
              <a:defRPr sz="1740"/>
            </a:pPr>
            <a:r>
              <a:rPr dirty="0">
                <a:latin typeface="Papyrus" panose="020B0602040200020303" pitchFamily="34" charset="77"/>
              </a:rPr>
              <a:t>Question 1 (open shares): ( 20 minutes)</a:t>
            </a:r>
          </a:p>
          <a:p>
            <a:pPr lvl="2" algn="l" defTabSz="338835">
              <a:defRPr sz="1740"/>
            </a:pPr>
            <a:r>
              <a:rPr dirty="0">
                <a:latin typeface="Papyrus" panose="020B0602040200020303" pitchFamily="34" charset="77"/>
              </a:rPr>
              <a:t>Question 2 (open shares): (20 minutes)</a:t>
            </a:r>
          </a:p>
          <a:p>
            <a:pPr lvl="2" algn="l" defTabSz="338835">
              <a:defRPr sz="1740"/>
            </a:pPr>
            <a:r>
              <a:rPr u="sng" dirty="0">
                <a:latin typeface="Papyrus" panose="020B0602040200020303" pitchFamily="34" charset="77"/>
              </a:rPr>
              <a:t>2ND PART</a:t>
            </a:r>
            <a:r>
              <a:rPr dirty="0">
                <a:latin typeface="Papyrus" panose="020B0602040200020303" pitchFamily="34" charset="77"/>
              </a:rPr>
              <a:t>:   (50 minutes)</a:t>
            </a:r>
          </a:p>
          <a:p>
            <a:pPr lvl="2" algn="l" defTabSz="338835">
              <a:defRPr sz="1740"/>
            </a:pPr>
            <a:r>
              <a:rPr dirty="0">
                <a:latin typeface="Papyrus" panose="020B0602040200020303" pitchFamily="34" charset="77"/>
              </a:rPr>
              <a:t>1 or 2 shares:  (10 minutes).</a:t>
            </a:r>
          </a:p>
          <a:p>
            <a:pPr lvl="2" algn="l" defTabSz="338835">
              <a:defRPr sz="1740"/>
            </a:pPr>
            <a:r>
              <a:rPr dirty="0">
                <a:latin typeface="Papyrus" panose="020B0602040200020303" pitchFamily="34" charset="77"/>
              </a:rPr>
              <a:t>Question 1: (open shares): (20 minutes).</a:t>
            </a:r>
          </a:p>
          <a:p>
            <a:pPr lvl="2" algn="l" defTabSz="338835">
              <a:defRPr sz="1740"/>
            </a:pPr>
            <a:r>
              <a:rPr dirty="0">
                <a:latin typeface="Papyrus" panose="020B0602040200020303" pitchFamily="34" charset="77"/>
              </a:rPr>
              <a:t>Question 2: (open shares): (20 minutes).</a:t>
            </a:r>
          </a:p>
          <a:p>
            <a:pPr lvl="2" algn="l" defTabSz="338835">
              <a:defRPr sz="1740"/>
            </a:pPr>
            <a:r>
              <a:rPr dirty="0">
                <a:latin typeface="Papyrus" panose="020B0602040200020303" pitchFamily="34" charset="77"/>
              </a:rPr>
              <a:t>Last words</a:t>
            </a:r>
          </a:p>
          <a:p>
            <a:pPr lvl="2" algn="l" defTabSz="338835">
              <a:defRPr sz="1740"/>
            </a:pPr>
            <a:r>
              <a:rPr dirty="0">
                <a:latin typeface="Papyrus" panose="020B0602040200020303" pitchFamily="34" charset="77"/>
              </a:rPr>
              <a:t>Wrap-up: (5 minutes)</a:t>
            </a:r>
          </a:p>
          <a:p>
            <a:pPr lvl="2" algn="l" defTabSz="338835">
              <a:defRPr sz="1740"/>
            </a:pPr>
            <a:endParaRPr dirty="0"/>
          </a:p>
          <a:p>
            <a:pPr lvl="2" defTabSz="338835">
              <a:defRPr sz="2204" u="sng"/>
            </a:pPr>
            <a:r>
              <a:rPr dirty="0">
                <a:latin typeface="Papyrus" panose="020B0602040200020303" pitchFamily="34" charset="77"/>
              </a:rPr>
              <a:t>And don’t forget that service is also having fun </a:t>
            </a:r>
          </a:p>
        </p:txBody>
      </p:sp>
      <p:sp>
        <p:nvSpPr>
          <p:cNvPr id="128" name="Bogenschießen"/>
          <p:cNvSpPr/>
          <p:nvPr/>
        </p:nvSpPr>
        <p:spPr>
          <a:xfrm>
            <a:off x="9755137" y="4728716"/>
            <a:ext cx="1800921" cy="180092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1252"/>
                </a:moveTo>
                <a:cubicBezTo>
                  <a:pt x="16065" y="1252"/>
                  <a:pt x="20348" y="5536"/>
                  <a:pt x="20348" y="10800"/>
                </a:cubicBezTo>
                <a:cubicBezTo>
                  <a:pt x="20348" y="16065"/>
                  <a:pt x="16064" y="20348"/>
                  <a:pt x="10800" y="20348"/>
                </a:cubicBezTo>
                <a:cubicBezTo>
                  <a:pt x="5536" y="20348"/>
                  <a:pt x="1252" y="16065"/>
                  <a:pt x="1252" y="10800"/>
                </a:cubicBezTo>
                <a:cubicBezTo>
                  <a:pt x="1252" y="5536"/>
                  <a:pt x="5535" y="1252"/>
                  <a:pt x="10800" y="1252"/>
                </a:cubicBezTo>
                <a:close/>
                <a:moveTo>
                  <a:pt x="10800" y="1520"/>
                </a:moveTo>
                <a:cubicBezTo>
                  <a:pt x="5684" y="1520"/>
                  <a:pt x="1520" y="5684"/>
                  <a:pt x="1520" y="10800"/>
                </a:cubicBezTo>
                <a:cubicBezTo>
                  <a:pt x="1520" y="15916"/>
                  <a:pt x="5684" y="20080"/>
                  <a:pt x="10800" y="20080"/>
                </a:cubicBezTo>
                <a:cubicBezTo>
                  <a:pt x="15916" y="20080"/>
                  <a:pt x="20078" y="15916"/>
                  <a:pt x="20078" y="10800"/>
                </a:cubicBezTo>
                <a:cubicBezTo>
                  <a:pt x="20078" y="5684"/>
                  <a:pt x="15916" y="1520"/>
                  <a:pt x="10800" y="1520"/>
                </a:cubicBezTo>
                <a:close/>
                <a:moveTo>
                  <a:pt x="10800" y="2810"/>
                </a:moveTo>
                <a:cubicBezTo>
                  <a:pt x="15213" y="2810"/>
                  <a:pt x="18789" y="6387"/>
                  <a:pt x="18789" y="10800"/>
                </a:cubicBezTo>
                <a:cubicBezTo>
                  <a:pt x="18789" y="15213"/>
                  <a:pt x="15213" y="18790"/>
                  <a:pt x="10800" y="18790"/>
                </a:cubicBezTo>
                <a:cubicBezTo>
                  <a:pt x="6387" y="18790"/>
                  <a:pt x="2810" y="15213"/>
                  <a:pt x="2810" y="10800"/>
                </a:cubicBezTo>
                <a:cubicBezTo>
                  <a:pt x="2810" y="6387"/>
                  <a:pt x="6387" y="2810"/>
                  <a:pt x="10800" y="2810"/>
                </a:cubicBezTo>
                <a:close/>
                <a:moveTo>
                  <a:pt x="10800" y="4855"/>
                </a:moveTo>
                <a:cubicBezTo>
                  <a:pt x="7517" y="4855"/>
                  <a:pt x="4855" y="7517"/>
                  <a:pt x="4855" y="10800"/>
                </a:cubicBezTo>
                <a:cubicBezTo>
                  <a:pt x="4855" y="14083"/>
                  <a:pt x="7517" y="16745"/>
                  <a:pt x="10800" y="16745"/>
                </a:cubicBezTo>
                <a:cubicBezTo>
                  <a:pt x="14083" y="16745"/>
                  <a:pt x="16743" y="14083"/>
                  <a:pt x="16743" y="10800"/>
                </a:cubicBezTo>
                <a:cubicBezTo>
                  <a:pt x="16743" y="7517"/>
                  <a:pt x="14083" y="4855"/>
                  <a:pt x="10800" y="4855"/>
                </a:cubicBezTo>
                <a:close/>
                <a:moveTo>
                  <a:pt x="10800" y="6664"/>
                </a:moveTo>
                <a:cubicBezTo>
                  <a:pt x="13085" y="6664"/>
                  <a:pt x="14936" y="8515"/>
                  <a:pt x="14936" y="10800"/>
                </a:cubicBezTo>
                <a:cubicBezTo>
                  <a:pt x="14936" y="13085"/>
                  <a:pt x="13085" y="14936"/>
                  <a:pt x="10800" y="14936"/>
                </a:cubicBezTo>
                <a:cubicBezTo>
                  <a:pt x="8515" y="14936"/>
                  <a:pt x="6662" y="13085"/>
                  <a:pt x="6662" y="10800"/>
                </a:cubicBezTo>
                <a:cubicBezTo>
                  <a:pt x="6662" y="8515"/>
                  <a:pt x="8515" y="6664"/>
                  <a:pt x="10800" y="6664"/>
                </a:cubicBezTo>
                <a:close/>
                <a:moveTo>
                  <a:pt x="10800" y="8755"/>
                </a:moveTo>
                <a:cubicBezTo>
                  <a:pt x="10276" y="8755"/>
                  <a:pt x="9752" y="8954"/>
                  <a:pt x="9352" y="9354"/>
                </a:cubicBezTo>
                <a:cubicBezTo>
                  <a:pt x="8553" y="10153"/>
                  <a:pt x="8553" y="11447"/>
                  <a:pt x="9352" y="12246"/>
                </a:cubicBezTo>
                <a:cubicBezTo>
                  <a:pt x="10151" y="13045"/>
                  <a:pt x="11447" y="13045"/>
                  <a:pt x="12246" y="12246"/>
                </a:cubicBezTo>
                <a:cubicBezTo>
                  <a:pt x="13045" y="11447"/>
                  <a:pt x="13045" y="10153"/>
                  <a:pt x="12246" y="9354"/>
                </a:cubicBezTo>
                <a:cubicBezTo>
                  <a:pt x="11847" y="8954"/>
                  <a:pt x="11324" y="8755"/>
                  <a:pt x="10800" y="8755"/>
                </a:cubicBezTo>
                <a:close/>
              </a:path>
            </a:pathLst>
          </a:custGeom>
          <a:blipFill>
            <a:blip r:embed="rId3"/>
          </a:blip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31" name="CARRYING THE MESSAGE TO…"/>
          <p:cNvSpPr txBox="1">
            <a:spLocks noGrp="1"/>
          </p:cNvSpPr>
          <p:nvPr>
            <p:ph type="ctrTitle"/>
          </p:nvPr>
        </p:nvSpPr>
        <p:spPr>
          <a:xfrm>
            <a:off x="1270000" y="901700"/>
            <a:ext cx="10464800" cy="1217563"/>
          </a:xfrm>
          <a:prstGeom prst="rect">
            <a:avLst/>
          </a:prstGeom>
          <a:ln w="9525">
            <a:round/>
          </a:ln>
        </p:spPr>
        <p:txBody>
          <a:bodyPr anchor="ctr"/>
          <a:lstStyle/>
          <a:p>
            <a:pPr defTabSz="531622">
              <a:defRPr sz="2730"/>
            </a:pPr>
            <a:r>
              <a:rPr dirty="0">
                <a:latin typeface="Papyrus" panose="020B0602040200020303" pitchFamily="34" charset="77"/>
              </a:rPr>
              <a:t>CARRYING THE MESSAGE TO </a:t>
            </a:r>
          </a:p>
          <a:p>
            <a:pPr defTabSz="531622">
              <a:defRPr sz="2730"/>
            </a:pPr>
            <a:r>
              <a:rPr dirty="0">
                <a:latin typeface="Papyrus" panose="020B0602040200020303" pitchFamily="34" charset="77"/>
              </a:rPr>
              <a:t>“THE NEWCOMER IN TIMES OF COVID”</a:t>
            </a:r>
          </a:p>
        </p:txBody>
      </p:sp>
      <p:sp>
        <p:nvSpPr>
          <p:cNvPr id="132" name="The Twelve Steps, new friends, and sponsors all help us deal with these new feelings. In NA, our joys are multiplied by sharing good days; our sorrows are lessened by sharing the bad. For the first time in our lives, we don’t have to experience anything "/>
          <p:cNvSpPr txBox="1">
            <a:spLocks noGrp="1"/>
          </p:cNvSpPr>
          <p:nvPr>
            <p:ph type="subTitle" idx="1"/>
          </p:nvPr>
        </p:nvSpPr>
        <p:spPr>
          <a:xfrm>
            <a:off x="1270000" y="2345828"/>
            <a:ext cx="10464800" cy="6536979"/>
          </a:xfrm>
          <a:prstGeom prst="rect">
            <a:avLst/>
          </a:prstGeom>
          <a:ln w="9525">
            <a:round/>
          </a:ln>
        </p:spPr>
        <p:txBody>
          <a:bodyPr anchor="ctr"/>
          <a:lstStyle/>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r>
              <a:rPr dirty="0">
                <a:latin typeface="Papyrus" panose="020B0602040200020303" pitchFamily="34" charset="77"/>
              </a:rPr>
              <a:t>The Twelve Steps, new friends, and sponsors all help us deal with these new feelings. In NA, our joys are multiplied by sharing good days; our sorrows are lessened by sharing the bad. For the first time in our lives, we don’t have to experience anything alone. Now that we have a group, we are able to develop a relationship with a Higher Power that can always be with us. </a:t>
            </a:r>
          </a:p>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endParaRPr dirty="0"/>
          </a:p>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r>
              <a:rPr dirty="0">
                <a:latin typeface="Papyrus" panose="020B0602040200020303" pitchFamily="34" charset="77"/>
              </a:rPr>
              <a:t>IP#16 (For the newcomer)</a:t>
            </a:r>
          </a:p>
        </p:txBody>
      </p:sp>
      <p:sp>
        <p:nvSpPr>
          <p:cNvPr id="133" name="Mikroskop"/>
          <p:cNvSpPr/>
          <p:nvPr/>
        </p:nvSpPr>
        <p:spPr>
          <a:xfrm>
            <a:off x="1706975" y="6706679"/>
            <a:ext cx="1055037" cy="1511301"/>
          </a:xfrm>
          <a:custGeom>
            <a:avLst/>
            <a:gdLst/>
            <a:ahLst/>
            <a:cxnLst>
              <a:cxn ang="0">
                <a:pos x="wd2" y="hd2"/>
              </a:cxn>
              <a:cxn ang="5400000">
                <a:pos x="wd2" y="hd2"/>
              </a:cxn>
              <a:cxn ang="10800000">
                <a:pos x="wd2" y="hd2"/>
              </a:cxn>
              <a:cxn ang="16200000">
                <a:pos x="wd2" y="hd2"/>
              </a:cxn>
            </a:cxnLst>
            <a:rect l="0" t="0" r="r" b="b"/>
            <a:pathLst>
              <a:path w="21600" h="21600" extrusionOk="0">
                <a:moveTo>
                  <a:pt x="8758" y="0"/>
                </a:moveTo>
                <a:lnTo>
                  <a:pt x="5450" y="778"/>
                </a:lnTo>
                <a:lnTo>
                  <a:pt x="6641" y="3247"/>
                </a:lnTo>
                <a:lnTo>
                  <a:pt x="5792" y="3446"/>
                </a:lnTo>
                <a:lnTo>
                  <a:pt x="6104" y="4092"/>
                </a:lnTo>
                <a:cubicBezTo>
                  <a:pt x="6260" y="4416"/>
                  <a:pt x="6045" y="4765"/>
                  <a:pt x="5610" y="4922"/>
                </a:cubicBezTo>
                <a:cubicBezTo>
                  <a:pt x="2282" y="6123"/>
                  <a:pt x="0" y="8548"/>
                  <a:pt x="0" y="11338"/>
                </a:cubicBezTo>
                <a:cubicBezTo>
                  <a:pt x="0" y="13653"/>
                  <a:pt x="1568" y="15716"/>
                  <a:pt x="4002" y="17038"/>
                </a:cubicBezTo>
                <a:cubicBezTo>
                  <a:pt x="4586" y="17355"/>
                  <a:pt x="4834" y="17888"/>
                  <a:pt x="4600" y="18378"/>
                </a:cubicBezTo>
                <a:lnTo>
                  <a:pt x="4184" y="19249"/>
                </a:lnTo>
                <a:lnTo>
                  <a:pt x="1504" y="19249"/>
                </a:lnTo>
                <a:lnTo>
                  <a:pt x="383" y="21600"/>
                </a:lnTo>
                <a:lnTo>
                  <a:pt x="21600" y="21600"/>
                </a:lnTo>
                <a:lnTo>
                  <a:pt x="20479" y="19249"/>
                </a:lnTo>
                <a:lnTo>
                  <a:pt x="11598" y="19249"/>
                </a:lnTo>
                <a:lnTo>
                  <a:pt x="10562" y="17077"/>
                </a:lnTo>
                <a:lnTo>
                  <a:pt x="11571" y="16839"/>
                </a:lnTo>
                <a:lnTo>
                  <a:pt x="11765" y="17236"/>
                </a:lnTo>
                <a:cubicBezTo>
                  <a:pt x="11884" y="17482"/>
                  <a:pt x="13400" y="17349"/>
                  <a:pt x="15152" y="16937"/>
                </a:cubicBezTo>
                <a:cubicBezTo>
                  <a:pt x="16905" y="16524"/>
                  <a:pt x="18230" y="15990"/>
                  <a:pt x="18111" y="15743"/>
                </a:cubicBezTo>
                <a:lnTo>
                  <a:pt x="17339" y="14141"/>
                </a:lnTo>
                <a:lnTo>
                  <a:pt x="9985" y="15870"/>
                </a:lnTo>
                <a:lnTo>
                  <a:pt x="9392" y="14628"/>
                </a:lnTo>
                <a:lnTo>
                  <a:pt x="18738" y="12430"/>
                </a:lnTo>
                <a:lnTo>
                  <a:pt x="18157" y="11225"/>
                </a:lnTo>
                <a:lnTo>
                  <a:pt x="8816" y="13422"/>
                </a:lnTo>
                <a:cubicBezTo>
                  <a:pt x="8484" y="12824"/>
                  <a:pt x="7243" y="12835"/>
                  <a:pt x="6947" y="13456"/>
                </a:cubicBezTo>
                <a:lnTo>
                  <a:pt x="6503" y="14386"/>
                </a:lnTo>
                <a:cubicBezTo>
                  <a:pt x="6304" y="14804"/>
                  <a:pt x="5529" y="14924"/>
                  <a:pt x="5109" y="14596"/>
                </a:cubicBezTo>
                <a:cubicBezTo>
                  <a:pt x="4000" y="13729"/>
                  <a:pt x="3324" y="12589"/>
                  <a:pt x="3324" y="11338"/>
                </a:cubicBezTo>
                <a:cubicBezTo>
                  <a:pt x="3324" y="9736"/>
                  <a:pt x="4435" y="8310"/>
                  <a:pt x="6145" y="7417"/>
                </a:cubicBezTo>
                <a:cubicBezTo>
                  <a:pt x="6760" y="7095"/>
                  <a:pt x="7648" y="7292"/>
                  <a:pt x="7893" y="7801"/>
                </a:cubicBezTo>
                <a:lnTo>
                  <a:pt x="8198" y="8499"/>
                </a:lnTo>
                <a:cubicBezTo>
                  <a:pt x="7412" y="8705"/>
                  <a:pt x="6996" y="9308"/>
                  <a:pt x="7266" y="9868"/>
                </a:cubicBezTo>
                <a:lnTo>
                  <a:pt x="7411" y="10170"/>
                </a:lnTo>
                <a:lnTo>
                  <a:pt x="10048" y="9550"/>
                </a:lnTo>
                <a:lnTo>
                  <a:pt x="11155" y="11844"/>
                </a:lnTo>
                <a:lnTo>
                  <a:pt x="13852" y="11208"/>
                </a:lnTo>
                <a:lnTo>
                  <a:pt x="12745" y="8916"/>
                </a:lnTo>
                <a:lnTo>
                  <a:pt x="15302" y="8314"/>
                </a:lnTo>
                <a:lnTo>
                  <a:pt x="15157" y="8012"/>
                </a:lnTo>
                <a:cubicBezTo>
                  <a:pt x="14886" y="7450"/>
                  <a:pt x="14024" y="7146"/>
                  <a:pt x="13218" y="7317"/>
                </a:cubicBezTo>
                <a:lnTo>
                  <a:pt x="10821" y="2265"/>
                </a:lnTo>
                <a:lnTo>
                  <a:pt x="9949" y="2469"/>
                </a:lnTo>
                <a:lnTo>
                  <a:pt x="8758" y="0"/>
                </a:lnTo>
                <a:close/>
                <a:moveTo>
                  <a:pt x="7777" y="15736"/>
                </a:moveTo>
                <a:cubicBezTo>
                  <a:pt x="8266" y="15736"/>
                  <a:pt x="8661" y="16014"/>
                  <a:pt x="8661" y="16355"/>
                </a:cubicBezTo>
                <a:cubicBezTo>
                  <a:pt x="8661" y="16696"/>
                  <a:pt x="8266" y="16972"/>
                  <a:pt x="7777" y="16972"/>
                </a:cubicBezTo>
                <a:cubicBezTo>
                  <a:pt x="7288" y="16972"/>
                  <a:pt x="6891" y="16696"/>
                  <a:pt x="6891" y="16355"/>
                </a:cubicBezTo>
                <a:cubicBezTo>
                  <a:pt x="6891" y="16014"/>
                  <a:pt x="7288" y="15736"/>
                  <a:pt x="7777" y="15736"/>
                </a:cubicBezTo>
                <a:close/>
              </a:path>
            </a:pathLst>
          </a:custGeom>
          <a:solidFill>
            <a:schemeClr val="accent1">
              <a:hueOff val="-243500"/>
              <a:satOff val="-10545"/>
              <a:lumOff val="9202"/>
            </a:schemeClr>
          </a:solidFill>
          <a:ln w="12700">
            <a:miter lim="400000"/>
          </a:ln>
          <a:effectLst>
            <a:outerShdw blurRad="50800" dist="25400" dir="5400000" rotWithShape="0">
              <a:srgbClr val="000000">
                <a:alpha val="11683"/>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
        <p:nvSpPr>
          <p:cNvPr id="134" name="Mikroskop"/>
          <p:cNvSpPr/>
          <p:nvPr/>
        </p:nvSpPr>
        <p:spPr>
          <a:xfrm>
            <a:off x="10280888" y="6706679"/>
            <a:ext cx="1055037" cy="1511301"/>
          </a:xfrm>
          <a:custGeom>
            <a:avLst/>
            <a:gdLst/>
            <a:ahLst/>
            <a:cxnLst>
              <a:cxn ang="0">
                <a:pos x="wd2" y="hd2"/>
              </a:cxn>
              <a:cxn ang="5400000">
                <a:pos x="wd2" y="hd2"/>
              </a:cxn>
              <a:cxn ang="10800000">
                <a:pos x="wd2" y="hd2"/>
              </a:cxn>
              <a:cxn ang="16200000">
                <a:pos x="wd2" y="hd2"/>
              </a:cxn>
            </a:cxnLst>
            <a:rect l="0" t="0" r="r" b="b"/>
            <a:pathLst>
              <a:path w="21600" h="21600" extrusionOk="0">
                <a:moveTo>
                  <a:pt x="12842" y="0"/>
                </a:moveTo>
                <a:lnTo>
                  <a:pt x="16150" y="778"/>
                </a:lnTo>
                <a:lnTo>
                  <a:pt x="14959" y="3247"/>
                </a:lnTo>
                <a:lnTo>
                  <a:pt x="15808" y="3446"/>
                </a:lnTo>
                <a:lnTo>
                  <a:pt x="15496" y="4092"/>
                </a:lnTo>
                <a:cubicBezTo>
                  <a:pt x="15340" y="4416"/>
                  <a:pt x="15555" y="4765"/>
                  <a:pt x="15990" y="4922"/>
                </a:cubicBezTo>
                <a:cubicBezTo>
                  <a:pt x="19318" y="6123"/>
                  <a:pt x="21600" y="8548"/>
                  <a:pt x="21600" y="11338"/>
                </a:cubicBezTo>
                <a:cubicBezTo>
                  <a:pt x="21600" y="13653"/>
                  <a:pt x="20032" y="15716"/>
                  <a:pt x="17598" y="17038"/>
                </a:cubicBezTo>
                <a:cubicBezTo>
                  <a:pt x="17014" y="17355"/>
                  <a:pt x="16766" y="17888"/>
                  <a:pt x="17000" y="18378"/>
                </a:cubicBezTo>
                <a:lnTo>
                  <a:pt x="17416" y="19249"/>
                </a:lnTo>
                <a:lnTo>
                  <a:pt x="20096" y="19249"/>
                </a:lnTo>
                <a:lnTo>
                  <a:pt x="21217" y="21600"/>
                </a:lnTo>
                <a:lnTo>
                  <a:pt x="0" y="21600"/>
                </a:lnTo>
                <a:lnTo>
                  <a:pt x="1121" y="19249"/>
                </a:lnTo>
                <a:lnTo>
                  <a:pt x="10002" y="19249"/>
                </a:lnTo>
                <a:lnTo>
                  <a:pt x="11038" y="17077"/>
                </a:lnTo>
                <a:lnTo>
                  <a:pt x="10029" y="16839"/>
                </a:lnTo>
                <a:lnTo>
                  <a:pt x="9835" y="17236"/>
                </a:lnTo>
                <a:cubicBezTo>
                  <a:pt x="9716" y="17482"/>
                  <a:pt x="8200" y="17349"/>
                  <a:pt x="6448" y="16937"/>
                </a:cubicBezTo>
                <a:cubicBezTo>
                  <a:pt x="4695" y="16524"/>
                  <a:pt x="3370" y="15990"/>
                  <a:pt x="3489" y="15743"/>
                </a:cubicBezTo>
                <a:lnTo>
                  <a:pt x="4261" y="14141"/>
                </a:lnTo>
                <a:lnTo>
                  <a:pt x="11615" y="15870"/>
                </a:lnTo>
                <a:lnTo>
                  <a:pt x="12208" y="14628"/>
                </a:lnTo>
                <a:lnTo>
                  <a:pt x="2862" y="12430"/>
                </a:lnTo>
                <a:lnTo>
                  <a:pt x="3443" y="11225"/>
                </a:lnTo>
                <a:lnTo>
                  <a:pt x="12784" y="13422"/>
                </a:lnTo>
                <a:cubicBezTo>
                  <a:pt x="13116" y="12824"/>
                  <a:pt x="14357" y="12835"/>
                  <a:pt x="14653" y="13456"/>
                </a:cubicBezTo>
                <a:lnTo>
                  <a:pt x="15097" y="14386"/>
                </a:lnTo>
                <a:cubicBezTo>
                  <a:pt x="15296" y="14804"/>
                  <a:pt x="16071" y="14924"/>
                  <a:pt x="16491" y="14596"/>
                </a:cubicBezTo>
                <a:cubicBezTo>
                  <a:pt x="17600" y="13729"/>
                  <a:pt x="18276" y="12589"/>
                  <a:pt x="18276" y="11338"/>
                </a:cubicBezTo>
                <a:cubicBezTo>
                  <a:pt x="18276" y="9736"/>
                  <a:pt x="17165" y="8310"/>
                  <a:pt x="15455" y="7417"/>
                </a:cubicBezTo>
                <a:cubicBezTo>
                  <a:pt x="14840" y="7095"/>
                  <a:pt x="13952" y="7292"/>
                  <a:pt x="13707" y="7801"/>
                </a:cubicBezTo>
                <a:lnTo>
                  <a:pt x="13402" y="8499"/>
                </a:lnTo>
                <a:cubicBezTo>
                  <a:pt x="14188" y="8705"/>
                  <a:pt x="14604" y="9308"/>
                  <a:pt x="14334" y="9868"/>
                </a:cubicBezTo>
                <a:lnTo>
                  <a:pt x="14189" y="10170"/>
                </a:lnTo>
                <a:lnTo>
                  <a:pt x="11552" y="9550"/>
                </a:lnTo>
                <a:lnTo>
                  <a:pt x="10445" y="11844"/>
                </a:lnTo>
                <a:lnTo>
                  <a:pt x="7748" y="11208"/>
                </a:lnTo>
                <a:lnTo>
                  <a:pt x="8855" y="8916"/>
                </a:lnTo>
                <a:lnTo>
                  <a:pt x="6298" y="8314"/>
                </a:lnTo>
                <a:lnTo>
                  <a:pt x="6443" y="8012"/>
                </a:lnTo>
                <a:cubicBezTo>
                  <a:pt x="6714" y="7450"/>
                  <a:pt x="7576" y="7146"/>
                  <a:pt x="8382" y="7317"/>
                </a:cubicBezTo>
                <a:lnTo>
                  <a:pt x="10779" y="2265"/>
                </a:lnTo>
                <a:lnTo>
                  <a:pt x="11651" y="2469"/>
                </a:lnTo>
                <a:lnTo>
                  <a:pt x="12842" y="0"/>
                </a:lnTo>
                <a:close/>
                <a:moveTo>
                  <a:pt x="13823" y="15736"/>
                </a:moveTo>
                <a:cubicBezTo>
                  <a:pt x="13334" y="15736"/>
                  <a:pt x="12939" y="16014"/>
                  <a:pt x="12939" y="16355"/>
                </a:cubicBezTo>
                <a:cubicBezTo>
                  <a:pt x="12939" y="16696"/>
                  <a:pt x="13334" y="16972"/>
                  <a:pt x="13823" y="16972"/>
                </a:cubicBezTo>
                <a:cubicBezTo>
                  <a:pt x="14312" y="16972"/>
                  <a:pt x="14709" y="16696"/>
                  <a:pt x="14709" y="16355"/>
                </a:cubicBezTo>
                <a:cubicBezTo>
                  <a:pt x="14709" y="16014"/>
                  <a:pt x="14312" y="15736"/>
                  <a:pt x="13823" y="15736"/>
                </a:cubicBezTo>
                <a:close/>
              </a:path>
            </a:pathLst>
          </a:custGeom>
          <a:solidFill>
            <a:schemeClr val="accent1">
              <a:hueOff val="-243500"/>
              <a:satOff val="-10545"/>
              <a:lumOff val="9202"/>
            </a:schemeClr>
          </a:solidFill>
          <a:ln w="12700">
            <a:miter lim="400000"/>
          </a:ln>
          <a:effectLst>
            <a:outerShdw blurRad="50800" dist="25400" dir="5400000" rotWithShape="0">
              <a:srgbClr val="000000">
                <a:alpha val="11683"/>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 name="NA group logo - NAWS - 2008.png" descr="NA group logo - NAWS - 2008.png"/>
          <p:cNvPicPr>
            <a:picLocks noChangeAspect="1"/>
          </p:cNvPicPr>
          <p:nvPr/>
        </p:nvPicPr>
        <p:blipFill>
          <a:blip r:embed="rId2">
            <a:alphaModFix amt="3351"/>
          </a:blip>
          <a:srcRect l="3665" t="3665" r="3665" b="3665"/>
          <a:stretch>
            <a:fillRect/>
          </a:stretch>
        </p:blipFill>
        <p:spPr>
          <a:xfrm>
            <a:off x="1625600" y="0"/>
            <a:ext cx="9753600" cy="9753600"/>
          </a:xfrm>
          <a:prstGeom prst="rect">
            <a:avLst/>
          </a:prstGeom>
          <a:ln w="12700">
            <a:miter lim="400000"/>
          </a:ln>
        </p:spPr>
      </p:pic>
      <p:sp>
        <p:nvSpPr>
          <p:cNvPr id="137" name="53% of members consider their first meeting as very important…"/>
          <p:cNvSpPr txBox="1">
            <a:spLocks noGrp="1"/>
          </p:cNvSpPr>
          <p:nvPr>
            <p:ph type="subTitle" idx="1"/>
          </p:nvPr>
        </p:nvSpPr>
        <p:spPr>
          <a:xfrm>
            <a:off x="1270000" y="2358528"/>
            <a:ext cx="10464800" cy="6536979"/>
          </a:xfrm>
          <a:prstGeom prst="rect">
            <a:avLst/>
          </a:prstGeom>
          <a:ln w="9525">
            <a:round/>
          </a:ln>
        </p:spPr>
        <p:txBody>
          <a:bodyPr>
            <a:normAutofit fontScale="25000" lnSpcReduction="20000"/>
          </a:bodyPr>
          <a:lstStyle/>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dirty="0"/>
          </a:p>
          <a:p>
            <a:pPr algn="l" defTabSz="342900">
              <a:lnSpc>
                <a:spcPts val="3400"/>
              </a:lnSpc>
              <a:spcBef>
                <a:spcPts val="900"/>
              </a:spcBef>
              <a:defRPr sz="1850">
                <a:ln w="0" cap="flat">
                  <a:solidFill>
                    <a:srgbClr val="000000"/>
                  </a:solidFill>
                  <a:prstDash val="solid"/>
                  <a:miter lim="400000"/>
                </a:ln>
                <a:solidFill>
                  <a:schemeClr val="accent5">
                    <a:lumOff val="-17421"/>
                  </a:schemeClr>
                </a:solidFill>
              </a:defRPr>
            </a:pPr>
            <a:r>
              <a:rPr dirty="0">
                <a:latin typeface="Papyrus" panose="020B0602040200020303" pitchFamily="34" charset="77"/>
              </a:rPr>
              <a:t>                                                       53% </a:t>
            </a:r>
            <a:r>
              <a:rPr u="sng" dirty="0">
                <a:latin typeface="Papyrus" panose="020B0602040200020303" pitchFamily="34" charset="77"/>
              </a:rPr>
              <a:t>of members consider their first meeting as very important</a:t>
            </a:r>
          </a:p>
          <a:p>
            <a:pPr defTabSz="342900">
              <a:lnSpc>
                <a:spcPts val="3100"/>
              </a:lnSpc>
              <a:spcBef>
                <a:spcPts val="900"/>
              </a:spcBef>
              <a:defRPr sz="1625">
                <a:ln w="0" cap="flat">
                  <a:solidFill>
                    <a:srgbClr val="000000"/>
                  </a:solidFill>
                  <a:prstDash val="solid"/>
                  <a:miter lim="400000"/>
                </a:ln>
                <a:solidFill>
                  <a:schemeClr val="accent5">
                    <a:lumOff val="-17421"/>
                  </a:schemeClr>
                </a:solidFill>
              </a:defRPr>
            </a:pPr>
            <a:endParaRPr u="sng" dirty="0"/>
          </a:p>
          <a:p>
            <a:pPr algn="l" defTabSz="342900">
              <a:lnSpc>
                <a:spcPts val="3000"/>
              </a:lnSpc>
              <a:spcBef>
                <a:spcPts val="900"/>
              </a:spcBef>
              <a:defRPr sz="1550">
                <a:ln w="0" cap="flat">
                  <a:solidFill>
                    <a:srgbClr val="000000"/>
                  </a:solidFill>
                  <a:prstDash val="solid"/>
                  <a:miter lim="400000"/>
                </a:ln>
                <a:solidFill>
                  <a:schemeClr val="accent5">
                    <a:lumOff val="-17421"/>
                  </a:schemeClr>
                </a:solidFill>
              </a:defRPr>
            </a:pPr>
            <a:r>
              <a:rPr dirty="0"/>
              <a:t>Source: 2018 NA membership survey - Europe</a:t>
            </a:r>
          </a:p>
        </p:txBody>
      </p:sp>
      <p:graphicFrame>
        <p:nvGraphicFramePr>
          <p:cNvPr id="138" name="2D-Balkendiagramm"/>
          <p:cNvGraphicFramePr/>
          <p:nvPr/>
        </p:nvGraphicFramePr>
        <p:xfrm>
          <a:off x="1407460" y="2843110"/>
          <a:ext cx="9432606" cy="4494858"/>
        </p:xfrm>
        <a:graphic>
          <a:graphicData uri="http://schemas.openxmlformats.org/drawingml/2006/chart">
            <c:chart xmlns:c="http://schemas.openxmlformats.org/drawingml/2006/chart" xmlns:r="http://schemas.openxmlformats.org/officeDocument/2006/relationships" r:id="rId3"/>
          </a:graphicData>
        </a:graphic>
      </p:graphicFrame>
      <p:sp>
        <p:nvSpPr>
          <p:cNvPr id="139" name="CARRYING THE MESSAGE TO…"/>
          <p:cNvSpPr txBox="1">
            <a:spLocks noGrp="1"/>
          </p:cNvSpPr>
          <p:nvPr>
            <p:ph type="ctrTitle"/>
          </p:nvPr>
        </p:nvSpPr>
        <p:spPr>
          <a:xfrm>
            <a:off x="1270000" y="901700"/>
            <a:ext cx="10464800" cy="1217563"/>
          </a:xfrm>
          <a:prstGeom prst="rect">
            <a:avLst/>
          </a:prstGeom>
          <a:ln w="9525">
            <a:round/>
          </a:ln>
        </p:spPr>
        <p:txBody>
          <a:bodyPr anchor="ctr"/>
          <a:lstStyle/>
          <a:p>
            <a:pPr>
              <a:defRPr sz="2400"/>
            </a:pPr>
            <a:r>
              <a:rPr dirty="0">
                <a:latin typeface="Papyrus" panose="020B0602040200020303" pitchFamily="34" charset="77"/>
              </a:rPr>
              <a:t>CARRYING THE MESSAGE TO </a:t>
            </a:r>
          </a:p>
          <a:p>
            <a:pPr>
              <a:defRPr sz="2400"/>
            </a:pPr>
            <a:r>
              <a:rPr dirty="0">
                <a:latin typeface="Papyrus" panose="020B0602040200020303" pitchFamily="34" charset="77"/>
              </a:rPr>
              <a:t>“THE NEWCOMER IN TIMES OF COVID”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NA group logo - NAWS - 2008.png" descr="NA group logo - NAWS - 2008.png"/>
          <p:cNvPicPr>
            <a:picLocks noChangeAspect="1"/>
          </p:cNvPicPr>
          <p:nvPr/>
        </p:nvPicPr>
        <p:blipFill>
          <a:blip r:embed="rId2">
            <a:alphaModFix amt="3351"/>
          </a:blip>
          <a:stretch>
            <a:fillRect/>
          </a:stretch>
        </p:blipFill>
        <p:spPr>
          <a:xfrm>
            <a:off x="1104900" y="349250"/>
            <a:ext cx="9753600" cy="9753600"/>
          </a:xfrm>
          <a:prstGeom prst="rect">
            <a:avLst/>
          </a:prstGeom>
          <a:ln w="12700">
            <a:miter lim="400000"/>
          </a:ln>
        </p:spPr>
      </p:pic>
      <p:graphicFrame>
        <p:nvGraphicFramePr>
          <p:cNvPr id="142" name="Influence to attend 1st NA meeting %"/>
          <p:cNvGraphicFramePr/>
          <p:nvPr/>
        </p:nvGraphicFramePr>
        <p:xfrm>
          <a:off x="1013073" y="2579340"/>
          <a:ext cx="10139996" cy="4917877"/>
        </p:xfrm>
        <a:graphic>
          <a:graphicData uri="http://schemas.openxmlformats.org/drawingml/2006/chart">
            <c:chart xmlns:c="http://schemas.openxmlformats.org/drawingml/2006/chart" xmlns:r="http://schemas.openxmlformats.org/officeDocument/2006/relationships" r:id="rId3"/>
          </a:graphicData>
        </a:graphic>
      </p:graphicFrame>
      <p:sp>
        <p:nvSpPr>
          <p:cNvPr id="143" name="54% attended their 1st NA meeting because of a NA member…"/>
          <p:cNvSpPr txBox="1">
            <a:spLocks noGrp="1"/>
          </p:cNvSpPr>
          <p:nvPr>
            <p:ph type="ctrTitle"/>
          </p:nvPr>
        </p:nvSpPr>
        <p:spPr>
          <a:xfrm>
            <a:off x="878631" y="2444948"/>
            <a:ext cx="11265397" cy="6633915"/>
          </a:xfrm>
          <a:prstGeom prst="rect">
            <a:avLst/>
          </a:prstGeom>
          <a:ln w="9525">
            <a:round/>
          </a:ln>
        </p:spPr>
        <p:txBody>
          <a:bodyPr anchor="t"/>
          <a:lstStyle/>
          <a:p>
            <a:pPr defTabSz="566674">
              <a:defRPr sz="2910"/>
            </a:pPr>
            <a:endParaRPr dirty="0"/>
          </a:p>
          <a:p>
            <a:pPr defTabSz="566674">
              <a:defRPr sz="2910"/>
            </a:pPr>
            <a:endParaRPr dirty="0"/>
          </a:p>
          <a:p>
            <a:pPr defTabSz="566674">
              <a:defRPr sz="2910"/>
            </a:pPr>
            <a:endParaRPr dirty="0"/>
          </a:p>
          <a:p>
            <a:pPr defTabSz="566674">
              <a:defRPr sz="2910"/>
            </a:pPr>
            <a:endParaRPr dirty="0"/>
          </a:p>
          <a:p>
            <a:pPr defTabSz="566674">
              <a:defRPr sz="2910"/>
            </a:pPr>
            <a:endParaRPr dirty="0"/>
          </a:p>
          <a:p>
            <a:pPr defTabSz="566674">
              <a:defRPr sz="2910"/>
            </a:pPr>
            <a:endParaRPr dirty="0"/>
          </a:p>
          <a:p>
            <a:pPr defTabSz="566674">
              <a:defRPr sz="2910"/>
            </a:pPr>
            <a:endParaRPr dirty="0"/>
          </a:p>
          <a:p>
            <a:pPr defTabSz="566674">
              <a:defRPr sz="2910"/>
            </a:pPr>
            <a:endParaRPr dirty="0"/>
          </a:p>
          <a:p>
            <a:pPr defTabSz="566674">
              <a:defRPr sz="1940"/>
            </a:pPr>
            <a:r>
              <a:rPr dirty="0"/>
              <a:t>                                       </a:t>
            </a:r>
          </a:p>
          <a:p>
            <a:pPr defTabSz="566674">
              <a:defRPr sz="1940"/>
            </a:pPr>
            <a:r>
              <a:rPr dirty="0"/>
              <a:t>                                  </a:t>
            </a:r>
          </a:p>
          <a:p>
            <a:pPr defTabSz="566674">
              <a:defRPr sz="1940"/>
            </a:pPr>
            <a:r>
              <a:rPr dirty="0"/>
              <a:t>                                    </a:t>
            </a:r>
            <a:r>
              <a:rPr u="sng" dirty="0"/>
              <a:t>54% attended their 1st NA meeting because of a NA member</a:t>
            </a:r>
          </a:p>
          <a:p>
            <a:pPr defTabSz="566674">
              <a:defRPr sz="1940"/>
            </a:pPr>
            <a:endParaRPr u="sng" dirty="0"/>
          </a:p>
          <a:p>
            <a:pPr algn="l" defTabSz="566674">
              <a:defRPr sz="1940"/>
            </a:pPr>
            <a:r>
              <a:rPr dirty="0"/>
              <a:t>Source: 2018 NA membership survey - Europe</a:t>
            </a:r>
          </a:p>
        </p:txBody>
      </p:sp>
      <p:grpSp>
        <p:nvGrpSpPr>
          <p:cNvPr id="146" name="CARRYING THE MESSAGE TO…"/>
          <p:cNvGrpSpPr/>
          <p:nvPr/>
        </p:nvGrpSpPr>
        <p:grpSpPr>
          <a:xfrm>
            <a:off x="844301" y="1016000"/>
            <a:ext cx="11316198" cy="1268363"/>
            <a:chOff x="0" y="0"/>
            <a:chExt cx="11316196" cy="1268362"/>
          </a:xfrm>
        </p:grpSpPr>
        <p:sp>
          <p:nvSpPr>
            <p:cNvPr id="145" name="CARRYING THE MESSAGE TO…"/>
            <p:cNvSpPr/>
            <p:nvPr/>
          </p:nvSpPr>
          <p:spPr>
            <a:xfrm>
              <a:off x="25400" y="25400"/>
              <a:ext cx="11265397" cy="1217563"/>
            </a:xfrm>
            <a:prstGeom prst="rect">
              <a:avLst/>
            </a:prstGeom>
            <a:noFill/>
            <a:ln>
              <a:noFill/>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normAutofit/>
            </a:bodyPr>
            <a:lstStyle/>
            <a:p>
              <a:pPr defTabSz="531622">
                <a:defRPr sz="2730"/>
              </a:pPr>
              <a:r>
                <a:t>CARRYING THE MESSAGE TO </a:t>
              </a:r>
            </a:p>
            <a:p>
              <a:pPr defTabSz="531622">
                <a:defRPr sz="2730"/>
              </a:pPr>
              <a:r>
                <a:t>“THE NEWCOMER IN TIMES OF COVID”</a:t>
              </a:r>
            </a:p>
          </p:txBody>
        </p:sp>
        <p:pic>
          <p:nvPicPr>
            <p:cNvPr id="144" name="CARRYING THE MESSAGE TO… CARRYING THE MESSAGE TO “THE NEWCOMER IN TIMES OF COVID”" descr="CARRYING THE MESSAGE TO… CARRYING THE MESSAGE TO “THE NEWCOMER IN TIMES OF COVID”"/>
            <p:cNvPicPr>
              <a:picLocks/>
            </p:cNvPicPr>
            <p:nvPr/>
          </p:nvPicPr>
          <p:blipFill>
            <a:blip r:embed="rId4"/>
            <a:stretch>
              <a:fillRect/>
            </a:stretch>
          </p:blipFill>
          <p:spPr>
            <a:xfrm>
              <a:off x="0" y="0"/>
              <a:ext cx="11316197" cy="1268363"/>
            </a:xfrm>
            <a:prstGeom prst="rect">
              <a:avLst/>
            </a:prstGeom>
            <a:effectLst/>
          </p:spPr>
        </p:pic>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49" name="CARRYING THE MESSAGE TO…"/>
          <p:cNvSpPr txBox="1">
            <a:spLocks noGrp="1"/>
          </p:cNvSpPr>
          <p:nvPr>
            <p:ph type="ctrTitle"/>
          </p:nvPr>
        </p:nvSpPr>
        <p:spPr>
          <a:xfrm>
            <a:off x="1270000" y="901700"/>
            <a:ext cx="10464800" cy="1217563"/>
          </a:xfrm>
          <a:prstGeom prst="rect">
            <a:avLst/>
          </a:prstGeom>
          <a:ln w="9525">
            <a:round/>
          </a:ln>
        </p:spPr>
        <p:txBody>
          <a:bodyPr anchor="ctr"/>
          <a:lstStyle/>
          <a:p>
            <a:pPr defTabSz="531622">
              <a:defRPr sz="2730"/>
            </a:pPr>
            <a:r>
              <a:rPr dirty="0">
                <a:latin typeface="Papyrus" panose="020B0602040200020303" pitchFamily="34" charset="77"/>
              </a:rPr>
              <a:t>CARRYING THE MESSAGE TO </a:t>
            </a:r>
          </a:p>
          <a:p>
            <a:pPr defTabSz="531622">
              <a:defRPr sz="2730"/>
            </a:pPr>
            <a:r>
              <a:rPr dirty="0">
                <a:latin typeface="Papyrus" panose="020B0602040200020303" pitchFamily="34" charset="77"/>
              </a:rPr>
              <a:t>“THE NEWCOMER IN TIMES OF COVID”</a:t>
            </a:r>
          </a:p>
        </p:txBody>
      </p:sp>
      <p:sp>
        <p:nvSpPr>
          <p:cNvPr id="150" name="How does your group is adapting itself with the needs of the newcomer in these difficult times of COVID?"/>
          <p:cNvSpPr txBox="1">
            <a:spLocks noGrp="1"/>
          </p:cNvSpPr>
          <p:nvPr>
            <p:ph type="subTitle" idx="1"/>
          </p:nvPr>
        </p:nvSpPr>
        <p:spPr>
          <a:xfrm>
            <a:off x="1270000" y="2358528"/>
            <a:ext cx="10464800" cy="6536979"/>
          </a:xfrm>
          <a:prstGeom prst="rect">
            <a:avLst/>
          </a:prstGeom>
          <a:ln w="9525">
            <a:round/>
          </a:ln>
        </p:spPr>
        <p:txBody>
          <a:bodyPr anchor="ctr"/>
          <a:lstStyle>
            <a:lvl1pPr defTabSz="457200">
              <a:lnSpc>
                <a:spcPts val="5200"/>
              </a:lnSpc>
              <a:spcBef>
                <a:spcPts val="1200"/>
              </a:spcBef>
              <a:defRPr sz="3066">
                <a:ln w="0" cap="flat">
                  <a:solidFill>
                    <a:srgbClr val="000000"/>
                  </a:solidFill>
                  <a:prstDash val="solid"/>
                  <a:miter lim="400000"/>
                </a:ln>
                <a:solidFill>
                  <a:schemeClr val="accent5">
                    <a:lumOff val="-17421"/>
                  </a:schemeClr>
                </a:solidFill>
              </a:defRPr>
            </a:lvl1pPr>
          </a:lstStyle>
          <a:p>
            <a:r>
              <a:rPr dirty="0">
                <a:latin typeface="Papyrus" panose="020B0602040200020303" pitchFamily="34" charset="77"/>
              </a:rPr>
              <a:t>How does your group is adapting itself with the needs of the newcomer in these difficult times of COVID?</a:t>
            </a:r>
          </a:p>
        </p:txBody>
      </p:sp>
      <p:sp>
        <p:nvSpPr>
          <p:cNvPr id="151" name="WLAN"/>
          <p:cNvSpPr/>
          <p:nvPr/>
        </p:nvSpPr>
        <p:spPr>
          <a:xfrm>
            <a:off x="5779450" y="6900016"/>
            <a:ext cx="1445900" cy="1020868"/>
          </a:xfrm>
          <a:custGeom>
            <a:avLst/>
            <a:gdLst/>
            <a:ahLst/>
            <a:cxnLst>
              <a:cxn ang="0">
                <a:pos x="wd2" y="hd2"/>
              </a:cxn>
              <a:cxn ang="5400000">
                <a:pos x="wd2" y="hd2"/>
              </a:cxn>
              <a:cxn ang="10800000">
                <a:pos x="wd2" y="hd2"/>
              </a:cxn>
              <a:cxn ang="16200000">
                <a:pos x="wd2" y="hd2"/>
              </a:cxn>
            </a:cxnLst>
            <a:rect l="0" t="0" r="r" b="b"/>
            <a:pathLst>
              <a:path w="21600" h="21594" extrusionOk="0">
                <a:moveTo>
                  <a:pt x="11016" y="1"/>
                </a:moveTo>
                <a:cubicBezTo>
                  <a:pt x="10440" y="-6"/>
                  <a:pt x="9852" y="28"/>
                  <a:pt x="9254" y="108"/>
                </a:cubicBezTo>
                <a:cubicBezTo>
                  <a:pt x="5654" y="590"/>
                  <a:pt x="2584" y="2743"/>
                  <a:pt x="0" y="6311"/>
                </a:cubicBezTo>
                <a:cubicBezTo>
                  <a:pt x="523" y="7051"/>
                  <a:pt x="1031" y="7768"/>
                  <a:pt x="1542" y="8490"/>
                </a:cubicBezTo>
                <a:cubicBezTo>
                  <a:pt x="4129" y="4966"/>
                  <a:pt x="7202" y="3087"/>
                  <a:pt x="10803" y="3088"/>
                </a:cubicBezTo>
                <a:cubicBezTo>
                  <a:pt x="14405" y="3089"/>
                  <a:pt x="17479" y="4969"/>
                  <a:pt x="20053" y="8479"/>
                </a:cubicBezTo>
                <a:cubicBezTo>
                  <a:pt x="20563" y="7757"/>
                  <a:pt x="21073" y="7034"/>
                  <a:pt x="21600" y="6287"/>
                </a:cubicBezTo>
                <a:cubicBezTo>
                  <a:pt x="18572" y="2207"/>
                  <a:pt x="15051" y="49"/>
                  <a:pt x="11016" y="1"/>
                </a:cubicBezTo>
                <a:close/>
                <a:moveTo>
                  <a:pt x="10903" y="6177"/>
                </a:moveTo>
                <a:cubicBezTo>
                  <a:pt x="10489" y="6175"/>
                  <a:pt x="10067" y="6203"/>
                  <a:pt x="9637" y="6264"/>
                </a:cubicBezTo>
                <a:cubicBezTo>
                  <a:pt x="7088" y="6623"/>
                  <a:pt x="4914" y="8156"/>
                  <a:pt x="3088" y="10686"/>
                </a:cubicBezTo>
                <a:cubicBezTo>
                  <a:pt x="3610" y="11424"/>
                  <a:pt x="4116" y="12140"/>
                  <a:pt x="4629" y="12865"/>
                </a:cubicBezTo>
                <a:cubicBezTo>
                  <a:pt x="6353" y="10507"/>
                  <a:pt x="8410" y="9259"/>
                  <a:pt x="10808" y="9262"/>
                </a:cubicBezTo>
                <a:cubicBezTo>
                  <a:pt x="13205" y="9265"/>
                  <a:pt x="15259" y="10516"/>
                  <a:pt x="16966" y="12861"/>
                </a:cubicBezTo>
                <a:cubicBezTo>
                  <a:pt x="17482" y="12131"/>
                  <a:pt x="17992" y="11411"/>
                  <a:pt x="18515" y="10670"/>
                </a:cubicBezTo>
                <a:cubicBezTo>
                  <a:pt x="16338" y="7735"/>
                  <a:pt x="13803" y="6193"/>
                  <a:pt x="10903" y="6177"/>
                </a:cubicBezTo>
                <a:close/>
                <a:moveTo>
                  <a:pt x="10623" y="12349"/>
                </a:moveTo>
                <a:cubicBezTo>
                  <a:pt x="8942" y="12414"/>
                  <a:pt x="7322" y="13380"/>
                  <a:pt x="6195" y="15054"/>
                </a:cubicBezTo>
                <a:cubicBezTo>
                  <a:pt x="6706" y="15779"/>
                  <a:pt x="7218" y="16502"/>
                  <a:pt x="7729" y="17226"/>
                </a:cubicBezTo>
                <a:cubicBezTo>
                  <a:pt x="9410" y="14863"/>
                  <a:pt x="12154" y="14812"/>
                  <a:pt x="13873" y="17221"/>
                </a:cubicBezTo>
                <a:cubicBezTo>
                  <a:pt x="14391" y="16489"/>
                  <a:pt x="14903" y="15767"/>
                  <a:pt x="15414" y="15045"/>
                </a:cubicBezTo>
                <a:cubicBezTo>
                  <a:pt x="14046" y="13118"/>
                  <a:pt x="12303" y="12284"/>
                  <a:pt x="10623" y="12349"/>
                </a:cubicBezTo>
                <a:close/>
                <a:moveTo>
                  <a:pt x="10751" y="18531"/>
                </a:moveTo>
                <a:cubicBezTo>
                  <a:pt x="10182" y="18549"/>
                  <a:pt x="9631" y="18867"/>
                  <a:pt x="9280" y="19436"/>
                </a:cubicBezTo>
                <a:cubicBezTo>
                  <a:pt x="9791" y="20161"/>
                  <a:pt x="10300" y="20884"/>
                  <a:pt x="10802" y="21594"/>
                </a:cubicBezTo>
                <a:cubicBezTo>
                  <a:pt x="11307" y="20879"/>
                  <a:pt x="11819" y="20155"/>
                  <a:pt x="12331" y="19432"/>
                </a:cubicBezTo>
                <a:cubicBezTo>
                  <a:pt x="11907" y="18795"/>
                  <a:pt x="11320" y="18513"/>
                  <a:pt x="10751" y="18531"/>
                </a:cubicBezTo>
                <a:close/>
              </a:path>
            </a:pathLst>
          </a:custGeom>
          <a:solidFill>
            <a:schemeClr val="accent3">
              <a:hueOff val="68525"/>
              <a:satOff val="-7131"/>
              <a:lumOff val="6827"/>
            </a:schemeClr>
          </a:solidFill>
          <a:ln w="12700">
            <a:miter lim="400000"/>
          </a:ln>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54" name="CARRYING THE MESSAGE TO…"/>
          <p:cNvSpPr txBox="1">
            <a:spLocks noGrp="1"/>
          </p:cNvSpPr>
          <p:nvPr>
            <p:ph type="ctrTitle"/>
          </p:nvPr>
        </p:nvSpPr>
        <p:spPr>
          <a:xfrm>
            <a:off x="1270000" y="901700"/>
            <a:ext cx="10464800" cy="1217563"/>
          </a:xfrm>
          <a:prstGeom prst="rect">
            <a:avLst/>
          </a:prstGeom>
          <a:ln w="9525">
            <a:round/>
          </a:ln>
        </p:spPr>
        <p:txBody>
          <a:bodyPr anchor="ctr"/>
          <a:lstStyle/>
          <a:p>
            <a:pPr defTabSz="531622">
              <a:defRPr sz="2730"/>
            </a:pPr>
            <a:r>
              <a:rPr dirty="0">
                <a:latin typeface="Papyrus" panose="020B0602040200020303" pitchFamily="34" charset="77"/>
              </a:rPr>
              <a:t>CARRYING THE MESSAGE TO </a:t>
            </a:r>
          </a:p>
          <a:p>
            <a:pPr defTabSz="531622">
              <a:defRPr sz="2730"/>
            </a:pPr>
            <a:r>
              <a:rPr dirty="0">
                <a:latin typeface="Papyrus" panose="020B0602040200020303" pitchFamily="34" charset="77"/>
              </a:rPr>
              <a:t>“THE NEWCOMER IN TIMES OF COVID”</a:t>
            </a:r>
          </a:p>
        </p:txBody>
      </p:sp>
      <p:sp>
        <p:nvSpPr>
          <p:cNvPr id="155" name="What do you personally do as a member of Narcotics Anonymous in order to help the newcomer in these difficult times of COVID?"/>
          <p:cNvSpPr txBox="1">
            <a:spLocks noGrp="1"/>
          </p:cNvSpPr>
          <p:nvPr>
            <p:ph type="subTitle" idx="1"/>
          </p:nvPr>
        </p:nvSpPr>
        <p:spPr>
          <a:xfrm>
            <a:off x="1270000" y="2345828"/>
            <a:ext cx="10464800" cy="6536979"/>
          </a:xfrm>
          <a:prstGeom prst="rect">
            <a:avLst/>
          </a:prstGeom>
          <a:ln w="9525">
            <a:round/>
          </a:ln>
        </p:spPr>
        <p:txBody>
          <a:bodyPr anchor="ctr"/>
          <a:lstStyle>
            <a:lvl1pPr defTabSz="457200">
              <a:lnSpc>
                <a:spcPts val="5200"/>
              </a:lnSpc>
              <a:spcBef>
                <a:spcPts val="1200"/>
              </a:spcBef>
              <a:defRPr sz="3066">
                <a:ln w="0" cap="flat">
                  <a:solidFill>
                    <a:srgbClr val="000000"/>
                  </a:solidFill>
                  <a:prstDash val="solid"/>
                  <a:miter lim="400000"/>
                </a:ln>
                <a:solidFill>
                  <a:schemeClr val="accent5">
                    <a:lumOff val="-17421"/>
                  </a:schemeClr>
                </a:solidFill>
              </a:defRPr>
            </a:lvl1pPr>
          </a:lstStyle>
          <a:p>
            <a:r>
              <a:rPr dirty="0">
                <a:latin typeface="Papyrus" panose="020B0602040200020303" pitchFamily="34" charset="77"/>
              </a:rPr>
              <a:t>What do you personally do as a member of Narcotics Anonymous in order to help the newcomer in these difficult times of COVID?</a:t>
            </a:r>
          </a:p>
        </p:txBody>
      </p:sp>
      <p:sp>
        <p:nvSpPr>
          <p:cNvPr id="156" name="Buchstapel"/>
          <p:cNvSpPr/>
          <p:nvPr/>
        </p:nvSpPr>
        <p:spPr>
          <a:xfrm>
            <a:off x="5837764" y="7112951"/>
            <a:ext cx="1329271" cy="1204597"/>
          </a:xfrm>
          <a:custGeom>
            <a:avLst/>
            <a:gdLst/>
            <a:ahLst/>
            <a:cxnLst>
              <a:cxn ang="0">
                <a:pos x="wd2" y="hd2"/>
              </a:cxn>
              <a:cxn ang="5400000">
                <a:pos x="wd2" y="hd2"/>
              </a:cxn>
              <a:cxn ang="10800000">
                <a:pos x="wd2" y="hd2"/>
              </a:cxn>
              <a:cxn ang="16200000">
                <a:pos x="wd2" y="hd2"/>
              </a:cxn>
            </a:cxnLst>
            <a:rect l="0" t="0" r="r" b="b"/>
            <a:pathLst>
              <a:path w="21600" h="21600" extrusionOk="0">
                <a:moveTo>
                  <a:pt x="4969" y="0"/>
                </a:moveTo>
                <a:cubicBezTo>
                  <a:pt x="3275" y="0"/>
                  <a:pt x="1896" y="1522"/>
                  <a:pt x="1896" y="3392"/>
                </a:cubicBezTo>
                <a:cubicBezTo>
                  <a:pt x="1896" y="5262"/>
                  <a:pt x="3275" y="6783"/>
                  <a:pt x="4969" y="6783"/>
                </a:cubicBezTo>
                <a:lnTo>
                  <a:pt x="21600" y="6783"/>
                </a:lnTo>
                <a:lnTo>
                  <a:pt x="21600" y="5757"/>
                </a:lnTo>
                <a:lnTo>
                  <a:pt x="4969" y="5757"/>
                </a:lnTo>
                <a:cubicBezTo>
                  <a:pt x="3788" y="5757"/>
                  <a:pt x="2827" y="4696"/>
                  <a:pt x="2827" y="3392"/>
                </a:cubicBezTo>
                <a:cubicBezTo>
                  <a:pt x="2827" y="2087"/>
                  <a:pt x="3788" y="1026"/>
                  <a:pt x="4969" y="1026"/>
                </a:cubicBezTo>
                <a:lnTo>
                  <a:pt x="21600" y="1026"/>
                </a:lnTo>
                <a:lnTo>
                  <a:pt x="21600" y="0"/>
                </a:lnTo>
                <a:lnTo>
                  <a:pt x="4969" y="0"/>
                </a:lnTo>
                <a:close/>
                <a:moveTo>
                  <a:pt x="4969" y="1852"/>
                </a:moveTo>
                <a:lnTo>
                  <a:pt x="4969" y="2269"/>
                </a:lnTo>
                <a:lnTo>
                  <a:pt x="20792" y="2269"/>
                </a:lnTo>
                <a:cubicBezTo>
                  <a:pt x="20843" y="2123"/>
                  <a:pt x="20903" y="1984"/>
                  <a:pt x="20972" y="1852"/>
                </a:cubicBezTo>
                <a:lnTo>
                  <a:pt x="4969" y="1852"/>
                </a:lnTo>
                <a:close/>
                <a:moveTo>
                  <a:pt x="4969" y="3215"/>
                </a:moveTo>
                <a:lnTo>
                  <a:pt x="4969" y="3632"/>
                </a:lnTo>
                <a:lnTo>
                  <a:pt x="20613" y="3632"/>
                </a:lnTo>
                <a:cubicBezTo>
                  <a:pt x="20608" y="3553"/>
                  <a:pt x="20605" y="3472"/>
                  <a:pt x="20605" y="3392"/>
                </a:cubicBezTo>
                <a:cubicBezTo>
                  <a:pt x="20605" y="3332"/>
                  <a:pt x="20607" y="3273"/>
                  <a:pt x="20610" y="3215"/>
                </a:cubicBezTo>
                <a:lnTo>
                  <a:pt x="4969" y="3215"/>
                </a:lnTo>
                <a:close/>
                <a:moveTo>
                  <a:pt x="4969" y="4575"/>
                </a:moveTo>
                <a:lnTo>
                  <a:pt x="4969" y="4992"/>
                </a:lnTo>
                <a:lnTo>
                  <a:pt x="21006" y="4992"/>
                </a:lnTo>
                <a:cubicBezTo>
                  <a:pt x="20933" y="4861"/>
                  <a:pt x="20869" y="4722"/>
                  <a:pt x="20814" y="4575"/>
                </a:cubicBezTo>
                <a:lnTo>
                  <a:pt x="4969" y="4575"/>
                </a:lnTo>
                <a:close/>
                <a:moveTo>
                  <a:pt x="1447" y="7349"/>
                </a:moveTo>
                <a:cubicBezTo>
                  <a:pt x="649" y="7349"/>
                  <a:pt x="0" y="8067"/>
                  <a:pt x="0" y="8948"/>
                </a:cubicBezTo>
                <a:lnTo>
                  <a:pt x="0" y="12535"/>
                </a:lnTo>
                <a:cubicBezTo>
                  <a:pt x="0" y="13416"/>
                  <a:pt x="649" y="14132"/>
                  <a:pt x="1447" y="14132"/>
                </a:cubicBezTo>
                <a:lnTo>
                  <a:pt x="1849" y="14132"/>
                </a:lnTo>
                <a:cubicBezTo>
                  <a:pt x="2061" y="14132"/>
                  <a:pt x="2248" y="14009"/>
                  <a:pt x="2355" y="13825"/>
                </a:cubicBezTo>
                <a:lnTo>
                  <a:pt x="2537" y="13825"/>
                </a:lnTo>
                <a:cubicBezTo>
                  <a:pt x="2644" y="14009"/>
                  <a:pt x="2831" y="14132"/>
                  <a:pt x="3043" y="14132"/>
                </a:cubicBezTo>
                <a:lnTo>
                  <a:pt x="19539" y="14132"/>
                </a:lnTo>
                <a:lnTo>
                  <a:pt x="19539" y="13106"/>
                </a:lnTo>
                <a:lnTo>
                  <a:pt x="3279" y="13106"/>
                </a:lnTo>
                <a:cubicBezTo>
                  <a:pt x="3173" y="12922"/>
                  <a:pt x="2986" y="12799"/>
                  <a:pt x="2773" y="12799"/>
                </a:cubicBezTo>
                <a:lnTo>
                  <a:pt x="2119" y="12799"/>
                </a:lnTo>
                <a:cubicBezTo>
                  <a:pt x="1906" y="12799"/>
                  <a:pt x="1719" y="12922"/>
                  <a:pt x="1613" y="13106"/>
                </a:cubicBezTo>
                <a:lnTo>
                  <a:pt x="1447" y="13106"/>
                </a:lnTo>
                <a:cubicBezTo>
                  <a:pt x="1161" y="13106"/>
                  <a:pt x="929" y="12850"/>
                  <a:pt x="929" y="12535"/>
                </a:cubicBezTo>
                <a:lnTo>
                  <a:pt x="929" y="8948"/>
                </a:lnTo>
                <a:cubicBezTo>
                  <a:pt x="929" y="8632"/>
                  <a:pt x="1161" y="8375"/>
                  <a:pt x="1447" y="8375"/>
                </a:cubicBezTo>
                <a:lnTo>
                  <a:pt x="1618" y="8375"/>
                </a:lnTo>
                <a:cubicBezTo>
                  <a:pt x="1725" y="8554"/>
                  <a:pt x="1910" y="8672"/>
                  <a:pt x="2119" y="8672"/>
                </a:cubicBezTo>
                <a:lnTo>
                  <a:pt x="2773" y="8672"/>
                </a:lnTo>
                <a:cubicBezTo>
                  <a:pt x="2982" y="8672"/>
                  <a:pt x="3167" y="8554"/>
                  <a:pt x="3274" y="8375"/>
                </a:cubicBezTo>
                <a:lnTo>
                  <a:pt x="19539" y="8375"/>
                </a:lnTo>
                <a:lnTo>
                  <a:pt x="19539" y="7349"/>
                </a:lnTo>
                <a:lnTo>
                  <a:pt x="3043" y="7349"/>
                </a:lnTo>
                <a:cubicBezTo>
                  <a:pt x="2834" y="7349"/>
                  <a:pt x="2649" y="7467"/>
                  <a:pt x="2542" y="7647"/>
                </a:cubicBezTo>
                <a:lnTo>
                  <a:pt x="2350" y="7647"/>
                </a:lnTo>
                <a:cubicBezTo>
                  <a:pt x="2242" y="7467"/>
                  <a:pt x="2058" y="7349"/>
                  <a:pt x="1849" y="7349"/>
                </a:cubicBezTo>
                <a:lnTo>
                  <a:pt x="1447" y="7349"/>
                </a:lnTo>
                <a:close/>
                <a:moveTo>
                  <a:pt x="3264" y="9173"/>
                </a:moveTo>
                <a:lnTo>
                  <a:pt x="3264" y="9590"/>
                </a:lnTo>
                <a:lnTo>
                  <a:pt x="19087" y="9590"/>
                </a:lnTo>
                <a:cubicBezTo>
                  <a:pt x="19138" y="9444"/>
                  <a:pt x="19198" y="9305"/>
                  <a:pt x="19267" y="9173"/>
                </a:cubicBezTo>
                <a:lnTo>
                  <a:pt x="3264" y="9173"/>
                </a:lnTo>
                <a:close/>
                <a:moveTo>
                  <a:pt x="3264" y="10534"/>
                </a:moveTo>
                <a:lnTo>
                  <a:pt x="3264" y="10951"/>
                </a:lnTo>
                <a:lnTo>
                  <a:pt x="18908" y="10951"/>
                </a:lnTo>
                <a:cubicBezTo>
                  <a:pt x="18902" y="10872"/>
                  <a:pt x="18899" y="10791"/>
                  <a:pt x="18899" y="10711"/>
                </a:cubicBezTo>
                <a:cubicBezTo>
                  <a:pt x="18899" y="10651"/>
                  <a:pt x="18901" y="10593"/>
                  <a:pt x="18904" y="10534"/>
                </a:cubicBezTo>
                <a:lnTo>
                  <a:pt x="3264" y="10534"/>
                </a:lnTo>
                <a:close/>
                <a:moveTo>
                  <a:pt x="3264" y="11896"/>
                </a:moveTo>
                <a:lnTo>
                  <a:pt x="3264" y="12313"/>
                </a:lnTo>
                <a:lnTo>
                  <a:pt x="19301" y="12313"/>
                </a:lnTo>
                <a:cubicBezTo>
                  <a:pt x="19227" y="12182"/>
                  <a:pt x="19163" y="12043"/>
                  <a:pt x="19109" y="11896"/>
                </a:cubicBezTo>
                <a:lnTo>
                  <a:pt x="3264" y="11896"/>
                </a:lnTo>
                <a:close/>
                <a:moveTo>
                  <a:pt x="4969" y="14817"/>
                </a:moveTo>
                <a:cubicBezTo>
                  <a:pt x="3275" y="14817"/>
                  <a:pt x="1896" y="16339"/>
                  <a:pt x="1896" y="18208"/>
                </a:cubicBezTo>
                <a:cubicBezTo>
                  <a:pt x="1896" y="20078"/>
                  <a:pt x="3275" y="21600"/>
                  <a:pt x="4969" y="21600"/>
                </a:cubicBezTo>
                <a:lnTo>
                  <a:pt x="21600" y="21600"/>
                </a:lnTo>
                <a:lnTo>
                  <a:pt x="21600" y="20574"/>
                </a:lnTo>
                <a:lnTo>
                  <a:pt x="4969" y="20574"/>
                </a:lnTo>
                <a:cubicBezTo>
                  <a:pt x="3788" y="20574"/>
                  <a:pt x="2827" y="19513"/>
                  <a:pt x="2827" y="18208"/>
                </a:cubicBezTo>
                <a:cubicBezTo>
                  <a:pt x="2827" y="16904"/>
                  <a:pt x="3788" y="15843"/>
                  <a:pt x="4969" y="15843"/>
                </a:cubicBezTo>
                <a:lnTo>
                  <a:pt x="21600" y="15843"/>
                </a:lnTo>
                <a:lnTo>
                  <a:pt x="21600" y="14817"/>
                </a:lnTo>
                <a:lnTo>
                  <a:pt x="4969" y="14817"/>
                </a:lnTo>
                <a:close/>
                <a:moveTo>
                  <a:pt x="4969" y="16669"/>
                </a:moveTo>
                <a:lnTo>
                  <a:pt x="4969" y="17086"/>
                </a:lnTo>
                <a:lnTo>
                  <a:pt x="20792" y="17086"/>
                </a:lnTo>
                <a:cubicBezTo>
                  <a:pt x="20843" y="16940"/>
                  <a:pt x="20903" y="16800"/>
                  <a:pt x="20972" y="16669"/>
                </a:cubicBezTo>
                <a:lnTo>
                  <a:pt x="4969" y="16669"/>
                </a:lnTo>
                <a:close/>
                <a:moveTo>
                  <a:pt x="4969" y="18030"/>
                </a:moveTo>
                <a:lnTo>
                  <a:pt x="4969" y="18447"/>
                </a:lnTo>
                <a:lnTo>
                  <a:pt x="20613" y="18447"/>
                </a:lnTo>
                <a:cubicBezTo>
                  <a:pt x="20608" y="18368"/>
                  <a:pt x="20605" y="18289"/>
                  <a:pt x="20605" y="18208"/>
                </a:cubicBezTo>
                <a:cubicBezTo>
                  <a:pt x="20605" y="18149"/>
                  <a:pt x="20607" y="18089"/>
                  <a:pt x="20610" y="18030"/>
                </a:cubicBezTo>
                <a:lnTo>
                  <a:pt x="4969" y="18030"/>
                </a:lnTo>
                <a:close/>
                <a:moveTo>
                  <a:pt x="4969" y="19392"/>
                </a:moveTo>
                <a:lnTo>
                  <a:pt x="4969" y="19809"/>
                </a:lnTo>
                <a:lnTo>
                  <a:pt x="21006" y="19809"/>
                </a:lnTo>
                <a:cubicBezTo>
                  <a:pt x="20933" y="19678"/>
                  <a:pt x="20869" y="19539"/>
                  <a:pt x="20814" y="19392"/>
                </a:cubicBezTo>
                <a:lnTo>
                  <a:pt x="4969" y="19392"/>
                </a:lnTo>
                <a:close/>
              </a:path>
            </a:pathLst>
          </a:custGeom>
          <a:blipFill>
            <a:blip r:embed="rId3"/>
          </a:blip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59" name="“SPONSORSHIP IN TIMES OF COVID”"/>
          <p:cNvSpPr txBox="1">
            <a:spLocks noGrp="1"/>
          </p:cNvSpPr>
          <p:nvPr>
            <p:ph type="ctrTitle"/>
          </p:nvPr>
        </p:nvSpPr>
        <p:spPr>
          <a:xfrm>
            <a:off x="1270000" y="901700"/>
            <a:ext cx="10464800" cy="1105049"/>
          </a:xfrm>
          <a:prstGeom prst="rect">
            <a:avLst/>
          </a:prstGeom>
          <a:ln w="9525">
            <a:round/>
          </a:ln>
        </p:spPr>
        <p:txBody>
          <a:bodyPr/>
          <a:lstStyle>
            <a:lvl1pPr>
              <a:defRPr sz="3000"/>
            </a:lvl1pPr>
          </a:lstStyle>
          <a:p>
            <a:r>
              <a:rPr dirty="0">
                <a:latin typeface="Papyrus" panose="020B0602040200020303" pitchFamily="34" charset="77"/>
              </a:rPr>
              <a:t>“SPONSORSHIP IN TIMES OF COVID”</a:t>
            </a:r>
          </a:p>
        </p:txBody>
      </p:sp>
      <p:sp>
        <p:nvSpPr>
          <p:cNvPr id="160" name="We suggest that you look for a sponsor as soon as you become acquainted with the members in your area. Being asked to sponsor a new member is a privilege so don’t hesitate to ask someone. Sponsorship is a rewarding experience for both; we are all here to"/>
          <p:cNvSpPr txBox="1">
            <a:spLocks noGrp="1"/>
          </p:cNvSpPr>
          <p:nvPr>
            <p:ph type="subTitle" idx="1"/>
          </p:nvPr>
        </p:nvSpPr>
        <p:spPr>
          <a:xfrm>
            <a:off x="1270000" y="2555081"/>
            <a:ext cx="10464800" cy="6258323"/>
          </a:xfrm>
          <a:prstGeom prst="rect">
            <a:avLst/>
          </a:prstGeom>
          <a:ln w="9525">
            <a:round/>
          </a:ln>
        </p:spPr>
        <p:txBody>
          <a:bodyPr anchor="ctr"/>
          <a:lstStyle/>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r>
              <a:rPr dirty="0">
                <a:latin typeface="Papyrus" panose="020B0602040200020303" pitchFamily="34" charset="77"/>
              </a:rPr>
              <a:t>We suggest that you look for a sponsor as soon as you become acquainted with the members in your area. Being asked to sponsor a new member is a privilege so don’t hesitate to ask someone. Sponsorship is a rewarding experience for both; we are all here to help and be helped. We who are recovering must share with you what we have learned in order to maintain our growth in the NA program and our ability to function without drugs. </a:t>
            </a:r>
          </a:p>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endParaRPr dirty="0"/>
          </a:p>
          <a:p>
            <a:pPr defTabSz="457200">
              <a:lnSpc>
                <a:spcPts val="4200"/>
              </a:lnSpc>
              <a:spcBef>
                <a:spcPts val="1200"/>
              </a:spcBef>
              <a:defRPr sz="2166">
                <a:ln w="0" cap="flat">
                  <a:solidFill>
                    <a:srgbClr val="000000"/>
                  </a:solidFill>
                  <a:prstDash val="solid"/>
                  <a:miter lim="400000"/>
                </a:ln>
                <a:solidFill>
                  <a:schemeClr val="accent5">
                    <a:lumOff val="-17421"/>
                  </a:schemeClr>
                </a:solidFill>
              </a:defRPr>
            </a:pPr>
            <a:r>
              <a:rPr dirty="0">
                <a:latin typeface="Papyrus" panose="020B0602040200020303" pitchFamily="34" charset="77"/>
              </a:rPr>
              <a:t>IP#16 (For the newcomer)</a:t>
            </a:r>
          </a:p>
        </p:txBody>
      </p:sp>
      <p:sp>
        <p:nvSpPr>
          <p:cNvPr id="161" name="Krabbeln"/>
          <p:cNvSpPr/>
          <p:nvPr/>
        </p:nvSpPr>
        <p:spPr>
          <a:xfrm>
            <a:off x="1613780" y="7446952"/>
            <a:ext cx="1420640" cy="1069997"/>
          </a:xfrm>
          <a:custGeom>
            <a:avLst/>
            <a:gdLst/>
            <a:ahLst/>
            <a:cxnLst>
              <a:cxn ang="0">
                <a:pos x="wd2" y="hd2"/>
              </a:cxn>
              <a:cxn ang="5400000">
                <a:pos x="wd2" y="hd2"/>
              </a:cxn>
              <a:cxn ang="10800000">
                <a:pos x="wd2" y="hd2"/>
              </a:cxn>
              <a:cxn ang="16200000">
                <a:pos x="wd2" y="hd2"/>
              </a:cxn>
            </a:cxnLst>
            <a:rect l="0" t="0" r="r" b="b"/>
            <a:pathLst>
              <a:path w="21561" h="21192" extrusionOk="0">
                <a:moveTo>
                  <a:pt x="17338" y="0"/>
                </a:moveTo>
                <a:cubicBezTo>
                  <a:pt x="17184" y="-1"/>
                  <a:pt x="17026" y="7"/>
                  <a:pt x="16863" y="24"/>
                </a:cubicBezTo>
                <a:cubicBezTo>
                  <a:pt x="14606" y="265"/>
                  <a:pt x="14522" y="3352"/>
                  <a:pt x="14539" y="4168"/>
                </a:cubicBezTo>
                <a:cubicBezTo>
                  <a:pt x="14541" y="4260"/>
                  <a:pt x="14481" y="4330"/>
                  <a:pt x="14411" y="4320"/>
                </a:cubicBezTo>
                <a:cubicBezTo>
                  <a:pt x="14232" y="4292"/>
                  <a:pt x="13926" y="4358"/>
                  <a:pt x="13804" y="5056"/>
                </a:cubicBezTo>
                <a:cubicBezTo>
                  <a:pt x="13742" y="5414"/>
                  <a:pt x="13780" y="5842"/>
                  <a:pt x="13857" y="6244"/>
                </a:cubicBezTo>
                <a:cubicBezTo>
                  <a:pt x="13883" y="6381"/>
                  <a:pt x="13856" y="6527"/>
                  <a:pt x="13779" y="6627"/>
                </a:cubicBezTo>
                <a:cubicBezTo>
                  <a:pt x="12987" y="7643"/>
                  <a:pt x="10776" y="8319"/>
                  <a:pt x="8310" y="8841"/>
                </a:cubicBezTo>
                <a:cubicBezTo>
                  <a:pt x="8211" y="8862"/>
                  <a:pt x="8112" y="8810"/>
                  <a:pt x="8054" y="8703"/>
                </a:cubicBezTo>
                <a:cubicBezTo>
                  <a:pt x="7971" y="8549"/>
                  <a:pt x="7886" y="8424"/>
                  <a:pt x="7798" y="8336"/>
                </a:cubicBezTo>
                <a:cubicBezTo>
                  <a:pt x="7727" y="8264"/>
                  <a:pt x="7633" y="8237"/>
                  <a:pt x="7545" y="8261"/>
                </a:cubicBezTo>
                <a:cubicBezTo>
                  <a:pt x="7040" y="8396"/>
                  <a:pt x="6790" y="8497"/>
                  <a:pt x="6586" y="8791"/>
                </a:cubicBezTo>
                <a:cubicBezTo>
                  <a:pt x="6506" y="8905"/>
                  <a:pt x="6372" y="8930"/>
                  <a:pt x="6258" y="8890"/>
                </a:cubicBezTo>
                <a:cubicBezTo>
                  <a:pt x="6044" y="8815"/>
                  <a:pt x="5602" y="8774"/>
                  <a:pt x="4759" y="9083"/>
                </a:cubicBezTo>
                <a:cubicBezTo>
                  <a:pt x="3289" y="9623"/>
                  <a:pt x="1479" y="12638"/>
                  <a:pt x="3692" y="17008"/>
                </a:cubicBezTo>
                <a:cubicBezTo>
                  <a:pt x="3742" y="17106"/>
                  <a:pt x="3660" y="17226"/>
                  <a:pt x="3580" y="17173"/>
                </a:cubicBezTo>
                <a:cubicBezTo>
                  <a:pt x="3480" y="17107"/>
                  <a:pt x="3373" y="17049"/>
                  <a:pt x="3248" y="17008"/>
                </a:cubicBezTo>
                <a:cubicBezTo>
                  <a:pt x="2672" y="16817"/>
                  <a:pt x="2147" y="17532"/>
                  <a:pt x="2066" y="18125"/>
                </a:cubicBezTo>
                <a:cubicBezTo>
                  <a:pt x="1985" y="18717"/>
                  <a:pt x="1466" y="19287"/>
                  <a:pt x="1030" y="19447"/>
                </a:cubicBezTo>
                <a:cubicBezTo>
                  <a:pt x="745" y="19551"/>
                  <a:pt x="601" y="19831"/>
                  <a:pt x="536" y="20012"/>
                </a:cubicBezTo>
                <a:cubicBezTo>
                  <a:pt x="504" y="20099"/>
                  <a:pt x="434" y="20154"/>
                  <a:pt x="361" y="20146"/>
                </a:cubicBezTo>
                <a:cubicBezTo>
                  <a:pt x="216" y="20131"/>
                  <a:pt x="0" y="20176"/>
                  <a:pt x="0" y="20586"/>
                </a:cubicBezTo>
                <a:cubicBezTo>
                  <a:pt x="0" y="21201"/>
                  <a:pt x="1520" y="21134"/>
                  <a:pt x="2353" y="21134"/>
                </a:cubicBezTo>
                <a:cubicBezTo>
                  <a:pt x="3186" y="21134"/>
                  <a:pt x="3178" y="20359"/>
                  <a:pt x="3531" y="20359"/>
                </a:cubicBezTo>
                <a:cubicBezTo>
                  <a:pt x="3884" y="20359"/>
                  <a:pt x="4908" y="21156"/>
                  <a:pt x="5956" y="21156"/>
                </a:cubicBezTo>
                <a:cubicBezTo>
                  <a:pt x="7004" y="21156"/>
                  <a:pt x="5747" y="21156"/>
                  <a:pt x="9170" y="21156"/>
                </a:cubicBezTo>
                <a:cubicBezTo>
                  <a:pt x="10984" y="21156"/>
                  <a:pt x="10988" y="19548"/>
                  <a:pt x="10592" y="18037"/>
                </a:cubicBezTo>
                <a:cubicBezTo>
                  <a:pt x="10553" y="17888"/>
                  <a:pt x="10642" y="17734"/>
                  <a:pt x="10762" y="17742"/>
                </a:cubicBezTo>
                <a:cubicBezTo>
                  <a:pt x="11100" y="17764"/>
                  <a:pt x="11458" y="17753"/>
                  <a:pt x="11826" y="17689"/>
                </a:cubicBezTo>
                <a:cubicBezTo>
                  <a:pt x="11915" y="17674"/>
                  <a:pt x="11999" y="17751"/>
                  <a:pt x="12016" y="17868"/>
                </a:cubicBezTo>
                <a:cubicBezTo>
                  <a:pt x="12285" y="19718"/>
                  <a:pt x="13061" y="21599"/>
                  <a:pt x="14512" y="21048"/>
                </a:cubicBezTo>
                <a:cubicBezTo>
                  <a:pt x="15083" y="21296"/>
                  <a:pt x="15499" y="21198"/>
                  <a:pt x="15749" y="20949"/>
                </a:cubicBezTo>
                <a:cubicBezTo>
                  <a:pt x="16298" y="21270"/>
                  <a:pt x="16674" y="20792"/>
                  <a:pt x="16356" y="20439"/>
                </a:cubicBezTo>
                <a:cubicBezTo>
                  <a:pt x="16054" y="20103"/>
                  <a:pt x="15486" y="19298"/>
                  <a:pt x="14573" y="19299"/>
                </a:cubicBezTo>
                <a:cubicBezTo>
                  <a:pt x="14475" y="19299"/>
                  <a:pt x="14390" y="19209"/>
                  <a:pt x="14371" y="19084"/>
                </a:cubicBezTo>
                <a:cubicBezTo>
                  <a:pt x="14277" y="18494"/>
                  <a:pt x="14527" y="17143"/>
                  <a:pt x="14662" y="15972"/>
                </a:cubicBezTo>
                <a:cubicBezTo>
                  <a:pt x="14676" y="15852"/>
                  <a:pt x="14715" y="15741"/>
                  <a:pt x="14777" y="15651"/>
                </a:cubicBezTo>
                <a:cubicBezTo>
                  <a:pt x="15000" y="15325"/>
                  <a:pt x="15213" y="14954"/>
                  <a:pt x="15412" y="14529"/>
                </a:cubicBezTo>
                <a:cubicBezTo>
                  <a:pt x="15469" y="14408"/>
                  <a:pt x="15604" y="14409"/>
                  <a:pt x="15656" y="14533"/>
                </a:cubicBezTo>
                <a:cubicBezTo>
                  <a:pt x="15799" y="14870"/>
                  <a:pt x="15975" y="15184"/>
                  <a:pt x="16192" y="15439"/>
                </a:cubicBezTo>
                <a:cubicBezTo>
                  <a:pt x="16266" y="15526"/>
                  <a:pt x="16318" y="15639"/>
                  <a:pt x="16337" y="15765"/>
                </a:cubicBezTo>
                <a:cubicBezTo>
                  <a:pt x="16585" y="17373"/>
                  <a:pt x="18080" y="20842"/>
                  <a:pt x="19101" y="20942"/>
                </a:cubicBezTo>
                <a:cubicBezTo>
                  <a:pt x="20107" y="20917"/>
                  <a:pt x="20135" y="21172"/>
                  <a:pt x="20508" y="21173"/>
                </a:cubicBezTo>
                <a:cubicBezTo>
                  <a:pt x="20743" y="21174"/>
                  <a:pt x="20862" y="20793"/>
                  <a:pt x="20628" y="20540"/>
                </a:cubicBezTo>
                <a:cubicBezTo>
                  <a:pt x="20609" y="20519"/>
                  <a:pt x="20620" y="20478"/>
                  <a:pt x="20645" y="20478"/>
                </a:cubicBezTo>
                <a:cubicBezTo>
                  <a:pt x="20759" y="20479"/>
                  <a:pt x="20848" y="20482"/>
                  <a:pt x="20899" y="20485"/>
                </a:cubicBezTo>
                <a:cubicBezTo>
                  <a:pt x="20930" y="20486"/>
                  <a:pt x="20958" y="20504"/>
                  <a:pt x="20977" y="20535"/>
                </a:cubicBezTo>
                <a:cubicBezTo>
                  <a:pt x="21021" y="20606"/>
                  <a:pt x="21114" y="20741"/>
                  <a:pt x="21241" y="20815"/>
                </a:cubicBezTo>
                <a:cubicBezTo>
                  <a:pt x="21415" y="20916"/>
                  <a:pt x="21600" y="20710"/>
                  <a:pt x="21553" y="20469"/>
                </a:cubicBezTo>
                <a:cubicBezTo>
                  <a:pt x="21517" y="20281"/>
                  <a:pt x="21459" y="20059"/>
                  <a:pt x="21408" y="19878"/>
                </a:cubicBezTo>
                <a:cubicBezTo>
                  <a:pt x="21348" y="19662"/>
                  <a:pt x="21223" y="19489"/>
                  <a:pt x="21061" y="19398"/>
                </a:cubicBezTo>
                <a:cubicBezTo>
                  <a:pt x="20606" y="19143"/>
                  <a:pt x="20185" y="18944"/>
                  <a:pt x="19469" y="18789"/>
                </a:cubicBezTo>
                <a:cubicBezTo>
                  <a:pt x="19345" y="18762"/>
                  <a:pt x="19240" y="18647"/>
                  <a:pt x="19204" y="18490"/>
                </a:cubicBezTo>
                <a:cubicBezTo>
                  <a:pt x="19002" y="17615"/>
                  <a:pt x="19276" y="15944"/>
                  <a:pt x="18469" y="14355"/>
                </a:cubicBezTo>
                <a:cubicBezTo>
                  <a:pt x="18330" y="13193"/>
                  <a:pt x="18240" y="12130"/>
                  <a:pt x="17985" y="11219"/>
                </a:cubicBezTo>
                <a:cubicBezTo>
                  <a:pt x="17946" y="11077"/>
                  <a:pt x="18017" y="10926"/>
                  <a:pt x="18132" y="10909"/>
                </a:cubicBezTo>
                <a:cubicBezTo>
                  <a:pt x="19469" y="10712"/>
                  <a:pt x="20004" y="9093"/>
                  <a:pt x="20031" y="8149"/>
                </a:cubicBezTo>
                <a:cubicBezTo>
                  <a:pt x="20067" y="6948"/>
                  <a:pt x="21518" y="5148"/>
                  <a:pt x="21235" y="3532"/>
                </a:cubicBezTo>
                <a:cubicBezTo>
                  <a:pt x="20969" y="2017"/>
                  <a:pt x="19647" y="16"/>
                  <a:pt x="17338" y="0"/>
                </a:cubicBezTo>
                <a:close/>
              </a:path>
            </a:pathLst>
          </a:custGeom>
          <a:gradFill>
            <a:gsLst>
              <a:gs pos="0">
                <a:schemeClr val="accent5">
                  <a:hueOff val="1167075"/>
                  <a:satOff val="-47685"/>
                  <a:lumOff val="-4160"/>
                </a:schemeClr>
              </a:gs>
              <a:gs pos="100000">
                <a:schemeClr val="accent5">
                  <a:hueOff val="1163972"/>
                  <a:satOff val="-44494"/>
                  <a:lumOff val="-13698"/>
                </a:schemeClr>
              </a:gs>
            </a:gsLst>
            <a:lin ang="5400000"/>
          </a:grad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
        <p:nvSpPr>
          <p:cNvPr id="162" name="Wandern"/>
          <p:cNvSpPr/>
          <p:nvPr/>
        </p:nvSpPr>
        <p:spPr>
          <a:xfrm>
            <a:off x="10415599" y="6979563"/>
            <a:ext cx="962002" cy="1471374"/>
          </a:xfrm>
          <a:custGeom>
            <a:avLst/>
            <a:gdLst/>
            <a:ahLst/>
            <a:cxnLst>
              <a:cxn ang="0">
                <a:pos x="wd2" y="hd2"/>
              </a:cxn>
              <a:cxn ang="5400000">
                <a:pos x="wd2" y="hd2"/>
              </a:cxn>
              <a:cxn ang="10800000">
                <a:pos x="wd2" y="hd2"/>
              </a:cxn>
              <a:cxn ang="16200000">
                <a:pos x="wd2" y="hd2"/>
              </a:cxn>
            </a:cxnLst>
            <a:rect l="0" t="0" r="r" b="b"/>
            <a:pathLst>
              <a:path w="21362" h="21470" extrusionOk="0">
                <a:moveTo>
                  <a:pt x="13809" y="0"/>
                </a:moveTo>
                <a:cubicBezTo>
                  <a:pt x="13161" y="0"/>
                  <a:pt x="12513" y="162"/>
                  <a:pt x="12019" y="486"/>
                </a:cubicBezTo>
                <a:cubicBezTo>
                  <a:pt x="11031" y="1136"/>
                  <a:pt x="11031" y="2190"/>
                  <a:pt x="12019" y="2840"/>
                </a:cubicBezTo>
                <a:cubicBezTo>
                  <a:pt x="13008" y="3489"/>
                  <a:pt x="14610" y="3489"/>
                  <a:pt x="15598" y="2840"/>
                </a:cubicBezTo>
                <a:cubicBezTo>
                  <a:pt x="16586" y="2190"/>
                  <a:pt x="16586" y="1136"/>
                  <a:pt x="15598" y="486"/>
                </a:cubicBezTo>
                <a:cubicBezTo>
                  <a:pt x="15104" y="162"/>
                  <a:pt x="14456" y="0"/>
                  <a:pt x="13809" y="0"/>
                </a:cubicBezTo>
                <a:close/>
                <a:moveTo>
                  <a:pt x="5513" y="1761"/>
                </a:moveTo>
                <a:cubicBezTo>
                  <a:pt x="4662" y="1803"/>
                  <a:pt x="3901" y="2199"/>
                  <a:pt x="3693" y="2786"/>
                </a:cubicBezTo>
                <a:lnTo>
                  <a:pt x="2232" y="6906"/>
                </a:lnTo>
                <a:cubicBezTo>
                  <a:pt x="1378" y="6961"/>
                  <a:pt x="597" y="7320"/>
                  <a:pt x="254" y="7879"/>
                </a:cubicBezTo>
                <a:cubicBezTo>
                  <a:pt x="-238" y="8681"/>
                  <a:pt x="354" y="9592"/>
                  <a:pt x="1574" y="9915"/>
                </a:cubicBezTo>
                <a:cubicBezTo>
                  <a:pt x="2794" y="10239"/>
                  <a:pt x="4181" y="9851"/>
                  <a:pt x="4673" y="9050"/>
                </a:cubicBezTo>
                <a:cubicBezTo>
                  <a:pt x="4846" y="8767"/>
                  <a:pt x="8803" y="2442"/>
                  <a:pt x="8803" y="2442"/>
                </a:cubicBezTo>
                <a:lnTo>
                  <a:pt x="6378" y="1843"/>
                </a:lnTo>
                <a:cubicBezTo>
                  <a:pt x="6092" y="1773"/>
                  <a:pt x="5796" y="1747"/>
                  <a:pt x="5513" y="1761"/>
                </a:cubicBezTo>
                <a:close/>
                <a:moveTo>
                  <a:pt x="11585" y="3288"/>
                </a:moveTo>
                <a:cubicBezTo>
                  <a:pt x="9748" y="3252"/>
                  <a:pt x="7973" y="4760"/>
                  <a:pt x="6498" y="7059"/>
                </a:cubicBezTo>
                <a:cubicBezTo>
                  <a:pt x="4812" y="9686"/>
                  <a:pt x="5908" y="11797"/>
                  <a:pt x="5908" y="11797"/>
                </a:cubicBezTo>
                <a:lnTo>
                  <a:pt x="3881" y="14760"/>
                </a:lnTo>
                <a:lnTo>
                  <a:pt x="162" y="20126"/>
                </a:lnTo>
                <a:cubicBezTo>
                  <a:pt x="-197" y="20570"/>
                  <a:pt x="63" y="21127"/>
                  <a:pt x="739" y="21364"/>
                </a:cubicBezTo>
                <a:cubicBezTo>
                  <a:pt x="1415" y="21600"/>
                  <a:pt x="2261" y="21429"/>
                  <a:pt x="2620" y="20985"/>
                </a:cubicBezTo>
                <a:lnTo>
                  <a:pt x="3256" y="20235"/>
                </a:lnTo>
                <a:lnTo>
                  <a:pt x="8652" y="13911"/>
                </a:lnTo>
                <a:lnTo>
                  <a:pt x="9615" y="15382"/>
                </a:lnTo>
                <a:cubicBezTo>
                  <a:pt x="9630" y="15414"/>
                  <a:pt x="9648" y="15447"/>
                  <a:pt x="9668" y="15479"/>
                </a:cubicBezTo>
                <a:lnTo>
                  <a:pt x="13158" y="20817"/>
                </a:lnTo>
                <a:cubicBezTo>
                  <a:pt x="13473" y="21306"/>
                  <a:pt x="14340" y="21537"/>
                  <a:pt x="15085" y="21330"/>
                </a:cubicBezTo>
                <a:cubicBezTo>
                  <a:pt x="15759" y="21143"/>
                  <a:pt x="16068" y="20642"/>
                  <a:pt x="15887" y="20186"/>
                </a:cubicBezTo>
                <a:lnTo>
                  <a:pt x="15876" y="20164"/>
                </a:lnTo>
                <a:cubicBezTo>
                  <a:pt x="15868" y="20144"/>
                  <a:pt x="15859" y="20125"/>
                  <a:pt x="15848" y="20106"/>
                </a:cubicBezTo>
                <a:lnTo>
                  <a:pt x="14541" y="17420"/>
                </a:lnTo>
                <a:lnTo>
                  <a:pt x="13237" y="14726"/>
                </a:lnTo>
                <a:cubicBezTo>
                  <a:pt x="13233" y="14720"/>
                  <a:pt x="13226" y="14714"/>
                  <a:pt x="13222" y="14708"/>
                </a:cubicBezTo>
                <a:lnTo>
                  <a:pt x="10993" y="10123"/>
                </a:lnTo>
                <a:lnTo>
                  <a:pt x="12298" y="7830"/>
                </a:lnTo>
                <a:lnTo>
                  <a:pt x="13436" y="9350"/>
                </a:lnTo>
                <a:lnTo>
                  <a:pt x="19583" y="9865"/>
                </a:lnTo>
                <a:lnTo>
                  <a:pt x="17809" y="21174"/>
                </a:lnTo>
                <a:lnTo>
                  <a:pt x="18669" y="21174"/>
                </a:lnTo>
                <a:lnTo>
                  <a:pt x="21362" y="6899"/>
                </a:lnTo>
                <a:lnTo>
                  <a:pt x="20047" y="6899"/>
                </a:lnTo>
                <a:lnTo>
                  <a:pt x="19815" y="8389"/>
                </a:lnTo>
                <a:cubicBezTo>
                  <a:pt x="19071" y="8282"/>
                  <a:pt x="17634" y="8072"/>
                  <a:pt x="16075" y="7823"/>
                </a:cubicBezTo>
                <a:cubicBezTo>
                  <a:pt x="13880" y="7474"/>
                  <a:pt x="15669" y="4276"/>
                  <a:pt x="12377" y="3400"/>
                </a:cubicBezTo>
                <a:cubicBezTo>
                  <a:pt x="12112" y="3330"/>
                  <a:pt x="11848" y="3293"/>
                  <a:pt x="11585" y="3288"/>
                </a:cubicBezTo>
                <a:close/>
              </a:path>
            </a:pathLst>
          </a:custGeom>
          <a:gradFill>
            <a:gsLst>
              <a:gs pos="0">
                <a:schemeClr val="accent5">
                  <a:hueOff val="1167075"/>
                  <a:satOff val="-47685"/>
                  <a:lumOff val="-4160"/>
                </a:schemeClr>
              </a:gs>
              <a:gs pos="100000">
                <a:schemeClr val="accent5">
                  <a:hueOff val="1163972"/>
                  <a:satOff val="-44494"/>
                  <a:lumOff val="-13698"/>
                </a:schemeClr>
              </a:gs>
            </a:gsLst>
            <a:lin ang="5400000"/>
          </a:grad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 name="NA group logo - NAWS - 2008.png" descr="NA group logo - NAWS - 2008.png"/>
          <p:cNvPicPr>
            <a:picLocks noChangeAspect="1"/>
          </p:cNvPicPr>
          <p:nvPr/>
        </p:nvPicPr>
        <p:blipFill>
          <a:blip r:embed="rId2">
            <a:alphaModFix amt="3351"/>
          </a:blip>
          <a:stretch>
            <a:fillRect/>
          </a:stretch>
        </p:blipFill>
        <p:spPr>
          <a:xfrm>
            <a:off x="1625600" y="-6350"/>
            <a:ext cx="9753600" cy="9753600"/>
          </a:xfrm>
          <a:prstGeom prst="rect">
            <a:avLst/>
          </a:prstGeom>
          <a:ln w="12700">
            <a:miter lim="400000"/>
          </a:ln>
        </p:spPr>
      </p:pic>
      <p:sp>
        <p:nvSpPr>
          <p:cNvPr id="165" name="“SPONSORSHIP IN TIMES OF COVID”"/>
          <p:cNvSpPr txBox="1">
            <a:spLocks noGrp="1"/>
          </p:cNvSpPr>
          <p:nvPr>
            <p:ph type="ctrTitle"/>
          </p:nvPr>
        </p:nvSpPr>
        <p:spPr>
          <a:xfrm>
            <a:off x="1270000" y="901700"/>
            <a:ext cx="10464800" cy="1105049"/>
          </a:xfrm>
          <a:prstGeom prst="rect">
            <a:avLst/>
          </a:prstGeom>
          <a:ln w="9525">
            <a:round/>
          </a:ln>
        </p:spPr>
        <p:txBody>
          <a:bodyPr/>
          <a:lstStyle>
            <a:lvl1pPr>
              <a:defRPr sz="3000"/>
            </a:lvl1pPr>
          </a:lstStyle>
          <a:p>
            <a:r>
              <a:rPr dirty="0">
                <a:latin typeface="Papyrus" panose="020B0602040200020303" pitchFamily="34" charset="77"/>
              </a:rPr>
              <a:t>“SPONSORSHIP IN TIMES OF COVID”</a:t>
            </a:r>
          </a:p>
        </p:txBody>
      </p:sp>
      <p:sp>
        <p:nvSpPr>
          <p:cNvPr id="166" name="As a group, how do we organize ourselves so that the newcomer can find members/sponsors to share with?"/>
          <p:cNvSpPr txBox="1">
            <a:spLocks noGrp="1"/>
          </p:cNvSpPr>
          <p:nvPr>
            <p:ph type="subTitle" idx="1"/>
          </p:nvPr>
        </p:nvSpPr>
        <p:spPr>
          <a:xfrm>
            <a:off x="1270000" y="2555081"/>
            <a:ext cx="10464800" cy="6258323"/>
          </a:xfrm>
          <a:prstGeom prst="rect">
            <a:avLst/>
          </a:prstGeom>
          <a:ln w="9525">
            <a:round/>
          </a:ln>
        </p:spPr>
        <p:txBody>
          <a:bodyPr anchor="ctr"/>
          <a:lstStyle>
            <a:lvl1pPr defTabSz="457200">
              <a:lnSpc>
                <a:spcPts val="5000"/>
              </a:lnSpc>
              <a:spcBef>
                <a:spcPts val="1200"/>
              </a:spcBef>
              <a:defRPr sz="2866">
                <a:ln w="0" cap="flat">
                  <a:solidFill>
                    <a:srgbClr val="000000"/>
                  </a:solidFill>
                  <a:prstDash val="solid"/>
                  <a:miter lim="400000"/>
                </a:ln>
                <a:solidFill>
                  <a:schemeClr val="accent5">
                    <a:lumOff val="-17421"/>
                  </a:schemeClr>
                </a:solidFill>
              </a:defRPr>
            </a:lvl1pPr>
          </a:lstStyle>
          <a:p>
            <a:r>
              <a:rPr dirty="0">
                <a:latin typeface="Papyrus" panose="020B0602040200020303" pitchFamily="34" charset="77"/>
              </a:rPr>
              <a:t>As a group, how do we organize ourselves so that the newcomer can find members/sponsors to share with? </a:t>
            </a:r>
          </a:p>
        </p:txBody>
      </p:sp>
      <p:sp>
        <p:nvSpPr>
          <p:cNvPr id="167" name="Atom"/>
          <p:cNvSpPr/>
          <p:nvPr/>
        </p:nvSpPr>
        <p:spPr>
          <a:xfrm>
            <a:off x="5907251" y="6905169"/>
            <a:ext cx="1190297" cy="1340761"/>
          </a:xfrm>
          <a:custGeom>
            <a:avLst/>
            <a:gdLst/>
            <a:ahLst/>
            <a:cxnLst>
              <a:cxn ang="0">
                <a:pos x="wd2" y="hd2"/>
              </a:cxn>
              <a:cxn ang="5400000">
                <a:pos x="wd2" y="hd2"/>
              </a:cxn>
              <a:cxn ang="10800000">
                <a:pos x="wd2" y="hd2"/>
              </a:cxn>
              <a:cxn ang="16200000">
                <a:pos x="wd2" y="hd2"/>
              </a:cxn>
            </a:cxnLst>
            <a:rect l="0" t="0" r="r" b="b"/>
            <a:pathLst>
              <a:path w="21048" h="21600" extrusionOk="0">
                <a:moveTo>
                  <a:pt x="10524" y="0"/>
                </a:moveTo>
                <a:cubicBezTo>
                  <a:pt x="9635" y="0"/>
                  <a:pt x="8359" y="577"/>
                  <a:pt x="7326" y="3327"/>
                </a:cubicBezTo>
                <a:cubicBezTo>
                  <a:pt x="7137" y="3832"/>
                  <a:pt x="6970" y="4380"/>
                  <a:pt x="6824" y="4961"/>
                </a:cubicBezTo>
                <a:cubicBezTo>
                  <a:pt x="6200" y="4785"/>
                  <a:pt x="5595" y="4643"/>
                  <a:pt x="5020" y="4540"/>
                </a:cubicBezTo>
                <a:cubicBezTo>
                  <a:pt x="1890" y="3980"/>
                  <a:pt x="703" y="4698"/>
                  <a:pt x="258" y="5400"/>
                </a:cubicBezTo>
                <a:cubicBezTo>
                  <a:pt x="-186" y="6101"/>
                  <a:pt x="-276" y="7396"/>
                  <a:pt x="1822" y="9586"/>
                </a:cubicBezTo>
                <a:cubicBezTo>
                  <a:pt x="2207" y="9988"/>
                  <a:pt x="2643" y="10394"/>
                  <a:pt x="3123" y="10799"/>
                </a:cubicBezTo>
                <a:cubicBezTo>
                  <a:pt x="2644" y="11204"/>
                  <a:pt x="2207" y="11610"/>
                  <a:pt x="1822" y="12013"/>
                </a:cubicBezTo>
                <a:cubicBezTo>
                  <a:pt x="-276" y="14202"/>
                  <a:pt x="-186" y="15499"/>
                  <a:pt x="258" y="16200"/>
                </a:cubicBezTo>
                <a:cubicBezTo>
                  <a:pt x="591" y="16726"/>
                  <a:pt x="1341" y="17260"/>
                  <a:pt x="3011" y="17260"/>
                </a:cubicBezTo>
                <a:cubicBezTo>
                  <a:pt x="3571" y="17260"/>
                  <a:pt x="4234" y="17200"/>
                  <a:pt x="5020" y="17060"/>
                </a:cubicBezTo>
                <a:cubicBezTo>
                  <a:pt x="5595" y="16957"/>
                  <a:pt x="6200" y="16815"/>
                  <a:pt x="6824" y="16639"/>
                </a:cubicBezTo>
                <a:cubicBezTo>
                  <a:pt x="6970" y="17220"/>
                  <a:pt x="7137" y="17766"/>
                  <a:pt x="7326" y="18271"/>
                </a:cubicBezTo>
                <a:cubicBezTo>
                  <a:pt x="8359" y="21022"/>
                  <a:pt x="9635" y="21600"/>
                  <a:pt x="10524" y="21600"/>
                </a:cubicBezTo>
                <a:cubicBezTo>
                  <a:pt x="11413" y="21600"/>
                  <a:pt x="12689" y="21022"/>
                  <a:pt x="13722" y="18271"/>
                </a:cubicBezTo>
                <a:cubicBezTo>
                  <a:pt x="13911" y="17766"/>
                  <a:pt x="14080" y="17220"/>
                  <a:pt x="14226" y="16639"/>
                </a:cubicBezTo>
                <a:cubicBezTo>
                  <a:pt x="14850" y="16815"/>
                  <a:pt x="15453" y="16957"/>
                  <a:pt x="16028" y="17060"/>
                </a:cubicBezTo>
                <a:cubicBezTo>
                  <a:pt x="16814" y="17200"/>
                  <a:pt x="17479" y="17260"/>
                  <a:pt x="18038" y="17260"/>
                </a:cubicBezTo>
                <a:cubicBezTo>
                  <a:pt x="19709" y="17260"/>
                  <a:pt x="20457" y="16726"/>
                  <a:pt x="20790" y="16200"/>
                </a:cubicBezTo>
                <a:cubicBezTo>
                  <a:pt x="21234" y="15499"/>
                  <a:pt x="21324" y="14202"/>
                  <a:pt x="19226" y="12013"/>
                </a:cubicBezTo>
                <a:cubicBezTo>
                  <a:pt x="18841" y="11610"/>
                  <a:pt x="18405" y="11204"/>
                  <a:pt x="17925" y="10799"/>
                </a:cubicBezTo>
                <a:cubicBezTo>
                  <a:pt x="18404" y="10394"/>
                  <a:pt x="18841" y="9988"/>
                  <a:pt x="19226" y="9586"/>
                </a:cubicBezTo>
                <a:cubicBezTo>
                  <a:pt x="21324" y="7396"/>
                  <a:pt x="21234" y="6101"/>
                  <a:pt x="20790" y="5400"/>
                </a:cubicBezTo>
                <a:cubicBezTo>
                  <a:pt x="20345" y="4698"/>
                  <a:pt x="19158" y="3980"/>
                  <a:pt x="16028" y="4540"/>
                </a:cubicBezTo>
                <a:cubicBezTo>
                  <a:pt x="15453" y="4643"/>
                  <a:pt x="14850" y="4785"/>
                  <a:pt x="14226" y="4961"/>
                </a:cubicBezTo>
                <a:cubicBezTo>
                  <a:pt x="14080" y="4380"/>
                  <a:pt x="13911" y="3832"/>
                  <a:pt x="13722" y="3327"/>
                </a:cubicBezTo>
                <a:cubicBezTo>
                  <a:pt x="12689" y="577"/>
                  <a:pt x="11413" y="0"/>
                  <a:pt x="10524" y="0"/>
                </a:cubicBezTo>
                <a:close/>
                <a:moveTo>
                  <a:pt x="10524" y="856"/>
                </a:moveTo>
                <a:cubicBezTo>
                  <a:pt x="11556" y="856"/>
                  <a:pt x="12661" y="2513"/>
                  <a:pt x="13329" y="5231"/>
                </a:cubicBezTo>
                <a:cubicBezTo>
                  <a:pt x="12420" y="5525"/>
                  <a:pt x="11478" y="5885"/>
                  <a:pt x="10524" y="6304"/>
                </a:cubicBezTo>
                <a:cubicBezTo>
                  <a:pt x="9571" y="5885"/>
                  <a:pt x="8628" y="5525"/>
                  <a:pt x="7719" y="5231"/>
                </a:cubicBezTo>
                <a:cubicBezTo>
                  <a:pt x="8386" y="2513"/>
                  <a:pt x="9492" y="856"/>
                  <a:pt x="10524" y="856"/>
                </a:cubicBezTo>
                <a:close/>
                <a:moveTo>
                  <a:pt x="3015" y="5197"/>
                </a:moveTo>
                <a:cubicBezTo>
                  <a:pt x="3968" y="5197"/>
                  <a:pt x="5206" y="5394"/>
                  <a:pt x="6633" y="5801"/>
                </a:cubicBezTo>
                <a:cubicBezTo>
                  <a:pt x="6458" y="6665"/>
                  <a:pt x="6330" y="7591"/>
                  <a:pt x="6252" y="8553"/>
                </a:cubicBezTo>
                <a:cubicBezTo>
                  <a:pt x="5377" y="9095"/>
                  <a:pt x="4562" y="9658"/>
                  <a:pt x="3828" y="10229"/>
                </a:cubicBezTo>
                <a:cubicBezTo>
                  <a:pt x="3348" y="9826"/>
                  <a:pt x="2912" y="9422"/>
                  <a:pt x="2530" y="9023"/>
                </a:cubicBezTo>
                <a:cubicBezTo>
                  <a:pt x="1217" y="7653"/>
                  <a:pt x="672" y="6459"/>
                  <a:pt x="1072" y="5828"/>
                </a:cubicBezTo>
                <a:cubicBezTo>
                  <a:pt x="1335" y="5413"/>
                  <a:pt x="2020" y="5197"/>
                  <a:pt x="3015" y="5197"/>
                </a:cubicBezTo>
                <a:close/>
                <a:moveTo>
                  <a:pt x="18035" y="5197"/>
                </a:moveTo>
                <a:cubicBezTo>
                  <a:pt x="19030" y="5197"/>
                  <a:pt x="19713" y="5413"/>
                  <a:pt x="19976" y="5828"/>
                </a:cubicBezTo>
                <a:cubicBezTo>
                  <a:pt x="20376" y="6459"/>
                  <a:pt x="19831" y="7653"/>
                  <a:pt x="18518" y="9023"/>
                </a:cubicBezTo>
                <a:cubicBezTo>
                  <a:pt x="18136" y="9422"/>
                  <a:pt x="17702" y="9826"/>
                  <a:pt x="17221" y="10229"/>
                </a:cubicBezTo>
                <a:cubicBezTo>
                  <a:pt x="16488" y="9658"/>
                  <a:pt x="15673" y="9095"/>
                  <a:pt x="14798" y="8553"/>
                </a:cubicBezTo>
                <a:cubicBezTo>
                  <a:pt x="14720" y="7591"/>
                  <a:pt x="14590" y="6665"/>
                  <a:pt x="14415" y="5801"/>
                </a:cubicBezTo>
                <a:cubicBezTo>
                  <a:pt x="15842" y="5394"/>
                  <a:pt x="17082" y="5197"/>
                  <a:pt x="18035" y="5197"/>
                </a:cubicBezTo>
                <a:close/>
                <a:moveTo>
                  <a:pt x="7532" y="6078"/>
                </a:moveTo>
                <a:cubicBezTo>
                  <a:pt x="8148" y="6281"/>
                  <a:pt x="8794" y="6520"/>
                  <a:pt x="9461" y="6795"/>
                </a:cubicBezTo>
                <a:cubicBezTo>
                  <a:pt x="9088" y="6975"/>
                  <a:pt x="8715" y="7162"/>
                  <a:pt x="8343" y="7358"/>
                </a:cubicBezTo>
                <a:cubicBezTo>
                  <a:pt x="7971" y="7553"/>
                  <a:pt x="7605" y="7754"/>
                  <a:pt x="7248" y="7958"/>
                </a:cubicBezTo>
                <a:cubicBezTo>
                  <a:pt x="7320" y="7295"/>
                  <a:pt x="7416" y="6666"/>
                  <a:pt x="7532" y="6078"/>
                </a:cubicBezTo>
                <a:close/>
                <a:moveTo>
                  <a:pt x="13516" y="6078"/>
                </a:moveTo>
                <a:cubicBezTo>
                  <a:pt x="13632" y="6666"/>
                  <a:pt x="13728" y="7295"/>
                  <a:pt x="13800" y="7958"/>
                </a:cubicBezTo>
                <a:cubicBezTo>
                  <a:pt x="13443" y="7754"/>
                  <a:pt x="13078" y="7553"/>
                  <a:pt x="12706" y="7358"/>
                </a:cubicBezTo>
                <a:cubicBezTo>
                  <a:pt x="12335" y="7162"/>
                  <a:pt x="11962" y="6975"/>
                  <a:pt x="11589" y="6795"/>
                </a:cubicBezTo>
                <a:cubicBezTo>
                  <a:pt x="12256" y="6520"/>
                  <a:pt x="12900" y="6281"/>
                  <a:pt x="13516" y="6078"/>
                </a:cubicBezTo>
                <a:close/>
                <a:moveTo>
                  <a:pt x="10524" y="7258"/>
                </a:moveTo>
                <a:cubicBezTo>
                  <a:pt x="11084" y="7514"/>
                  <a:pt x="11656" y="7793"/>
                  <a:pt x="12236" y="8099"/>
                </a:cubicBezTo>
                <a:cubicBezTo>
                  <a:pt x="12807" y="8399"/>
                  <a:pt x="13361" y="8709"/>
                  <a:pt x="13892" y="9029"/>
                </a:cubicBezTo>
                <a:cubicBezTo>
                  <a:pt x="13929" y="9598"/>
                  <a:pt x="13948" y="10189"/>
                  <a:pt x="13948" y="10799"/>
                </a:cubicBezTo>
                <a:cubicBezTo>
                  <a:pt x="13948" y="11410"/>
                  <a:pt x="13927" y="12000"/>
                  <a:pt x="13890" y="12570"/>
                </a:cubicBezTo>
                <a:cubicBezTo>
                  <a:pt x="13359" y="12889"/>
                  <a:pt x="12806" y="13201"/>
                  <a:pt x="12236" y="13501"/>
                </a:cubicBezTo>
                <a:cubicBezTo>
                  <a:pt x="11655" y="13807"/>
                  <a:pt x="11084" y="14087"/>
                  <a:pt x="10524" y="14342"/>
                </a:cubicBezTo>
                <a:cubicBezTo>
                  <a:pt x="9964" y="14087"/>
                  <a:pt x="9393" y="13807"/>
                  <a:pt x="8812" y="13501"/>
                </a:cubicBezTo>
                <a:cubicBezTo>
                  <a:pt x="8241" y="13201"/>
                  <a:pt x="7689" y="12891"/>
                  <a:pt x="7158" y="12571"/>
                </a:cubicBezTo>
                <a:cubicBezTo>
                  <a:pt x="7121" y="12002"/>
                  <a:pt x="7100" y="11410"/>
                  <a:pt x="7100" y="10799"/>
                </a:cubicBezTo>
                <a:cubicBezTo>
                  <a:pt x="7100" y="10189"/>
                  <a:pt x="7121" y="9598"/>
                  <a:pt x="7158" y="9029"/>
                </a:cubicBezTo>
                <a:cubicBezTo>
                  <a:pt x="7689" y="8709"/>
                  <a:pt x="8241" y="8399"/>
                  <a:pt x="8812" y="8099"/>
                </a:cubicBezTo>
                <a:cubicBezTo>
                  <a:pt x="9393" y="7793"/>
                  <a:pt x="9964" y="7514"/>
                  <a:pt x="10524" y="7258"/>
                </a:cubicBezTo>
                <a:close/>
                <a:moveTo>
                  <a:pt x="10524" y="9608"/>
                </a:moveTo>
                <a:cubicBezTo>
                  <a:pt x="10189" y="9608"/>
                  <a:pt x="9855" y="9724"/>
                  <a:pt x="9600" y="9957"/>
                </a:cubicBezTo>
                <a:cubicBezTo>
                  <a:pt x="9089" y="10422"/>
                  <a:pt x="9089" y="11178"/>
                  <a:pt x="9600" y="11643"/>
                </a:cubicBezTo>
                <a:cubicBezTo>
                  <a:pt x="10110" y="12108"/>
                  <a:pt x="10938" y="12108"/>
                  <a:pt x="11448" y="11643"/>
                </a:cubicBezTo>
                <a:cubicBezTo>
                  <a:pt x="11959" y="11178"/>
                  <a:pt x="11959" y="10422"/>
                  <a:pt x="11448" y="9957"/>
                </a:cubicBezTo>
                <a:cubicBezTo>
                  <a:pt x="11193" y="9724"/>
                  <a:pt x="10859" y="9608"/>
                  <a:pt x="10524" y="9608"/>
                </a:cubicBezTo>
                <a:close/>
                <a:moveTo>
                  <a:pt x="6185" y="9638"/>
                </a:moveTo>
                <a:cubicBezTo>
                  <a:pt x="6169" y="10021"/>
                  <a:pt x="6161" y="10408"/>
                  <a:pt x="6161" y="10799"/>
                </a:cubicBezTo>
                <a:cubicBezTo>
                  <a:pt x="6161" y="11190"/>
                  <a:pt x="6169" y="11579"/>
                  <a:pt x="6185" y="11962"/>
                </a:cubicBezTo>
                <a:cubicBezTo>
                  <a:pt x="5601" y="11581"/>
                  <a:pt x="5050" y="11191"/>
                  <a:pt x="4540" y="10799"/>
                </a:cubicBezTo>
                <a:cubicBezTo>
                  <a:pt x="5050" y="10407"/>
                  <a:pt x="5601" y="10019"/>
                  <a:pt x="6185" y="9638"/>
                </a:cubicBezTo>
                <a:close/>
                <a:moveTo>
                  <a:pt x="14863" y="9638"/>
                </a:moveTo>
                <a:cubicBezTo>
                  <a:pt x="15447" y="10019"/>
                  <a:pt x="15998" y="10407"/>
                  <a:pt x="16508" y="10799"/>
                </a:cubicBezTo>
                <a:cubicBezTo>
                  <a:pt x="15998" y="11191"/>
                  <a:pt x="15447" y="11581"/>
                  <a:pt x="14863" y="11962"/>
                </a:cubicBezTo>
                <a:cubicBezTo>
                  <a:pt x="14879" y="11579"/>
                  <a:pt x="14887" y="11190"/>
                  <a:pt x="14887" y="10799"/>
                </a:cubicBezTo>
                <a:cubicBezTo>
                  <a:pt x="14887" y="10408"/>
                  <a:pt x="14879" y="10021"/>
                  <a:pt x="14863" y="9638"/>
                </a:cubicBezTo>
                <a:close/>
                <a:moveTo>
                  <a:pt x="3828" y="11371"/>
                </a:moveTo>
                <a:cubicBezTo>
                  <a:pt x="4562" y="11942"/>
                  <a:pt x="5377" y="12505"/>
                  <a:pt x="6252" y="13047"/>
                </a:cubicBezTo>
                <a:cubicBezTo>
                  <a:pt x="6330" y="14009"/>
                  <a:pt x="6458" y="14933"/>
                  <a:pt x="6633" y="15797"/>
                </a:cubicBezTo>
                <a:cubicBezTo>
                  <a:pt x="5206" y="16204"/>
                  <a:pt x="3968" y="16403"/>
                  <a:pt x="3015" y="16403"/>
                </a:cubicBezTo>
                <a:cubicBezTo>
                  <a:pt x="2020" y="16403"/>
                  <a:pt x="1335" y="16187"/>
                  <a:pt x="1072" y="15772"/>
                </a:cubicBezTo>
                <a:cubicBezTo>
                  <a:pt x="672" y="15141"/>
                  <a:pt x="1217" y="13947"/>
                  <a:pt x="2530" y="12577"/>
                </a:cubicBezTo>
                <a:cubicBezTo>
                  <a:pt x="2912" y="12178"/>
                  <a:pt x="3348" y="11774"/>
                  <a:pt x="3828" y="11371"/>
                </a:cubicBezTo>
                <a:close/>
                <a:moveTo>
                  <a:pt x="17220" y="11371"/>
                </a:moveTo>
                <a:cubicBezTo>
                  <a:pt x="17700" y="11774"/>
                  <a:pt x="18136" y="12178"/>
                  <a:pt x="18518" y="12577"/>
                </a:cubicBezTo>
                <a:cubicBezTo>
                  <a:pt x="19831" y="13947"/>
                  <a:pt x="20376" y="15141"/>
                  <a:pt x="19976" y="15772"/>
                </a:cubicBezTo>
                <a:cubicBezTo>
                  <a:pt x="19713" y="16187"/>
                  <a:pt x="19030" y="16403"/>
                  <a:pt x="18035" y="16403"/>
                </a:cubicBezTo>
                <a:cubicBezTo>
                  <a:pt x="17082" y="16403"/>
                  <a:pt x="15842" y="16204"/>
                  <a:pt x="14415" y="15797"/>
                </a:cubicBezTo>
                <a:cubicBezTo>
                  <a:pt x="14590" y="14933"/>
                  <a:pt x="14718" y="14009"/>
                  <a:pt x="14796" y="13047"/>
                </a:cubicBezTo>
                <a:cubicBezTo>
                  <a:pt x="15671" y="12505"/>
                  <a:pt x="16486" y="11942"/>
                  <a:pt x="17220" y="11371"/>
                </a:cubicBezTo>
                <a:close/>
                <a:moveTo>
                  <a:pt x="7248" y="13642"/>
                </a:moveTo>
                <a:cubicBezTo>
                  <a:pt x="7605" y="13846"/>
                  <a:pt x="7971" y="14047"/>
                  <a:pt x="8343" y="14242"/>
                </a:cubicBezTo>
                <a:cubicBezTo>
                  <a:pt x="8715" y="14438"/>
                  <a:pt x="9088" y="14625"/>
                  <a:pt x="9461" y="14805"/>
                </a:cubicBezTo>
                <a:cubicBezTo>
                  <a:pt x="8794" y="15080"/>
                  <a:pt x="8148" y="15319"/>
                  <a:pt x="7532" y="15522"/>
                </a:cubicBezTo>
                <a:cubicBezTo>
                  <a:pt x="7416" y="14934"/>
                  <a:pt x="7320" y="14305"/>
                  <a:pt x="7248" y="13642"/>
                </a:cubicBezTo>
                <a:close/>
                <a:moveTo>
                  <a:pt x="13800" y="13642"/>
                </a:moveTo>
                <a:cubicBezTo>
                  <a:pt x="13728" y="14305"/>
                  <a:pt x="13632" y="14934"/>
                  <a:pt x="13516" y="15522"/>
                </a:cubicBezTo>
                <a:cubicBezTo>
                  <a:pt x="12900" y="15319"/>
                  <a:pt x="12256" y="15080"/>
                  <a:pt x="11589" y="14805"/>
                </a:cubicBezTo>
                <a:cubicBezTo>
                  <a:pt x="11962" y="14625"/>
                  <a:pt x="12335" y="14438"/>
                  <a:pt x="12706" y="14242"/>
                </a:cubicBezTo>
                <a:cubicBezTo>
                  <a:pt x="13078" y="14047"/>
                  <a:pt x="13443" y="13846"/>
                  <a:pt x="13800" y="13642"/>
                </a:cubicBezTo>
                <a:close/>
                <a:moveTo>
                  <a:pt x="10524" y="15294"/>
                </a:moveTo>
                <a:cubicBezTo>
                  <a:pt x="11478" y="15713"/>
                  <a:pt x="12420" y="16075"/>
                  <a:pt x="13329" y="16369"/>
                </a:cubicBezTo>
                <a:cubicBezTo>
                  <a:pt x="12661" y="19087"/>
                  <a:pt x="11556" y="20744"/>
                  <a:pt x="10524" y="20744"/>
                </a:cubicBezTo>
                <a:cubicBezTo>
                  <a:pt x="9492" y="20744"/>
                  <a:pt x="8386" y="19087"/>
                  <a:pt x="7719" y="16369"/>
                </a:cubicBezTo>
                <a:cubicBezTo>
                  <a:pt x="8628" y="16075"/>
                  <a:pt x="9571" y="15713"/>
                  <a:pt x="10524" y="15294"/>
                </a:cubicBezTo>
                <a:close/>
              </a:path>
            </a:pathLst>
          </a:custGeom>
          <a:blipFill>
            <a:blip r:embed="rId3"/>
          </a:blipFill>
          <a:ln w="12700">
            <a:miter lim="400000"/>
          </a:ln>
          <a:effectLst>
            <a:outerShdw blurRad="50800" dist="25400" dir="5400000" rotWithShape="0">
              <a:srgbClr val="000000">
                <a:alpha val="25000"/>
              </a:srgbClr>
            </a:outerShdw>
          </a:effectLst>
        </p:spPr>
        <p:txBody>
          <a:bodyPr lIns="50800" tIns="50800" rIns="50800" bIns="50800" anchor="ctr"/>
          <a:lstStyle/>
          <a:p>
            <a:pPr>
              <a:defRPr sz="3000">
                <a:solidFill>
                  <a:srgbClr val="FFFFFF"/>
                </a:solidFill>
                <a:effectLst>
                  <a:outerShdw blurRad="76200" dist="12700" dir="5400000" rotWithShape="0">
                    <a:srgbClr val="000000">
                      <a:alpha val="50000"/>
                    </a:srgbClr>
                  </a:outerShdw>
                </a:effectLst>
              </a:defRPr>
            </a:pPr>
            <a:endParaRPr/>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Parchment">
  <a:themeElements>
    <a:clrScheme name="Parchment">
      <a:dk1>
        <a:srgbClr val="3E231A"/>
      </a:dk1>
      <a:lt1>
        <a:srgbClr val="24383E"/>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Papyrus"/>
        <a:ea typeface="Papyrus"/>
        <a:cs typeface="Papyrus"/>
      </a:majorFont>
      <a:minorFont>
        <a:latin typeface="Papyrus"/>
        <a:ea typeface="Papyrus"/>
        <a:cs typeface="Papyrus"/>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25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76200" dist="12700" dir="5400000" rotWithShape="0">
                <a:srgbClr val="000000">
                  <a:alpha val="50000"/>
                </a:srgbClr>
              </a:outerShdw>
            </a:effectLst>
            <a:uFillTx/>
            <a:latin typeface="+mn-lt"/>
            <a:ea typeface="+mn-ea"/>
            <a:cs typeface="+mn-c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rchment">
  <a:themeElements>
    <a:clrScheme name="Parchment">
      <a:dk1>
        <a:srgbClr val="000000"/>
      </a:dk1>
      <a:lt1>
        <a:srgbClr val="FFFFFF"/>
      </a:lt1>
      <a:dk2>
        <a:srgbClr val="5C5E5F"/>
      </a:dk2>
      <a:lt2>
        <a:srgbClr val="CBCBCB"/>
      </a:lt2>
      <a:accent1>
        <a:srgbClr val="738CAB"/>
      </a:accent1>
      <a:accent2>
        <a:srgbClr val="7E9769"/>
      </a:accent2>
      <a:accent3>
        <a:srgbClr val="D3B64B"/>
      </a:accent3>
      <a:accent4>
        <a:srgbClr val="B99769"/>
      </a:accent4>
      <a:accent5>
        <a:srgbClr val="981800"/>
      </a:accent5>
      <a:accent6>
        <a:srgbClr val="9383A0"/>
      </a:accent6>
      <a:hlink>
        <a:srgbClr val="0000FF"/>
      </a:hlink>
      <a:folHlink>
        <a:srgbClr val="FF00FF"/>
      </a:folHlink>
    </a:clrScheme>
    <a:fontScheme name="Parchment">
      <a:majorFont>
        <a:latin typeface="Papyrus"/>
        <a:ea typeface="Papyrus"/>
        <a:cs typeface="Papyrus"/>
      </a:majorFont>
      <a:minorFont>
        <a:latin typeface="Papyrus"/>
        <a:ea typeface="Papyrus"/>
        <a:cs typeface="Papyrus"/>
      </a:minorFont>
    </a:fontScheme>
    <a:fmtScheme name="Parchm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
          <a:effectLst>
            <a:outerShdw blurRad="50800" dist="25400" dir="5400000" rotWithShape="0">
              <a:srgbClr val="000000">
                <a:alpha val="2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25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outerShdw blurRad="76200" dist="12700" dir="5400000" rotWithShape="0">
                <a:srgbClr val="000000">
                  <a:alpha val="50000"/>
                </a:srgbClr>
              </a:outerShdw>
            </a:effectLst>
            <a:uFillTx/>
            <a:latin typeface="+mn-lt"/>
            <a:ea typeface="+mn-ea"/>
            <a:cs typeface="+mn-c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38100" cap="flat">
          <a:solidFill>
            <a:srgbClr val="3E231A"/>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3E231A"/>
            </a:solidFill>
            <a:effectLst/>
            <a:uFillTx/>
            <a:latin typeface="+mn-lt"/>
            <a:ea typeface="+mn-ea"/>
            <a:cs typeface="+mn-cs"/>
            <a:sym typeface="Papyru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560</Words>
  <Application>Microsoft Macintosh PowerPoint</Application>
  <PresentationFormat>Benutzerdefiniert</PresentationFormat>
  <Paragraphs>83</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Helvetica Neue</vt:lpstr>
      <vt:lpstr>Times Roman</vt:lpstr>
      <vt:lpstr>Papyrus</vt:lpstr>
      <vt:lpstr>Parchment</vt:lpstr>
      <vt:lpstr>European Delegates Meeting FD COMMITTEE</vt:lpstr>
      <vt:lpstr>European Delegates Meeting FD COMMITTEE</vt:lpstr>
      <vt:lpstr>CARRYING THE MESSAGE TO  “THE NEWCOMER IN TIMES OF COVID”</vt:lpstr>
      <vt:lpstr>CARRYING THE MESSAGE TO  “THE NEWCOMER IN TIMES OF COVID”</vt:lpstr>
      <vt:lpstr>                                                                                                                       54% attended their 1st NA meeting because of a NA member  Source: 2018 NA membership survey - Europe</vt:lpstr>
      <vt:lpstr>CARRYING THE MESSAGE TO  “THE NEWCOMER IN TIMES OF COVID”</vt:lpstr>
      <vt:lpstr>CARRYING THE MESSAGE TO  “THE NEWCOMER IN TIMES OF COVID”</vt:lpstr>
      <vt:lpstr>“SPONSORSHIP IN TIMES OF COVID”</vt:lpstr>
      <vt:lpstr>“SPONSORSHIP IN TIMES OF COVID”</vt:lpstr>
      <vt:lpstr>“SPONSORSHIP IN TIMES OF COVID”</vt:lpstr>
      <vt:lpstr>European Delegates Meeting FD COMMITTEE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Delegates Meeting FD COMMITTEE</dc:title>
  <cp:lastModifiedBy>MC - EDM</cp:lastModifiedBy>
  <cp:revision>3</cp:revision>
  <dcterms:modified xsi:type="dcterms:W3CDTF">2024-06-10T14:54:27Z</dcterms:modified>
</cp:coreProperties>
</file>