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0" r:id="rId13"/>
  </p:sldIdLst>
  <p:sldSz cx="13004800" cy="9753600"/>
  <p:notesSz cx="6858000" cy="9144000"/>
  <p:embeddedFontLst>
    <p:embeddedFont>
      <p:font typeface="Avenir Black" panose="02000503020000020003" pitchFamily="2" charset="0"/>
      <p:bold r:id="rId15"/>
      <p:italic r:id="rId16"/>
      <p:boldItalic r:id="rId17"/>
    </p:embeddedFont>
    <p:embeddedFont>
      <p:font typeface="Avenir Book" panose="02000503020000020003" pitchFamily="2" charset="0"/>
      <p:regular r:id="rId18"/>
      <p:italic r:id="rId19"/>
    </p:embeddedFont>
    <p:embeddedFont>
      <p:font typeface="Rockwell Extra Bold" panose="02060603020205020403" pitchFamily="18" charset="77"/>
      <p:bold r:id="rId2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EE7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prstDash val="solid"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prstDash val="solid"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85" d="100"/>
          <a:sy n="85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ien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ien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Datum"/>
          <p:cNvSpPr txBox="1">
            <a:spLocks noGrp="1"/>
          </p:cNvSpPr>
          <p:nvPr>
            <p:ph type="body" sz="quarter" idx="21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Datum</a:t>
            </a:r>
          </a:p>
        </p:txBody>
      </p:sp>
      <p:sp>
        <p:nvSpPr>
          <p:cNvPr id="16" name="Titeltext"/>
          <p:cNvSpPr txBox="1"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chwarzweißes Porträtfoto eines lächelnden Elternteils mit seinem erwachsenen Kind, deren Stirnen sich berühren"/>
          <p:cNvSpPr>
            <a:spLocks noGrp="1"/>
          </p:cNvSpPr>
          <p:nvPr>
            <p:ph type="pic" sz="half" idx="21"/>
          </p:nvPr>
        </p:nvSpPr>
        <p:spPr>
          <a:xfrm>
            <a:off x="6477000" y="3492500"/>
            <a:ext cx="6210300" cy="79364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1" name="Schwarzweißfoto von drei lächelnden Kindern"/>
          <p:cNvSpPr>
            <a:spLocks noGrp="1"/>
          </p:cNvSpPr>
          <p:nvPr>
            <p:ph type="pic" sz="half" idx="22"/>
          </p:nvPr>
        </p:nvSpPr>
        <p:spPr>
          <a:xfrm>
            <a:off x="6502400" y="431762"/>
            <a:ext cx="6121401" cy="4368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2" name="Schwarzweißes Porträtfoto eines lächelnden Kindes, das abgewendet nach oben schaut"/>
          <p:cNvSpPr>
            <a:spLocks noGrp="1"/>
          </p:cNvSpPr>
          <p:nvPr>
            <p:ph type="pic" idx="23"/>
          </p:nvPr>
        </p:nvSpPr>
        <p:spPr>
          <a:xfrm>
            <a:off x="-2476500" y="-76200"/>
            <a:ext cx="11010900" cy="931957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„Zitat hier eingeben.“"/>
          <p:cNvSpPr txBox="1">
            <a:spLocks noGrp="1"/>
          </p:cNvSpPr>
          <p:nvPr>
            <p:ph type="body" sz="quarter" idx="21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r>
              <a:t>„Zitat hier eingeben.“ </a:t>
            </a:r>
          </a:p>
        </p:txBody>
      </p:sp>
      <p:sp>
        <p:nvSpPr>
          <p:cNvPr id="121" name="–Christian Bauer"/>
          <p:cNvSpPr txBox="1">
            <a:spLocks noGrp="1"/>
          </p:cNvSpPr>
          <p:nvPr>
            <p:ph type="body" sz="quarter" idx="22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>
                <a:solidFill>
                  <a:srgbClr val="5C86B9"/>
                </a:solidFill>
              </a:defRPr>
            </a:lvl1pPr>
          </a:lstStyle>
          <a:p>
            <a:r>
              <a:t>–Christian Bauer</a:t>
            </a:r>
          </a:p>
        </p:txBody>
      </p:sp>
      <p:sp>
        <p:nvSpPr>
          <p:cNvPr id="1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chwarzweißfoto von drei lächelnden Kindern"/>
          <p:cNvSpPr>
            <a:spLocks noGrp="1"/>
          </p:cNvSpPr>
          <p:nvPr>
            <p:ph type="pic" idx="21"/>
          </p:nvPr>
        </p:nvSpPr>
        <p:spPr>
          <a:xfrm>
            <a:off x="-342900" y="0"/>
            <a:ext cx="13655989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chwarzweißfoto von drei lächelnden Kindern"/>
          <p:cNvSpPr>
            <a:spLocks noGrp="1"/>
          </p:cNvSpPr>
          <p:nvPr>
            <p:ph type="pic" idx="21"/>
          </p:nvPr>
        </p:nvSpPr>
        <p:spPr>
          <a:xfrm>
            <a:off x="368300" y="-406400"/>
            <a:ext cx="12269052" cy="8763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ien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Linien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Titeltext"/>
          <p:cNvSpPr txBox="1"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3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0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ien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9" name="Linien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Schwarzweißes Porträtfoto eines lächelnden Elternteils mit seinem erwachsenen Kind, deren Stirnen sich berühren"/>
          <p:cNvSpPr>
            <a:spLocks noGrp="1"/>
          </p:cNvSpPr>
          <p:nvPr>
            <p:ph type="pic" idx="21"/>
          </p:nvPr>
        </p:nvSpPr>
        <p:spPr>
          <a:xfrm>
            <a:off x="5321300" y="-50800"/>
            <a:ext cx="7701744" cy="9842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Titel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2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 &amp; Livevideo –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ien"/>
          <p:cNvSpPr/>
          <p:nvPr/>
        </p:nvSpPr>
        <p:spPr>
          <a:xfrm flipV="1">
            <a:off x="406399" y="2565254"/>
            <a:ext cx="12192001" cy="14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" name="Linien"/>
          <p:cNvSpPr/>
          <p:nvPr/>
        </p:nvSpPr>
        <p:spPr>
          <a:xfrm flipV="1">
            <a:off x="406399" y="2616054"/>
            <a:ext cx="12192001" cy="14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192000" cy="20447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 &amp; Livevideo –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Linien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2" name="Linien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" name="Titel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4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ebene 1…"/>
          <p:cNvSpPr txBox="1"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ien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ien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el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5" name="Textebene 1…"/>
          <p:cNvSpPr txBox="1"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EB3CBF4-F5FA-534D-CFAC-01CC1EA6A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23" y="117423"/>
            <a:ext cx="9518754" cy="95187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9EEDDB4-2682-FF54-F1E5-6B282DC73B81}"/>
              </a:ext>
            </a:extLst>
          </p:cNvPr>
          <p:cNvSpPr txBox="1"/>
          <p:nvPr/>
        </p:nvSpPr>
        <p:spPr>
          <a:xfrm>
            <a:off x="6505734" y="4180358"/>
            <a:ext cx="3044103" cy="918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spc="0" normalizeH="0" baseline="0" dirty="0">
                <a:ln>
                  <a:noFill/>
                </a:ln>
                <a:solidFill>
                  <a:srgbClr val="F1EEE7"/>
                </a:solidFill>
                <a:effectLst/>
                <a:uFillTx/>
                <a:latin typeface="Rockwell Extra Bold" panose="02060603020205020403" pitchFamily="18" charset="77"/>
                <a:sym typeface="Palatino"/>
              </a:rPr>
              <a:t>H&amp;I Prison Workshop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urpose"/>
          <p:cNvSpPr txBox="1"/>
          <p:nvPr/>
        </p:nvSpPr>
        <p:spPr>
          <a:xfrm>
            <a:off x="540000" y="694166"/>
            <a:ext cx="1128514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Regular NA Meetings in Prison</a:t>
            </a:r>
          </a:p>
        </p:txBody>
      </p:sp>
      <p:sp>
        <p:nvSpPr>
          <p:cNvPr id="151" name="To carry the message of recovery to the addict who still suffers behind the walls and allow…"/>
          <p:cNvSpPr txBox="1"/>
          <p:nvPr/>
        </p:nvSpPr>
        <p:spPr>
          <a:xfrm>
            <a:off x="540000" y="1990800"/>
            <a:ext cx="12221294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think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needed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aim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Meeting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Prison.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could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aim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needed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Meeting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could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exist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keep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know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power and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hope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ans so on...?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D1D469-7930-8D8B-BE35-2CF50EC6ECD9}"/>
              </a:ext>
            </a:extLst>
          </p:cNvPr>
          <p:cNvSpPr/>
          <p:nvPr/>
        </p:nvSpPr>
        <p:spPr>
          <a:xfrm>
            <a:off x="10506020" y="7230974"/>
            <a:ext cx="1800000" cy="1800000"/>
          </a:xfrm>
          <a:prstGeom prst="ellipse">
            <a:avLst/>
          </a:prstGeom>
          <a:solidFill>
            <a:srgbClr val="40404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2B9CA4-5320-FF9B-1497-6F2BDEB689B7}"/>
              </a:ext>
            </a:extLst>
          </p:cNvPr>
          <p:cNvSpPr txBox="1"/>
          <p:nvPr/>
        </p:nvSpPr>
        <p:spPr>
          <a:xfrm>
            <a:off x="11032043" y="6938679"/>
            <a:ext cx="807913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0" spc="0" dirty="0">
                <a:solidFill>
                  <a:srgbClr val="F1EEE7"/>
                </a:solidFill>
                <a:latin typeface="Rockwell Extra Bold" panose="02060603020205020403" pitchFamily="18" charset="77"/>
              </a:rPr>
              <a:t>9</a:t>
            </a:r>
            <a:endParaRPr kumimoji="0" lang="de-DE" sz="8000" b="0" i="0" u="none" strike="noStrike" cap="none" spc="0" normalizeH="0" baseline="0" dirty="0">
              <a:ln>
                <a:noFill/>
              </a:ln>
              <a:solidFill>
                <a:srgbClr val="F1EEE7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E14DC7-11C5-79A7-61B4-1778F3B1998A}"/>
              </a:ext>
            </a:extLst>
          </p:cNvPr>
          <p:cNvSpPr txBox="1"/>
          <p:nvPr/>
        </p:nvSpPr>
        <p:spPr>
          <a:xfrm>
            <a:off x="978452" y="7177378"/>
            <a:ext cx="552394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Session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notice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: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15-20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minutes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together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208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urpose"/>
          <p:cNvSpPr txBox="1"/>
          <p:nvPr/>
        </p:nvSpPr>
        <p:spPr>
          <a:xfrm>
            <a:off x="540000" y="648000"/>
            <a:ext cx="1060546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de-DE" sz="5400" spc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Anonymity</a:t>
            </a:r>
            <a:r>
              <a:rPr lang="de-DE" sz="5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 – 12. Tradition</a:t>
            </a:r>
          </a:p>
        </p:txBody>
      </p:sp>
      <p:sp>
        <p:nvSpPr>
          <p:cNvPr id="151" name="To carry the message of recovery to the addict who still suffers behind the walls and allow…"/>
          <p:cNvSpPr txBox="1"/>
          <p:nvPr/>
        </p:nvSpPr>
        <p:spPr>
          <a:xfrm>
            <a:off x="540000" y="1990800"/>
            <a:ext cx="1044196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Please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bullet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messages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12. Tradition.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please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without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examples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some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message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 Service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practice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 in Prison?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D1D469-7930-8D8B-BE35-2CF50EC6ECD9}"/>
              </a:ext>
            </a:extLst>
          </p:cNvPr>
          <p:cNvSpPr/>
          <p:nvPr/>
        </p:nvSpPr>
        <p:spPr>
          <a:xfrm>
            <a:off x="10506020" y="7230974"/>
            <a:ext cx="1800000" cy="1800000"/>
          </a:xfrm>
          <a:prstGeom prst="ellipse">
            <a:avLst/>
          </a:prstGeom>
          <a:solidFill>
            <a:srgbClr val="40404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2B9CA4-5320-FF9B-1497-6F2BDEB689B7}"/>
              </a:ext>
            </a:extLst>
          </p:cNvPr>
          <p:cNvSpPr txBox="1"/>
          <p:nvPr/>
        </p:nvSpPr>
        <p:spPr>
          <a:xfrm>
            <a:off x="10637259" y="6938679"/>
            <a:ext cx="2367541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0" spc="0" dirty="0">
                <a:solidFill>
                  <a:srgbClr val="F1EEE7"/>
                </a:solidFill>
                <a:latin typeface="Rockwell Extra Bold" panose="02060603020205020403" pitchFamily="18" charset="77"/>
              </a:rPr>
              <a:t>10</a:t>
            </a:r>
            <a:endParaRPr kumimoji="0" lang="de-DE" sz="8000" b="0" i="0" u="none" strike="noStrike" cap="none" spc="0" normalizeH="0" baseline="0" dirty="0">
              <a:ln>
                <a:noFill/>
              </a:ln>
              <a:solidFill>
                <a:srgbClr val="F1EEE7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E14DC7-11C5-79A7-61B4-1778F3B1998A}"/>
              </a:ext>
            </a:extLst>
          </p:cNvPr>
          <p:cNvSpPr txBox="1"/>
          <p:nvPr/>
        </p:nvSpPr>
        <p:spPr>
          <a:xfrm>
            <a:off x="978452" y="7177378"/>
            <a:ext cx="552394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Session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notice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: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15-20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minutes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together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130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© Copyright 2017 by Narcotics Anonymous…"/>
          <p:cNvSpPr txBox="1"/>
          <p:nvPr/>
        </p:nvSpPr>
        <p:spPr>
          <a:xfrm>
            <a:off x="2465237" y="3671342"/>
            <a:ext cx="8074326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5E5E5E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Copyright 20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Narcotics Anonymous</a:t>
            </a:r>
          </a:p>
          <a:p>
            <a:pPr algn="ctr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5E5E5E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European Delegates Meeting</a:t>
            </a:r>
          </a:p>
          <a:p>
            <a:pPr algn="ctr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800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rPr sz="5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www.edmna.org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Rockwell Extra Bold" panose="02060603020205020403" pitchFamily="18" charset="77"/>
            </a:endParaRPr>
          </a:p>
          <a:p>
            <a:pPr algn="ctr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5E5E5E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contact@edmna.org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urpose"/>
          <p:cNvSpPr txBox="1"/>
          <p:nvPr/>
        </p:nvSpPr>
        <p:spPr>
          <a:xfrm>
            <a:off x="540000" y="587372"/>
            <a:ext cx="798936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The 1. Tradition </a:t>
            </a:r>
            <a:r>
              <a:rPr lang="de-DE" sz="4800" spc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of</a:t>
            </a:r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 NA</a:t>
            </a:r>
          </a:p>
        </p:txBody>
      </p:sp>
      <p:sp>
        <p:nvSpPr>
          <p:cNvPr id="151" name="To carry the message of recovery to the addict who still suffers behind the walls and allow…"/>
          <p:cNvSpPr txBox="1"/>
          <p:nvPr/>
        </p:nvSpPr>
        <p:spPr>
          <a:xfrm>
            <a:off x="540000" y="1990800"/>
            <a:ext cx="12335108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Please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bullet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messages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1. Tradition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please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without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examples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some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message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tasks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Tradition 1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Servants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Group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 Prison an H&amp;I-Info-Meeting (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think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about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Organisation / Working-Meetings /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Comitee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9.TR – 8. Concept .....)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6B9013-8F6C-B473-87D4-20BDD8033BFF}"/>
              </a:ext>
            </a:extLst>
          </p:cNvPr>
          <p:cNvSpPr txBox="1"/>
          <p:nvPr/>
        </p:nvSpPr>
        <p:spPr>
          <a:xfrm>
            <a:off x="978452" y="7177378"/>
            <a:ext cx="552394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Session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notice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: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15-20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minutes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together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A97563-04E5-1E97-616A-951D6A561139}"/>
              </a:ext>
            </a:extLst>
          </p:cNvPr>
          <p:cNvSpPr/>
          <p:nvPr/>
        </p:nvSpPr>
        <p:spPr>
          <a:xfrm>
            <a:off x="10506020" y="7230974"/>
            <a:ext cx="1800000" cy="1800000"/>
          </a:xfrm>
          <a:prstGeom prst="ellipse">
            <a:avLst/>
          </a:prstGeom>
          <a:solidFill>
            <a:srgbClr val="40404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14255E-F316-83DE-AF91-C626153D5942}"/>
              </a:ext>
            </a:extLst>
          </p:cNvPr>
          <p:cNvSpPr txBox="1"/>
          <p:nvPr/>
        </p:nvSpPr>
        <p:spPr>
          <a:xfrm>
            <a:off x="11032043" y="6938679"/>
            <a:ext cx="807913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0" spc="0" dirty="0">
                <a:solidFill>
                  <a:srgbClr val="F1EEE7"/>
                </a:solidFill>
                <a:latin typeface="Rockwell Extra Bold" panose="02060603020205020403" pitchFamily="18" charset="77"/>
              </a:rPr>
              <a:t>1</a:t>
            </a:r>
            <a:endParaRPr kumimoji="0" lang="de-DE" sz="8000" b="0" i="0" u="none" strike="noStrike" cap="none" spc="0" normalizeH="0" baseline="0" dirty="0">
              <a:ln>
                <a:noFill/>
              </a:ln>
              <a:solidFill>
                <a:srgbClr val="F1EEE7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7672673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urpose"/>
          <p:cNvSpPr txBox="1"/>
          <p:nvPr/>
        </p:nvSpPr>
        <p:spPr>
          <a:xfrm>
            <a:off x="540000" y="740333"/>
            <a:ext cx="1002197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H&amp;I Regular vs. </a:t>
            </a:r>
            <a:b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</a:br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H&amp;I Prison INFO-MEETINGS</a:t>
            </a:r>
          </a:p>
        </p:txBody>
      </p:sp>
      <p:sp>
        <p:nvSpPr>
          <p:cNvPr id="151" name="To carry the message of recovery to the addict who still suffers behind the walls and allow…"/>
          <p:cNvSpPr txBox="1"/>
          <p:nvPr/>
        </p:nvSpPr>
        <p:spPr>
          <a:xfrm>
            <a:off x="540000" y="2923200"/>
            <a:ext cx="1166986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think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)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different &amp;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observe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 Info-Meetings in Prison?</a:t>
            </a: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think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)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„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same“ in Prison like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H&amp;I Info- Meetings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clinics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Therapy-Centers?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C4BFB97-6772-8902-9A6B-B7E634C24795}"/>
              </a:ext>
            </a:extLst>
          </p:cNvPr>
          <p:cNvSpPr txBox="1"/>
          <p:nvPr/>
        </p:nvSpPr>
        <p:spPr>
          <a:xfrm>
            <a:off x="10500345" y="6866229"/>
            <a:ext cx="807913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0" spc="0" dirty="0">
                <a:solidFill>
                  <a:srgbClr val="F1EEE7"/>
                </a:solidFill>
                <a:latin typeface="Rockwell Extra Bold" panose="02060603020205020403" pitchFamily="18" charset="77"/>
              </a:rPr>
              <a:t>2</a:t>
            </a:r>
            <a:endParaRPr kumimoji="0" lang="de-DE" sz="8000" b="0" i="0" u="none" strike="noStrike" cap="none" spc="0" normalizeH="0" baseline="0" dirty="0">
              <a:ln>
                <a:noFill/>
              </a:ln>
              <a:solidFill>
                <a:srgbClr val="F1EEE7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1C15A4-AA22-2947-F976-06EE5CEAD9A2}"/>
              </a:ext>
            </a:extLst>
          </p:cNvPr>
          <p:cNvSpPr/>
          <p:nvPr/>
        </p:nvSpPr>
        <p:spPr>
          <a:xfrm>
            <a:off x="10506020" y="7230974"/>
            <a:ext cx="1800000" cy="1800000"/>
          </a:xfrm>
          <a:prstGeom prst="ellipse">
            <a:avLst/>
          </a:prstGeom>
          <a:solidFill>
            <a:srgbClr val="40404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A99D9B-0594-CE13-36F0-DAA8E9CA513B}"/>
              </a:ext>
            </a:extLst>
          </p:cNvPr>
          <p:cNvSpPr txBox="1"/>
          <p:nvPr/>
        </p:nvSpPr>
        <p:spPr>
          <a:xfrm>
            <a:off x="11032043" y="6938679"/>
            <a:ext cx="807913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0" spc="0" dirty="0">
                <a:solidFill>
                  <a:srgbClr val="F1EEE7"/>
                </a:solidFill>
                <a:latin typeface="Rockwell Extra Bold" panose="02060603020205020403" pitchFamily="18" charset="77"/>
              </a:rPr>
              <a:t>2</a:t>
            </a:r>
            <a:endParaRPr kumimoji="0" lang="de-DE" sz="8000" b="0" i="0" u="none" strike="noStrike" cap="none" spc="0" normalizeH="0" baseline="0" dirty="0">
              <a:ln>
                <a:noFill/>
              </a:ln>
              <a:solidFill>
                <a:srgbClr val="F1EEE7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D82E11-27C7-3A4E-F04E-E08F809B6680}"/>
              </a:ext>
            </a:extLst>
          </p:cNvPr>
          <p:cNvSpPr txBox="1"/>
          <p:nvPr/>
        </p:nvSpPr>
        <p:spPr>
          <a:xfrm>
            <a:off x="978452" y="7177378"/>
            <a:ext cx="552394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Session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notice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: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15-20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minutes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together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81045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urpose"/>
          <p:cNvSpPr txBox="1"/>
          <p:nvPr/>
        </p:nvSpPr>
        <p:spPr>
          <a:xfrm>
            <a:off x="540000" y="380311"/>
            <a:ext cx="1133002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Start and </a:t>
            </a:r>
            <a:r>
              <a:rPr lang="de-DE" sz="4800" spc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Organize</a:t>
            </a:r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 H&amp;I Service</a:t>
            </a:r>
            <a:b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</a:br>
            <a:r>
              <a:rPr lang="de-DE" sz="4800" spc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regular</a:t>
            </a:r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 vs. Prison</a:t>
            </a:r>
          </a:p>
        </p:txBody>
      </p:sp>
      <p:sp>
        <p:nvSpPr>
          <p:cNvPr id="151" name="To carry the message of recovery to the addict who still suffers behind the walls and allow…"/>
          <p:cNvSpPr txBox="1"/>
          <p:nvPr/>
        </p:nvSpPr>
        <p:spPr>
          <a:xfrm>
            <a:off x="540000" y="2923200"/>
            <a:ext cx="12022522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think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)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different &amp;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observe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starting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 Service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clinics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vs.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Prisons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means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where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known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where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have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been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before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same?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have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want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 Info-Meetings in a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Hospital,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Istitution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Prison?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D1D469-7930-8D8B-BE35-2CF50EC6ECD9}"/>
              </a:ext>
            </a:extLst>
          </p:cNvPr>
          <p:cNvSpPr/>
          <p:nvPr/>
        </p:nvSpPr>
        <p:spPr>
          <a:xfrm>
            <a:off x="10506020" y="7230974"/>
            <a:ext cx="1800000" cy="1800000"/>
          </a:xfrm>
          <a:prstGeom prst="ellipse">
            <a:avLst/>
          </a:prstGeom>
          <a:solidFill>
            <a:srgbClr val="40404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2B9CA4-5320-FF9B-1497-6F2BDEB689B7}"/>
              </a:ext>
            </a:extLst>
          </p:cNvPr>
          <p:cNvSpPr txBox="1"/>
          <p:nvPr/>
        </p:nvSpPr>
        <p:spPr>
          <a:xfrm>
            <a:off x="11032043" y="6938679"/>
            <a:ext cx="807913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0" spc="0" dirty="0">
                <a:solidFill>
                  <a:srgbClr val="F1EEE7"/>
                </a:solidFill>
                <a:latin typeface="Rockwell Extra Bold" panose="02060603020205020403" pitchFamily="18" charset="77"/>
              </a:rPr>
              <a:t>3</a:t>
            </a:r>
            <a:endParaRPr kumimoji="0" lang="de-DE" sz="8000" b="0" i="0" u="none" strike="noStrike" cap="none" spc="0" normalizeH="0" baseline="0" dirty="0">
              <a:ln>
                <a:noFill/>
              </a:ln>
              <a:solidFill>
                <a:srgbClr val="F1EEE7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E14DC7-11C5-79A7-61B4-1778F3B1998A}"/>
              </a:ext>
            </a:extLst>
          </p:cNvPr>
          <p:cNvSpPr txBox="1"/>
          <p:nvPr/>
        </p:nvSpPr>
        <p:spPr>
          <a:xfrm>
            <a:off x="978452" y="7177378"/>
            <a:ext cx="552394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Session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notice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: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15-20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minutes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together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703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urpose"/>
          <p:cNvSpPr txBox="1"/>
          <p:nvPr/>
        </p:nvSpPr>
        <p:spPr>
          <a:xfrm>
            <a:off x="540000" y="694166"/>
            <a:ext cx="741869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Prison-Sponsorship</a:t>
            </a:r>
          </a:p>
        </p:txBody>
      </p:sp>
      <p:sp>
        <p:nvSpPr>
          <p:cNvPr id="151" name="To carry the message of recovery to the addict who still suffers behind the walls and allow…"/>
          <p:cNvSpPr txBox="1"/>
          <p:nvPr/>
        </p:nvSpPr>
        <p:spPr>
          <a:xfrm>
            <a:off x="540000" y="1990800"/>
            <a:ext cx="12176410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think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)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have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observe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want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Sponsorship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Prisons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where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H&amp;I?</a:t>
            </a: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think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needed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 NA Sponsor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Prisoner-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Sponsees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different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normal Sponsorship?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D1D469-7930-8D8B-BE35-2CF50EC6ECD9}"/>
              </a:ext>
            </a:extLst>
          </p:cNvPr>
          <p:cNvSpPr/>
          <p:nvPr/>
        </p:nvSpPr>
        <p:spPr>
          <a:xfrm>
            <a:off x="10506020" y="7230974"/>
            <a:ext cx="1800000" cy="1800000"/>
          </a:xfrm>
          <a:prstGeom prst="ellipse">
            <a:avLst/>
          </a:prstGeom>
          <a:solidFill>
            <a:srgbClr val="40404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2B9CA4-5320-FF9B-1497-6F2BDEB689B7}"/>
              </a:ext>
            </a:extLst>
          </p:cNvPr>
          <p:cNvSpPr txBox="1"/>
          <p:nvPr/>
        </p:nvSpPr>
        <p:spPr>
          <a:xfrm>
            <a:off x="11032043" y="6938679"/>
            <a:ext cx="807913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0" spc="0" dirty="0">
                <a:solidFill>
                  <a:srgbClr val="F1EEE7"/>
                </a:solidFill>
                <a:latin typeface="Rockwell Extra Bold" panose="02060603020205020403" pitchFamily="18" charset="77"/>
              </a:rPr>
              <a:t>4</a:t>
            </a:r>
            <a:endParaRPr kumimoji="0" lang="de-DE" sz="8000" b="0" i="0" u="none" strike="noStrike" cap="none" spc="0" normalizeH="0" baseline="0" dirty="0">
              <a:ln>
                <a:noFill/>
              </a:ln>
              <a:solidFill>
                <a:srgbClr val="F1EEE7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E14DC7-11C5-79A7-61B4-1778F3B1998A}"/>
              </a:ext>
            </a:extLst>
          </p:cNvPr>
          <p:cNvSpPr txBox="1"/>
          <p:nvPr/>
        </p:nvSpPr>
        <p:spPr>
          <a:xfrm>
            <a:off x="978452" y="7177378"/>
            <a:ext cx="552394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Session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notice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: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15-20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minutes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together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13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urpose"/>
          <p:cNvSpPr txBox="1"/>
          <p:nvPr/>
        </p:nvSpPr>
        <p:spPr>
          <a:xfrm>
            <a:off x="540000" y="694166"/>
            <a:ext cx="920123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8. Concept </a:t>
            </a:r>
            <a:r>
              <a:rPr lang="de-DE" sz="4800" spc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for</a:t>
            </a:r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 NA Service</a:t>
            </a:r>
          </a:p>
        </p:txBody>
      </p:sp>
      <p:sp>
        <p:nvSpPr>
          <p:cNvPr id="151" name="To carry the message of recovery to the addict who still suffers behind the walls and allow…"/>
          <p:cNvSpPr txBox="1"/>
          <p:nvPr/>
        </p:nvSpPr>
        <p:spPr>
          <a:xfrm>
            <a:off x="540000" y="1990800"/>
            <a:ext cx="12291826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Please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bullet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messages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8. Concept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Service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please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without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examples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some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message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)</a:t>
            </a: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tasks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8.Concept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 Prison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Servants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Group /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Commitee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D1D469-7930-8D8B-BE35-2CF50EC6ECD9}"/>
              </a:ext>
            </a:extLst>
          </p:cNvPr>
          <p:cNvSpPr/>
          <p:nvPr/>
        </p:nvSpPr>
        <p:spPr>
          <a:xfrm>
            <a:off x="10506020" y="7230974"/>
            <a:ext cx="1800000" cy="1800000"/>
          </a:xfrm>
          <a:prstGeom prst="ellipse">
            <a:avLst/>
          </a:prstGeom>
          <a:solidFill>
            <a:srgbClr val="40404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2B9CA4-5320-FF9B-1497-6F2BDEB689B7}"/>
              </a:ext>
            </a:extLst>
          </p:cNvPr>
          <p:cNvSpPr txBox="1"/>
          <p:nvPr/>
        </p:nvSpPr>
        <p:spPr>
          <a:xfrm>
            <a:off x="11032043" y="6938679"/>
            <a:ext cx="807913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0" spc="0" dirty="0">
                <a:solidFill>
                  <a:srgbClr val="F1EEE7"/>
                </a:solidFill>
                <a:latin typeface="Rockwell Extra Bold" panose="02060603020205020403" pitchFamily="18" charset="77"/>
              </a:rPr>
              <a:t>5</a:t>
            </a:r>
            <a:endParaRPr kumimoji="0" lang="de-DE" sz="8000" b="0" i="0" u="none" strike="noStrike" cap="none" spc="0" normalizeH="0" baseline="0" dirty="0">
              <a:ln>
                <a:noFill/>
              </a:ln>
              <a:solidFill>
                <a:srgbClr val="F1EEE7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E14DC7-11C5-79A7-61B4-1778F3B1998A}"/>
              </a:ext>
            </a:extLst>
          </p:cNvPr>
          <p:cNvSpPr txBox="1"/>
          <p:nvPr/>
        </p:nvSpPr>
        <p:spPr>
          <a:xfrm>
            <a:off x="978452" y="7177378"/>
            <a:ext cx="552394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Session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notice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: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15-20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minutes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together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641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urpose"/>
          <p:cNvSpPr txBox="1"/>
          <p:nvPr/>
        </p:nvSpPr>
        <p:spPr>
          <a:xfrm>
            <a:off x="540000" y="694166"/>
            <a:ext cx="105221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12. Concept </a:t>
            </a:r>
            <a:r>
              <a:rPr lang="de-DE" sz="4800" spc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for</a:t>
            </a:r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 Service in NA</a:t>
            </a:r>
          </a:p>
        </p:txBody>
      </p:sp>
      <p:sp>
        <p:nvSpPr>
          <p:cNvPr id="151" name="To carry the message of recovery to the addict who still suffers behind the walls and allow…"/>
          <p:cNvSpPr txBox="1"/>
          <p:nvPr/>
        </p:nvSpPr>
        <p:spPr>
          <a:xfrm>
            <a:off x="540000" y="1990800"/>
            <a:ext cx="12463348" cy="47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Please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bullet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messages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12. Concept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Service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please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without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examples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some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message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tasks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12. Concept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 Prison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Servants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/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Comitee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practicing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 in Prison and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 in Prison?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Servant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NA Group: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 Committee: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D1D469-7930-8D8B-BE35-2CF50EC6ECD9}"/>
              </a:ext>
            </a:extLst>
          </p:cNvPr>
          <p:cNvSpPr/>
          <p:nvPr/>
        </p:nvSpPr>
        <p:spPr>
          <a:xfrm>
            <a:off x="10506020" y="7230974"/>
            <a:ext cx="1800000" cy="1800000"/>
          </a:xfrm>
          <a:prstGeom prst="ellipse">
            <a:avLst/>
          </a:prstGeom>
          <a:solidFill>
            <a:srgbClr val="40404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2B9CA4-5320-FF9B-1497-6F2BDEB689B7}"/>
              </a:ext>
            </a:extLst>
          </p:cNvPr>
          <p:cNvSpPr txBox="1"/>
          <p:nvPr/>
        </p:nvSpPr>
        <p:spPr>
          <a:xfrm>
            <a:off x="11032043" y="6938679"/>
            <a:ext cx="807913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0" spc="0" dirty="0">
                <a:solidFill>
                  <a:srgbClr val="F1EEE7"/>
                </a:solidFill>
                <a:latin typeface="Rockwell Extra Bold" panose="02060603020205020403" pitchFamily="18" charset="77"/>
              </a:rPr>
              <a:t>6</a:t>
            </a:r>
            <a:endParaRPr kumimoji="0" lang="de-DE" sz="8000" b="0" i="0" u="none" strike="noStrike" cap="none" spc="0" normalizeH="0" baseline="0" dirty="0">
              <a:ln>
                <a:noFill/>
              </a:ln>
              <a:solidFill>
                <a:srgbClr val="F1EEE7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E14DC7-11C5-79A7-61B4-1778F3B1998A}"/>
              </a:ext>
            </a:extLst>
          </p:cNvPr>
          <p:cNvSpPr txBox="1"/>
          <p:nvPr/>
        </p:nvSpPr>
        <p:spPr>
          <a:xfrm>
            <a:off x="978452" y="7177378"/>
            <a:ext cx="552394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Session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notice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: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15-20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minutes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together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066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urpose"/>
          <p:cNvSpPr txBox="1"/>
          <p:nvPr/>
        </p:nvSpPr>
        <p:spPr>
          <a:xfrm>
            <a:off x="540000" y="694166"/>
            <a:ext cx="1017586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VISION: H&amp;I in </a:t>
            </a:r>
            <a:r>
              <a:rPr lang="de-DE" sz="4800" spc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your</a:t>
            </a:r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 Country</a:t>
            </a:r>
          </a:p>
        </p:txBody>
      </p:sp>
      <p:sp>
        <p:nvSpPr>
          <p:cNvPr id="151" name="To carry the message of recovery to the addict who still suffers behind the walls and allow…"/>
          <p:cNvSpPr txBox="1"/>
          <p:nvPr/>
        </p:nvSpPr>
        <p:spPr>
          <a:xfrm>
            <a:off x="540000" y="1990800"/>
            <a:ext cx="12503423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Please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dream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HP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would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H&amp;I-Service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together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 Higher Powers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exist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nice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things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out.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H&amp;I Dreams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would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(Here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bullet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discussion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dreaming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Be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creative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all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allowed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discuss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something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could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work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just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dream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magic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would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magic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things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could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developed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NA Group,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Area and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country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D1D469-7930-8D8B-BE35-2CF50EC6ECD9}"/>
              </a:ext>
            </a:extLst>
          </p:cNvPr>
          <p:cNvSpPr/>
          <p:nvPr/>
        </p:nvSpPr>
        <p:spPr>
          <a:xfrm>
            <a:off x="10506020" y="7230974"/>
            <a:ext cx="1800000" cy="1800000"/>
          </a:xfrm>
          <a:prstGeom prst="ellipse">
            <a:avLst/>
          </a:prstGeom>
          <a:solidFill>
            <a:srgbClr val="40404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2B9CA4-5320-FF9B-1497-6F2BDEB689B7}"/>
              </a:ext>
            </a:extLst>
          </p:cNvPr>
          <p:cNvSpPr txBox="1"/>
          <p:nvPr/>
        </p:nvSpPr>
        <p:spPr>
          <a:xfrm>
            <a:off x="11032043" y="6938679"/>
            <a:ext cx="807913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0" spc="0" dirty="0">
                <a:solidFill>
                  <a:srgbClr val="F1EEE7"/>
                </a:solidFill>
                <a:latin typeface="Rockwell Extra Bold" panose="02060603020205020403" pitchFamily="18" charset="77"/>
              </a:rPr>
              <a:t>7</a:t>
            </a:r>
            <a:endParaRPr kumimoji="0" lang="de-DE" sz="8000" b="0" i="0" u="none" strike="noStrike" cap="none" spc="0" normalizeH="0" baseline="0" dirty="0">
              <a:ln>
                <a:noFill/>
              </a:ln>
              <a:solidFill>
                <a:srgbClr val="F1EEE7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E14DC7-11C5-79A7-61B4-1778F3B1998A}"/>
              </a:ext>
            </a:extLst>
          </p:cNvPr>
          <p:cNvSpPr txBox="1"/>
          <p:nvPr/>
        </p:nvSpPr>
        <p:spPr>
          <a:xfrm>
            <a:off x="978452" y="7177378"/>
            <a:ext cx="552394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Session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notice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: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15-20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minutes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together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384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urpose"/>
          <p:cNvSpPr txBox="1"/>
          <p:nvPr/>
        </p:nvSpPr>
        <p:spPr>
          <a:xfrm>
            <a:off x="540000" y="740333"/>
            <a:ext cx="8149667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The Message </a:t>
            </a:r>
            <a:r>
              <a:rPr lang="de-DE" sz="4800" spc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from</a:t>
            </a:r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 NA </a:t>
            </a:r>
            <a:b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</a:br>
            <a:r>
              <a:rPr lang="de-DE" sz="4800" spc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regular</a:t>
            </a:r>
            <a:r>
              <a:rPr lang="de-DE" sz="48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 and in Prison</a:t>
            </a:r>
          </a:p>
        </p:txBody>
      </p:sp>
      <p:sp>
        <p:nvSpPr>
          <p:cNvPr id="151" name="To carry the message of recovery to the addict who still suffers behind the walls and allow…"/>
          <p:cNvSpPr txBox="1"/>
          <p:nvPr/>
        </p:nvSpPr>
        <p:spPr>
          <a:xfrm>
            <a:off x="540000" y="2923200"/>
            <a:ext cx="10456389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message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NA?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bring in H&amp;I Info-Meetings?</a:t>
            </a: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message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H&amp;I Infomeetings in Prison?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anything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different?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also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longtime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prisoners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message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D1D469-7930-8D8B-BE35-2CF50EC6ECD9}"/>
              </a:ext>
            </a:extLst>
          </p:cNvPr>
          <p:cNvSpPr/>
          <p:nvPr/>
        </p:nvSpPr>
        <p:spPr>
          <a:xfrm>
            <a:off x="10506020" y="7230974"/>
            <a:ext cx="1800000" cy="1800000"/>
          </a:xfrm>
          <a:prstGeom prst="ellipse">
            <a:avLst/>
          </a:prstGeom>
          <a:solidFill>
            <a:srgbClr val="40404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2B9CA4-5320-FF9B-1497-6F2BDEB689B7}"/>
              </a:ext>
            </a:extLst>
          </p:cNvPr>
          <p:cNvSpPr txBox="1"/>
          <p:nvPr/>
        </p:nvSpPr>
        <p:spPr>
          <a:xfrm>
            <a:off x="11032043" y="6938679"/>
            <a:ext cx="807913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8000" spc="0" dirty="0">
                <a:solidFill>
                  <a:srgbClr val="F1EEE7"/>
                </a:solidFill>
                <a:latin typeface="Rockwell Extra Bold" panose="02060603020205020403" pitchFamily="18" charset="77"/>
              </a:rPr>
              <a:t>8</a:t>
            </a:r>
            <a:endParaRPr kumimoji="0" lang="de-DE" sz="8000" b="0" i="0" u="none" strike="noStrike" cap="none" spc="0" normalizeH="0" baseline="0" dirty="0">
              <a:ln>
                <a:noFill/>
              </a:ln>
              <a:solidFill>
                <a:srgbClr val="F1EEE7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E14DC7-11C5-79A7-61B4-1778F3B1998A}"/>
              </a:ext>
            </a:extLst>
          </p:cNvPr>
          <p:cNvSpPr txBox="1"/>
          <p:nvPr/>
        </p:nvSpPr>
        <p:spPr>
          <a:xfrm>
            <a:off x="978452" y="7177378"/>
            <a:ext cx="552394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Session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notice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00503020000020003" pitchFamily="2" charset="0"/>
              </a:rPr>
              <a:t>: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 15-20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minutes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together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3436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Macintosh PowerPoint</Application>
  <PresentationFormat>Benutzerdefiniert</PresentationFormat>
  <Paragraphs>120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Helvetica Neue</vt:lpstr>
      <vt:lpstr>Didot</vt:lpstr>
      <vt:lpstr>Helvetica</vt:lpstr>
      <vt:lpstr>Zapf Dingbats</vt:lpstr>
      <vt:lpstr>Avenir Book</vt:lpstr>
      <vt:lpstr>Avenir Black</vt:lpstr>
      <vt:lpstr>Rockwell Extra Bold</vt:lpstr>
      <vt:lpstr>Palatino</vt:lpstr>
      <vt:lpstr>Editorial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MC - EDM</cp:lastModifiedBy>
  <cp:revision>9</cp:revision>
  <dcterms:modified xsi:type="dcterms:W3CDTF">2024-06-14T17:10:15Z</dcterms:modified>
</cp:coreProperties>
</file>