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63" r:id="rId3"/>
    <p:sldId id="259" r:id="rId4"/>
    <p:sldId id="258" r:id="rId5"/>
    <p:sldId id="257" r:id="rId6"/>
    <p:sldId id="261" r:id="rId7"/>
    <p:sldId id="260" r:id="rId8"/>
    <p:sldId id="262" r:id="rId9"/>
  </p:sldIdLst>
  <p:sldSz cx="9144000" cy="6858000" type="screen4x3"/>
  <p:notesSz cx="6858000" cy="9144000"/>
  <p:embeddedFontLst>
    <p:embeddedFont>
      <p:font typeface="Avenir Book" panose="02000503020000020003" pitchFamily="2" charset="0"/>
      <p:regular r:id="rId10"/>
      <p:italic r:id="rId11"/>
    </p:embeddedFont>
    <p:embeddedFont>
      <p:font typeface="Avenir Medium" panose="02000503020000020003" pitchFamily="2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7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24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3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66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0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2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1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30C1-C448-0E49-BB9D-971A4C28869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0CD8-0795-714F-993C-47AF248E9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5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4922992-81A6-3090-B23B-0218C869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728F307-FE78-6A71-40EB-ADBBB5B2B361}"/>
              </a:ext>
            </a:extLst>
          </p:cNvPr>
          <p:cNvSpPr txBox="1"/>
          <p:nvPr/>
        </p:nvSpPr>
        <p:spPr>
          <a:xfrm>
            <a:off x="4250724" y="5261473"/>
            <a:ext cx="1715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FFFF"/>
                </a:solidFill>
                <a:latin typeface="Avenir Book" panose="02000503020000020003" pitchFamily="2" charset="0"/>
              </a:rPr>
              <a:t>NAWS </a:t>
            </a:r>
          </a:p>
          <a:p>
            <a:r>
              <a:rPr lang="de-DE" sz="1400" dirty="0">
                <a:solidFill>
                  <a:srgbClr val="FFFFFF"/>
                </a:solidFill>
                <a:latin typeface="Avenir Book" panose="02000503020000020003" pitchFamily="2" charset="0"/>
              </a:rPr>
              <a:t>Winter EDM, 2014 </a:t>
            </a:r>
          </a:p>
          <a:p>
            <a:r>
              <a:rPr lang="de-DE" sz="1400" dirty="0">
                <a:solidFill>
                  <a:srgbClr val="FFFFFF"/>
                </a:solidFill>
                <a:latin typeface="Avenir Book" panose="02000503020000020003" pitchFamily="2" charset="0"/>
              </a:rPr>
              <a:t>Porto, Portugal </a:t>
            </a:r>
            <a:endParaRPr lang="de-DE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5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783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FCFFFF"/>
                </a:solidFill>
                <a:latin typeface="Avenir Medium" panose="02000503020000020003" pitchFamily="2" charset="0"/>
              </a:rPr>
              <a:t>What</a:t>
            </a:r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rgbClr val="FCFFFF"/>
                </a:solidFill>
                <a:latin typeface="Avenir Medium" panose="02000503020000020003" pitchFamily="2" charset="0"/>
              </a:rPr>
              <a:t>is</a:t>
            </a:r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 Hospitals &amp; </a:t>
            </a:r>
            <a:r>
              <a:rPr lang="de-DE" sz="4000" dirty="0" err="1">
                <a:solidFill>
                  <a:srgbClr val="FCFFFF"/>
                </a:solidFill>
                <a:latin typeface="Avenir Medium" panose="02000503020000020003" pitchFamily="2" charset="0"/>
              </a:rPr>
              <a:t>Institutions</a:t>
            </a:r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? </a:t>
            </a:r>
            <a:endParaRPr lang="de-DE" sz="4000" dirty="0">
              <a:latin typeface="Avenir Medium" panose="02000503020000020003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B9E4A3-7EE0-C711-8367-430442B2AD5E}"/>
              </a:ext>
            </a:extLst>
          </p:cNvPr>
          <p:cNvSpPr txBox="1"/>
          <p:nvPr/>
        </p:nvSpPr>
        <p:spPr>
          <a:xfrm>
            <a:off x="648000" y="1620000"/>
            <a:ext cx="825713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Carrying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the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message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of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recovery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to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those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who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cannot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attend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meetings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in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the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community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PR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connection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–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building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and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maintaining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relationships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with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facilities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H&amp;I and PI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cooperation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C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Working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with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PI/PR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committees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when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presenting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information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b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</a:b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about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NA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to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those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outside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the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fellowship</a:t>
            </a:r>
            <a:r>
              <a:rPr lang="de-DE" sz="2200" dirty="0">
                <a:solidFill>
                  <a:srgbClr val="FCFFFF"/>
                </a:solidFill>
                <a:effectLst/>
                <a:latin typeface="Avenir Book" panose="02000503020000020003" pitchFamily="2" charset="0"/>
              </a:rPr>
              <a:t>. </a:t>
            </a:r>
            <a:endParaRPr lang="de-DE" sz="2200" dirty="0">
              <a:solidFill>
                <a:srgbClr val="FFFFFF"/>
              </a:solidFill>
              <a:effectLst/>
              <a:latin typeface="Avenir Book" panose="02000503020000020003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0C9792-A71E-D31D-D305-7BB29CC2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8097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Hospitals &amp; </a:t>
            </a:r>
            <a:r>
              <a:rPr lang="de-DE" sz="4000" dirty="0" err="1">
                <a:solidFill>
                  <a:srgbClr val="FCFFFF"/>
                </a:solidFill>
                <a:latin typeface="Avenir Medium" panose="02000503020000020003" pitchFamily="2" charset="0"/>
              </a:rPr>
              <a:t>Institutions</a:t>
            </a:r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rgbClr val="FCFFFF"/>
                </a:solidFill>
                <a:latin typeface="Avenir Medium" panose="02000503020000020003" pitchFamily="2" charset="0"/>
              </a:rPr>
              <a:t>Functions</a:t>
            </a:r>
            <a:r>
              <a:rPr lang="de-DE" sz="4000" dirty="0">
                <a:solidFill>
                  <a:srgbClr val="FCFFFF"/>
                </a:solidFill>
                <a:latin typeface="Avenir Medium" panose="02000503020000020003" pitchFamily="2" charset="0"/>
              </a:rPr>
              <a:t> </a:t>
            </a:r>
            <a:endParaRPr lang="de-DE" sz="4000" dirty="0">
              <a:latin typeface="Avenir Medium" panose="02000503020000020003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B9E4A3-7EE0-C711-8367-430442B2AD5E}"/>
              </a:ext>
            </a:extLst>
          </p:cNvPr>
          <p:cNvSpPr txBox="1"/>
          <p:nvPr/>
        </p:nvSpPr>
        <p:spPr>
          <a:xfrm>
            <a:off x="648000" y="1620000"/>
            <a:ext cx="7619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H&amp;I Committee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meetings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,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literature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C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H&amp;I Service </a:t>
            </a:r>
            <a:br>
              <a:rPr lang="de-DE" sz="2200" dirty="0">
                <a:latin typeface="Avenir Book" panose="02000503020000020003" pitchFamily="2" charset="0"/>
              </a:rPr>
            </a:br>
            <a:r>
              <a:rPr lang="de-DE" sz="2200" dirty="0">
                <a:solidFill>
                  <a:schemeClr val="bg1"/>
                </a:solidFill>
                <a:latin typeface="Avenir Book" panose="02000503020000020003" pitchFamily="2" charset="0"/>
              </a:rPr>
              <a:t>(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panel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meetings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,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maintaining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relationships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with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facilities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)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C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H&amp;I and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the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group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(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address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H&amp;I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where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no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ASC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exists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) </a:t>
            </a:r>
            <a:endParaRPr lang="de-DE" sz="2200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431C5A-508A-97E2-79BC-D5D7841B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585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Large-Group </a:t>
            </a:r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Discussion</a:t>
            </a:r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 </a:t>
            </a:r>
            <a:endParaRPr lang="de-DE" sz="4000" dirty="0">
              <a:latin typeface="Avenir Medium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E8254-B723-FA8C-A714-D34F1DD1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6200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Planning</a:t>
            </a:r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for</a:t>
            </a:r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 H&amp;I Services</a:t>
            </a:r>
            <a:endParaRPr lang="de-DE" sz="4000" dirty="0">
              <a:latin typeface="Avenir Medium" panose="02000503020000020003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B9E4A3-7EE0-C711-8367-430442B2AD5E}"/>
              </a:ext>
            </a:extLst>
          </p:cNvPr>
          <p:cNvSpPr txBox="1"/>
          <p:nvPr/>
        </p:nvSpPr>
        <p:spPr>
          <a:xfrm>
            <a:off x="648000" y="1620000"/>
            <a:ext cx="81323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What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format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to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choose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?</a:t>
            </a:r>
            <a:b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</a:br>
            <a:endParaRPr lang="de-DE" sz="1400" dirty="0">
              <a:solidFill>
                <a:srgbClr val="FC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Who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is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best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suited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to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carry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the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message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 in an H&amp;I </a:t>
            </a:r>
            <a:r>
              <a:rPr lang="de-DE" sz="2200" dirty="0" err="1">
                <a:solidFill>
                  <a:srgbClr val="FCFFFF"/>
                </a:solidFill>
                <a:latin typeface="Avenir Book" panose="02000503020000020003" pitchFamily="2" charset="0"/>
              </a:rPr>
              <a:t>meeting</a:t>
            </a:r>
            <a:r>
              <a:rPr lang="de-DE" sz="2200" dirty="0">
                <a:solidFill>
                  <a:srgbClr val="FCFFFF"/>
                </a:solidFill>
                <a:latin typeface="Avenir Book" panose="02000503020000020003" pitchFamily="2" charset="0"/>
              </a:rPr>
              <a:t>? </a:t>
            </a:r>
            <a:endParaRPr lang="de-DE" sz="2200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E000C2-2FBB-2258-ABFE-ACD27A27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5814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Identify</a:t>
            </a:r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 Common </a:t>
            </a:r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Issues</a:t>
            </a:r>
            <a:endParaRPr lang="de-DE" sz="4000" dirty="0">
              <a:solidFill>
                <a:srgbClr val="FFFFFF"/>
              </a:solidFill>
              <a:latin typeface="Avenir Medium" panose="02000503020000020003" pitchFamily="2" charset="0"/>
            </a:endParaRPr>
          </a:p>
          <a:p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&amp; </a:t>
            </a:r>
            <a:r>
              <a:rPr lang="de-DE" sz="4000" dirty="0" err="1">
                <a:solidFill>
                  <a:srgbClr val="FFFFFF"/>
                </a:solidFill>
                <a:latin typeface="Avenir Medium" panose="02000503020000020003" pitchFamily="2" charset="0"/>
              </a:rPr>
              <a:t>Discuss</a:t>
            </a:r>
            <a:r>
              <a:rPr lang="de-DE" sz="4000" dirty="0">
                <a:solidFill>
                  <a:srgbClr val="FFFFFF"/>
                </a:solidFill>
                <a:latin typeface="Avenir Medium" panose="02000503020000020003" pitchFamily="2" charset="0"/>
              </a:rPr>
              <a:t> Solutions </a:t>
            </a:r>
            <a:endParaRPr lang="de-DE" sz="4000" dirty="0">
              <a:latin typeface="Avenir Medium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5C271F-DEEC-1B45-5CCD-514FD387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703755" y="1620000"/>
            <a:ext cx="678031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What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we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have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learned</a:t>
            </a:r>
            <a:endParaRPr lang="de-DE" sz="22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Share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your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experience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of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using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H&amp;I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Questions &amp; </a:t>
            </a:r>
            <a:r>
              <a:rPr lang="de-DE" sz="2200" dirty="0" err="1">
                <a:solidFill>
                  <a:srgbClr val="FFFFFF"/>
                </a:solidFill>
                <a:latin typeface="Avenir Book" panose="02000503020000020003" pitchFamily="2" charset="0"/>
              </a:rPr>
              <a:t>Answers</a:t>
            </a:r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endParaRPr lang="de-DE" sz="2200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7E8724-758D-4D61-76B7-CC4E8ED7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6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C1CFB25-7177-8FBD-4465-31227E745C2E}"/>
              </a:ext>
            </a:extLst>
          </p:cNvPr>
          <p:cNvSpPr txBox="1"/>
          <p:nvPr/>
        </p:nvSpPr>
        <p:spPr>
          <a:xfrm>
            <a:off x="648000" y="540000"/>
            <a:ext cx="792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Thank</a:t>
            </a:r>
            <a:r>
              <a:rPr lang="de-DE" sz="4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you</a:t>
            </a:r>
            <a:r>
              <a:rPr lang="de-DE" sz="4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for</a:t>
            </a:r>
            <a:r>
              <a:rPr lang="de-DE" sz="4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your</a:t>
            </a:r>
            <a:r>
              <a:rPr lang="de-DE" sz="4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participation</a:t>
            </a:r>
            <a:r>
              <a:rPr lang="de-DE" sz="4000" dirty="0">
                <a:solidFill>
                  <a:schemeClr val="bg1"/>
                </a:solidFill>
                <a:latin typeface="Avenir Medium" panose="02000503020000020003" pitchFamily="2" charset="0"/>
              </a:rPr>
              <a:t>!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B9E4A3-7EE0-C711-8367-430442B2AD5E}"/>
              </a:ext>
            </a:extLst>
          </p:cNvPr>
          <p:cNvSpPr txBox="1"/>
          <p:nvPr/>
        </p:nvSpPr>
        <p:spPr>
          <a:xfrm>
            <a:off x="648000" y="5589835"/>
            <a:ext cx="2594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NAWS </a:t>
            </a:r>
          </a:p>
          <a:p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Winter EDM, 2014 </a:t>
            </a:r>
          </a:p>
          <a:p>
            <a:r>
              <a:rPr lang="de-DE" sz="2200" dirty="0">
                <a:solidFill>
                  <a:srgbClr val="FFFFFF"/>
                </a:solidFill>
                <a:latin typeface="Avenir Book" panose="02000503020000020003" pitchFamily="2" charset="0"/>
              </a:rPr>
              <a:t>Porto, Portugal </a:t>
            </a:r>
            <a:endParaRPr lang="de-DE" sz="2200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AFB47D-1F03-E551-D1BD-0951A8E9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15" y="4942778"/>
            <a:ext cx="2553629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175</Words>
  <Application>Microsoft Macintosh PowerPoint</Application>
  <PresentationFormat>Bildschirmpräsentation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Avenir Medium</vt:lpstr>
      <vt:lpstr>Calibri</vt:lpstr>
      <vt:lpstr>Avenir Book</vt:lpstr>
      <vt:lpstr>Calibri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 - EDM</dc:creator>
  <cp:lastModifiedBy>MC - EDM</cp:lastModifiedBy>
  <cp:revision>5</cp:revision>
  <dcterms:created xsi:type="dcterms:W3CDTF">2024-06-14T14:46:51Z</dcterms:created>
  <dcterms:modified xsi:type="dcterms:W3CDTF">2024-06-14T15:30:21Z</dcterms:modified>
</cp:coreProperties>
</file>