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embeddedFontLst>
    <p:embeddedFont>
      <p:font typeface="Avenir Next Medium" panose="020B0503020202020204" pitchFamily="34" charset="0"/>
      <p:regular r:id="rId20"/>
      <p:italic r:id="rId21"/>
    </p:embeddedFont>
    <p:embeddedFont>
      <p:font typeface="Avenir Next Regular" panose="020B0503020202020204" pitchFamily="34" charset="0"/>
      <p:regular r:id="rId22"/>
      <p:bold r:id="rId23"/>
      <p:italic r:id="rId24"/>
      <p:boldItalic r:id="rId25"/>
    </p:embeddedFont>
    <p:embeddedFont>
      <p:font typeface="Rockwell" panose="02060603020205020403" pitchFamily="18" charset="77"/>
      <p:regular r:id="rId26"/>
      <p:bold r:id="rId27"/>
      <p:italic r:id="rId28"/>
      <p:boldItalic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comes from reading Community’s Dialogue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&amp; Untertite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i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fzählungszeich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i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5" name="Text"/>
          <p:cNvSpPr txBox="1">
            <a:spLocks noGrp="1"/>
          </p:cNvSpPr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06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Stüc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ild"/>
          <p:cNvSpPr>
            <a:spLocks noGrp="1"/>
          </p:cNvSpPr>
          <p:nvPr>
            <p:ph type="pic" sz="half" idx="21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Bild"/>
          <p:cNvSpPr>
            <a:spLocks noGrp="1"/>
          </p:cNvSpPr>
          <p:nvPr>
            <p:ph type="pic" sz="half" idx="22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Bild"/>
          <p:cNvSpPr>
            <a:spLocks noGrp="1"/>
          </p:cNvSpPr>
          <p:nvPr>
            <p:ph type="pic" idx="2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i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5" name="Textblase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" y="0"/>
                </a:moveTo>
                <a:cubicBezTo>
                  <a:pt x="49" y="0"/>
                  <a:pt x="0" y="114"/>
                  <a:pt x="0" y="254"/>
                </a:cubicBezTo>
                <a:lnTo>
                  <a:pt x="0" y="19051"/>
                </a:lnTo>
                <a:cubicBezTo>
                  <a:pt x="0" y="19191"/>
                  <a:pt x="49" y="19305"/>
                  <a:pt x="110" y="19305"/>
                </a:cubicBezTo>
                <a:lnTo>
                  <a:pt x="17645" y="19305"/>
                </a:lnTo>
                <a:lnTo>
                  <a:pt x="17759" y="21600"/>
                </a:lnTo>
                <a:lnTo>
                  <a:pt x="17873" y="19305"/>
                </a:lnTo>
                <a:lnTo>
                  <a:pt x="21490" y="19305"/>
                </a:lnTo>
                <a:cubicBezTo>
                  <a:pt x="21551" y="19305"/>
                  <a:pt x="21600" y="19191"/>
                  <a:pt x="21600" y="19051"/>
                </a:cubicBezTo>
                <a:lnTo>
                  <a:pt x="21600" y="254"/>
                </a:lnTo>
                <a:cubicBezTo>
                  <a:pt x="21600" y="114"/>
                  <a:pt x="21551" y="0"/>
                  <a:pt x="21490" y="0"/>
                </a:cubicBezTo>
                <a:lnTo>
                  <a:pt x="11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26" name="Zitat hier eingeben."/>
          <p:cNvSpPr txBox="1">
            <a:spLocks noGrp="1"/>
          </p:cNvSpPr>
          <p:nvPr>
            <p:ph type="body" sz="quarter" idx="21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chemeClr val="accent1">
                    <a:hueOff val="104794"/>
                    <a:lumOff val="-8431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Zitat hier eingeben.</a:t>
            </a:r>
          </a:p>
        </p:txBody>
      </p:sp>
      <p:sp>
        <p:nvSpPr>
          <p:cNvPr id="127" name="Christian Bauer"/>
          <p:cNvSpPr txBox="1">
            <a:spLocks noGrp="1"/>
          </p:cNvSpPr>
          <p:nvPr>
            <p:ph type="body" sz="quarter" idx="22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Christian Bauer</a:t>
            </a:r>
          </a:p>
        </p:txBody>
      </p:sp>
      <p:sp>
        <p:nvSpPr>
          <p:cNvPr id="128" name="Text"/>
          <p:cNvSpPr txBox="1">
            <a:spLocks noGrp="1"/>
          </p:cNvSpPr>
          <p:nvPr>
            <p:ph type="body" sz="quarter" idx="2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2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Zitat hier eingeben."/>
          <p:cNvSpPr txBox="1">
            <a:spLocks noGrp="1"/>
          </p:cNvSpPr>
          <p:nvPr>
            <p:ph type="body" sz="quarter" idx="2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Zitat hier eingeben.</a:t>
            </a:r>
          </a:p>
        </p:txBody>
      </p:sp>
      <p:sp>
        <p:nvSpPr>
          <p:cNvPr id="137" name="Bild"/>
          <p:cNvSpPr>
            <a:spLocks noGrp="1"/>
          </p:cNvSpPr>
          <p:nvPr>
            <p:ph type="pic" idx="22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8" name="Christian Bauer"/>
          <p:cNvSpPr txBox="1">
            <a:spLocks noGrp="1"/>
          </p:cNvSpPr>
          <p:nvPr>
            <p:ph type="body" sz="quarter" idx="23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Christian Bauer</a:t>
            </a:r>
          </a:p>
        </p:txBody>
      </p:sp>
      <p:sp>
        <p:nvSpPr>
          <p:cNvPr id="13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ild"/>
          <p:cNvSpPr>
            <a:spLocks noGrp="1"/>
          </p:cNvSpPr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"/>
          <p:cNvSpPr>
            <a:spLocks noGrp="1"/>
          </p:cNvSpPr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i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2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Unter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i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el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3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Mit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text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4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k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i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Bild"/>
          <p:cNvSpPr>
            <a:spLocks noGrp="1"/>
          </p:cNvSpPr>
          <p:nvPr>
            <p:ph type="pic" idx="21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eltext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Titeltext</a:t>
            </a:r>
          </a:p>
        </p:txBody>
      </p:sp>
      <p:sp>
        <p:nvSpPr>
          <p:cNvPr id="5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Aufzählung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i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Text"/>
          <p:cNvSpPr txBox="1">
            <a:spLocks noGrp="1"/>
          </p:cNvSpPr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4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buChar char="▸"/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buChar char="▸"/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buChar char="▸"/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buChar char="▸"/>
              <a:defRPr>
                <a:solidFill>
                  <a:schemeClr val="accent1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"/>
          <p:cNvSpPr txBox="1">
            <a:spLocks noGrp="1"/>
          </p:cNvSpPr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8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4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Aufzählung &amp;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ni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3" name="Text"/>
          <p:cNvSpPr txBox="1">
            <a:spLocks noGrp="1"/>
          </p:cNvSpPr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94" name="Bild"/>
          <p:cNvSpPr>
            <a:spLocks noGrp="1"/>
          </p:cNvSpPr>
          <p:nvPr>
            <p:ph type="pic" idx="22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Titel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6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aM.png" descr="F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42" y="190342"/>
            <a:ext cx="9372916" cy="937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Facilitating A Recovery Meeting"/>
          <p:cNvSpPr txBox="1"/>
          <p:nvPr/>
        </p:nvSpPr>
        <p:spPr>
          <a:xfrm>
            <a:off x="5842840" y="4697016"/>
            <a:ext cx="419666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>
                <a:solidFill>
                  <a:schemeClr val="accent1">
                    <a:hueOff val="104794"/>
                    <a:lumOff val="-8431"/>
                  </a:schemeClr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rPr b="1" dirty="0">
                <a:latin typeface="Rockwell" panose="02060603020205020403" pitchFamily="18" charset="77"/>
              </a:rPr>
              <a:t>Facilitating A Recovery Meeting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Abgerundetes Rechteck"/>
          <p:cNvSpPr/>
          <p:nvPr/>
        </p:nvSpPr>
        <p:spPr>
          <a:xfrm>
            <a:off x="473499" y="3604063"/>
            <a:ext cx="120705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12" name="Abgerundetes Rechteck"/>
          <p:cNvSpPr/>
          <p:nvPr/>
        </p:nvSpPr>
        <p:spPr>
          <a:xfrm>
            <a:off x="473499" y="1572652"/>
            <a:ext cx="12070502" cy="1711974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13" name="crosstalk"/>
          <p:cNvSpPr txBox="1"/>
          <p:nvPr/>
        </p:nvSpPr>
        <p:spPr>
          <a:xfrm>
            <a:off x="635000" y="3866677"/>
            <a:ext cx="12192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crosstalk</a:t>
            </a:r>
          </a:p>
        </p:txBody>
      </p:sp>
      <p:sp>
        <p:nvSpPr>
          <p:cNvPr id="214" name="Abgerundetes Rechteck"/>
          <p:cNvSpPr/>
          <p:nvPr/>
        </p:nvSpPr>
        <p:spPr>
          <a:xfrm>
            <a:off x="473499" y="7675498"/>
            <a:ext cx="12070502" cy="1711974"/>
          </a:xfrm>
          <a:prstGeom prst="roundRect">
            <a:avLst>
              <a:gd name="adj" fmla="val 278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15" name="How can side talk be disruptive and how can crosstalk be disturbing?…"/>
          <p:cNvSpPr txBox="1"/>
          <p:nvPr/>
        </p:nvSpPr>
        <p:spPr>
          <a:xfrm>
            <a:off x="640164" y="8125085"/>
            <a:ext cx="889069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How can side talk be disruptive and how can crosstalk be disturbing?</a:t>
            </a:r>
          </a:p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is the chairperson’s role?</a:t>
            </a:r>
          </a:p>
        </p:txBody>
      </p:sp>
      <p:sp>
        <p:nvSpPr>
          <p:cNvPr id="216" name="Members attitudes might impair other members to share freely"/>
          <p:cNvSpPr txBox="1">
            <a:spLocks noGrp="1"/>
          </p:cNvSpPr>
          <p:nvPr>
            <p:ph type="body" idx="21"/>
          </p:nvPr>
        </p:nvSpPr>
        <p:spPr>
          <a:xfrm>
            <a:off x="406400" y="457200"/>
            <a:ext cx="12425363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Members attitudes might impair other members to share freely </a:t>
            </a:r>
          </a:p>
        </p:txBody>
      </p:sp>
      <p:sp>
        <p:nvSpPr>
          <p:cNvPr id="217" name="Sidetalk"/>
          <p:cNvSpPr txBox="1">
            <a:spLocks noGrp="1"/>
          </p:cNvSpPr>
          <p:nvPr>
            <p:ph type="title"/>
          </p:nvPr>
        </p:nvSpPr>
        <p:spPr>
          <a:xfrm>
            <a:off x="635000" y="18034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Sidetalk</a:t>
            </a:r>
          </a:p>
        </p:txBody>
      </p:sp>
      <p:sp>
        <p:nvSpPr>
          <p:cNvPr id="218" name="Members carry on a conversation while someone else is trying to share.  Communicate on an electronic device can be seen as side talk as well."/>
          <p:cNvSpPr txBox="1"/>
          <p:nvPr/>
        </p:nvSpPr>
        <p:spPr>
          <a:xfrm>
            <a:off x="639301" y="2389439"/>
            <a:ext cx="858484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Members carry on a conversation while someone else is trying to share. </a:t>
            </a:r>
            <a:br>
              <a:rPr dirty="0"/>
            </a:br>
            <a:r>
              <a:rPr dirty="0"/>
              <a:t>Communicate on an electronic device can be seen as side talk as well.</a:t>
            </a:r>
          </a:p>
        </p:txBody>
      </p:sp>
      <p:sp>
        <p:nvSpPr>
          <p:cNvPr id="219" name="A member shares his judgements on another members experience."/>
          <p:cNvSpPr txBox="1"/>
          <p:nvPr/>
        </p:nvSpPr>
        <p:spPr>
          <a:xfrm>
            <a:off x="639301" y="4425904"/>
            <a:ext cx="813422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A member shares his judgements on another members experience.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bgerundetes Rechteck"/>
          <p:cNvSpPr/>
          <p:nvPr/>
        </p:nvSpPr>
        <p:spPr>
          <a:xfrm>
            <a:off x="473499" y="3604063"/>
            <a:ext cx="120705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22" name="Abgerundetes Rechteck"/>
          <p:cNvSpPr/>
          <p:nvPr/>
        </p:nvSpPr>
        <p:spPr>
          <a:xfrm>
            <a:off x="473499" y="1572652"/>
            <a:ext cx="12070502" cy="1711974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23" name="crIticising entities"/>
          <p:cNvSpPr txBox="1"/>
          <p:nvPr/>
        </p:nvSpPr>
        <p:spPr>
          <a:xfrm>
            <a:off x="635000" y="3866677"/>
            <a:ext cx="12192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crIticising entities</a:t>
            </a:r>
          </a:p>
        </p:txBody>
      </p:sp>
      <p:sp>
        <p:nvSpPr>
          <p:cNvPr id="224" name="Abgerundetes Rechteck"/>
          <p:cNvSpPr/>
          <p:nvPr/>
        </p:nvSpPr>
        <p:spPr>
          <a:xfrm>
            <a:off x="473499" y="7675498"/>
            <a:ext cx="12070502" cy="1711974"/>
          </a:xfrm>
          <a:prstGeom prst="roundRect">
            <a:avLst>
              <a:gd name="adj" fmla="val 352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25" name="A member endorses or shares a strong opinion on entities outside na"/>
          <p:cNvSpPr txBox="1">
            <a:spLocks noGrp="1"/>
          </p:cNvSpPr>
          <p:nvPr>
            <p:ph type="body" idx="21"/>
          </p:nvPr>
        </p:nvSpPr>
        <p:spPr>
          <a:xfrm>
            <a:off x="406400" y="457200"/>
            <a:ext cx="12425363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 member endorses or shares a strong opinion on entities outside na</a:t>
            </a:r>
          </a:p>
        </p:txBody>
      </p:sp>
      <p:sp>
        <p:nvSpPr>
          <p:cNvPr id="226" name="endorsing entities"/>
          <p:cNvSpPr txBox="1">
            <a:spLocks noGrp="1"/>
          </p:cNvSpPr>
          <p:nvPr>
            <p:ph type="title"/>
          </p:nvPr>
        </p:nvSpPr>
        <p:spPr>
          <a:xfrm>
            <a:off x="635000" y="18034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endorsing entities</a:t>
            </a:r>
          </a:p>
        </p:txBody>
      </p:sp>
      <p:sp>
        <p:nvSpPr>
          <p:cNvPr id="227" name="„Like it says in Buddhism …“      „I’m so grateful to _A …“      „My counselor says addicts should …“"/>
          <p:cNvSpPr txBox="1"/>
          <p:nvPr/>
        </p:nvSpPr>
        <p:spPr>
          <a:xfrm>
            <a:off x="639301" y="2389439"/>
            <a:ext cx="116460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„Like it says in Buddhism …“      „I’m so grateful to _A …“      „My counselor says addicts should …“</a:t>
            </a:r>
          </a:p>
        </p:txBody>
      </p:sp>
      <p:sp>
        <p:nvSpPr>
          <p:cNvPr id="228" name="„I went to _A and they didn’t do a thing for me.“      „All treatment center are after is money.“ „Religious people are a bunch of hypocrites!“"/>
          <p:cNvSpPr txBox="1"/>
          <p:nvPr/>
        </p:nvSpPr>
        <p:spPr>
          <a:xfrm>
            <a:off x="639301" y="4417054"/>
            <a:ext cx="1083630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„I went to _A and they didn’t do a thing for me.“      „All treatment center are after is money.“</a:t>
            </a:r>
            <a:br>
              <a:rPr dirty="0"/>
            </a:br>
            <a:r>
              <a:rPr dirty="0"/>
              <a:t>„Religious people are a bunch of hypocrites!“</a:t>
            </a:r>
          </a:p>
        </p:txBody>
      </p:sp>
      <p:sp>
        <p:nvSpPr>
          <p:cNvPr id="229" name="What does our literature say about these things? What’s your experience?…"/>
          <p:cNvSpPr txBox="1"/>
          <p:nvPr/>
        </p:nvSpPr>
        <p:spPr>
          <a:xfrm>
            <a:off x="631698" y="8125085"/>
            <a:ext cx="1104772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does our literature say about these things? What’s your experience?</a:t>
            </a:r>
          </a:p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is the chairperson’s role?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bgerundetes Rechteck"/>
          <p:cNvSpPr/>
          <p:nvPr/>
        </p:nvSpPr>
        <p:spPr>
          <a:xfrm>
            <a:off x="473499" y="3604063"/>
            <a:ext cx="120705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32" name="Abgerundetes Rechteck"/>
          <p:cNvSpPr/>
          <p:nvPr/>
        </p:nvSpPr>
        <p:spPr>
          <a:xfrm>
            <a:off x="473499" y="1572652"/>
            <a:ext cx="12070502" cy="1711974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33" name="anything under the sun"/>
          <p:cNvSpPr txBox="1"/>
          <p:nvPr/>
        </p:nvSpPr>
        <p:spPr>
          <a:xfrm>
            <a:off x="635000" y="3866677"/>
            <a:ext cx="12192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anything under the sun</a:t>
            </a:r>
          </a:p>
        </p:txBody>
      </p:sp>
      <p:sp>
        <p:nvSpPr>
          <p:cNvPr id="234" name="Abgerundetes Rechteck"/>
          <p:cNvSpPr/>
          <p:nvPr/>
        </p:nvSpPr>
        <p:spPr>
          <a:xfrm>
            <a:off x="473499" y="7675498"/>
            <a:ext cx="12070502" cy="1711974"/>
          </a:xfrm>
          <a:prstGeom prst="roundRect">
            <a:avLst>
              <a:gd name="adj" fmla="val 352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35" name="talking about other people’s problems/Subjects rather than themselves"/>
          <p:cNvSpPr txBox="1">
            <a:spLocks noGrp="1"/>
          </p:cNvSpPr>
          <p:nvPr>
            <p:ph type="body" idx="21"/>
          </p:nvPr>
        </p:nvSpPr>
        <p:spPr>
          <a:xfrm>
            <a:off x="304800" y="457200"/>
            <a:ext cx="1270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talking about other people’s problems/Subjects rather than themselves</a:t>
            </a:r>
          </a:p>
        </p:txBody>
      </p:sp>
      <p:sp>
        <p:nvSpPr>
          <p:cNvPr id="236" name="Gossip"/>
          <p:cNvSpPr txBox="1">
            <a:spLocks noGrp="1"/>
          </p:cNvSpPr>
          <p:nvPr>
            <p:ph type="title"/>
          </p:nvPr>
        </p:nvSpPr>
        <p:spPr>
          <a:xfrm>
            <a:off x="635000" y="18034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Gossip</a:t>
            </a:r>
          </a:p>
        </p:txBody>
      </p:sp>
      <p:sp>
        <p:nvSpPr>
          <p:cNvPr id="237" name="Sharing in a judgmental manner about someone, someone else’s problem, at the meeting. Talking ill about the personal and private affairs of others outside the meeting."/>
          <p:cNvSpPr txBox="1"/>
          <p:nvPr/>
        </p:nvSpPr>
        <p:spPr>
          <a:xfrm>
            <a:off x="639301" y="2389439"/>
            <a:ext cx="1065755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Sharing in a judgmental manner about someone, someone else’s problem, at the meeting.</a:t>
            </a:r>
            <a:br/>
            <a:r>
              <a:t>Talking ill about the personal and private affairs of others outside the meeting.</a:t>
            </a:r>
          </a:p>
        </p:txBody>
      </p:sp>
      <p:sp>
        <p:nvSpPr>
          <p:cNvPr id="238" name="Rambling on any number of subjects, none of which are the chosen topic or related to the group’s  purpose."/>
          <p:cNvSpPr txBox="1"/>
          <p:nvPr/>
        </p:nvSpPr>
        <p:spPr>
          <a:xfrm>
            <a:off x="639301" y="4417054"/>
            <a:ext cx="116153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Rambling on any number of subjects, none of which are the chosen topic or related to the group’s </a:t>
            </a:r>
            <a:br>
              <a:rPr lang="de-DE" dirty="0"/>
            </a:br>
            <a:r>
              <a:rPr dirty="0"/>
              <a:t>purpose.</a:t>
            </a:r>
          </a:p>
        </p:txBody>
      </p:sp>
      <p:sp>
        <p:nvSpPr>
          <p:cNvPr id="239" name="How do you feel about gossip?…"/>
          <p:cNvSpPr txBox="1"/>
          <p:nvPr/>
        </p:nvSpPr>
        <p:spPr>
          <a:xfrm>
            <a:off x="631698" y="7972685"/>
            <a:ext cx="1174140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How do you feel about gossip?</a:t>
            </a:r>
          </a:p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do you do to encourage members to consider the purpose or chosen topic of the meeting? What is the chairperson’s role?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bgerundetes Rechteck"/>
          <p:cNvSpPr/>
          <p:nvPr/>
        </p:nvSpPr>
        <p:spPr>
          <a:xfrm>
            <a:off x="473499" y="3604063"/>
            <a:ext cx="120705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42" name="Abgerundetes Rechteck"/>
          <p:cNvSpPr/>
          <p:nvPr/>
        </p:nvSpPr>
        <p:spPr>
          <a:xfrm>
            <a:off x="473499" y="1572652"/>
            <a:ext cx="12070502" cy="1711974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43" name="Members using drug replacements"/>
          <p:cNvSpPr txBox="1"/>
          <p:nvPr/>
        </p:nvSpPr>
        <p:spPr>
          <a:xfrm>
            <a:off x="635000" y="3866677"/>
            <a:ext cx="12192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Members using drug replacements</a:t>
            </a:r>
          </a:p>
        </p:txBody>
      </p:sp>
      <p:sp>
        <p:nvSpPr>
          <p:cNvPr id="244" name="Abgerundetes Rechteck"/>
          <p:cNvSpPr/>
          <p:nvPr/>
        </p:nvSpPr>
        <p:spPr>
          <a:xfrm>
            <a:off x="473499" y="7675498"/>
            <a:ext cx="12057802" cy="1711974"/>
          </a:xfrm>
          <a:prstGeom prst="roundRect">
            <a:avLst>
              <a:gd name="adj" fmla="val 352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45" name="Members who are not clean yet"/>
          <p:cNvSpPr txBox="1">
            <a:spLocks noGrp="1"/>
          </p:cNvSpPr>
          <p:nvPr>
            <p:ph type="body" idx="21"/>
          </p:nvPr>
        </p:nvSpPr>
        <p:spPr>
          <a:xfrm>
            <a:off x="406400" y="457200"/>
            <a:ext cx="12425363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Members who are not clean yet</a:t>
            </a:r>
          </a:p>
        </p:txBody>
      </p:sp>
      <p:sp>
        <p:nvSpPr>
          <p:cNvPr id="246" name="Members still using"/>
          <p:cNvSpPr txBox="1">
            <a:spLocks noGrp="1"/>
          </p:cNvSpPr>
          <p:nvPr>
            <p:ph type="title"/>
          </p:nvPr>
        </p:nvSpPr>
        <p:spPr>
          <a:xfrm>
            <a:off x="635000" y="18034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Members still using</a:t>
            </a:r>
          </a:p>
        </p:txBody>
      </p:sp>
      <p:sp>
        <p:nvSpPr>
          <p:cNvPr id="247" name="If someone might be high while sharing at the meeting."/>
          <p:cNvSpPr txBox="1"/>
          <p:nvPr/>
        </p:nvSpPr>
        <p:spPr>
          <a:xfrm>
            <a:off x="639301" y="2389439"/>
            <a:ext cx="65565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If someone might be high while sharing at the meeting.</a:t>
            </a:r>
          </a:p>
        </p:txBody>
      </p:sp>
      <p:sp>
        <p:nvSpPr>
          <p:cNvPr id="248" name="What is your group conscience on these issues?…"/>
          <p:cNvSpPr txBox="1"/>
          <p:nvPr/>
        </p:nvSpPr>
        <p:spPr>
          <a:xfrm>
            <a:off x="639165" y="8125085"/>
            <a:ext cx="1173917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is your group conscience on these issues?</a:t>
            </a:r>
          </a:p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is the chairpersons role?</a:t>
            </a:r>
          </a:p>
        </p:txBody>
      </p:sp>
      <p:sp>
        <p:nvSpPr>
          <p:cNvPr id="249" name="If someone using drug replacements is sharing at the meeting."/>
          <p:cNvSpPr txBox="1"/>
          <p:nvPr/>
        </p:nvSpPr>
        <p:spPr>
          <a:xfrm>
            <a:off x="639301" y="4425904"/>
            <a:ext cx="744759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If someone using drug replacements is sharing at the meeting.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bgerundetes Rechteck"/>
          <p:cNvSpPr/>
          <p:nvPr/>
        </p:nvSpPr>
        <p:spPr>
          <a:xfrm>
            <a:off x="473499" y="3604063"/>
            <a:ext cx="120832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52" name="Abgerundetes Rechteck"/>
          <p:cNvSpPr/>
          <p:nvPr/>
        </p:nvSpPr>
        <p:spPr>
          <a:xfrm>
            <a:off x="467149" y="1572652"/>
            <a:ext cx="12070502" cy="1711973"/>
          </a:xfrm>
          <a:prstGeom prst="roundRect">
            <a:avLst>
              <a:gd name="adj" fmla="val 4264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53" name="Celebrating Recovery"/>
          <p:cNvSpPr txBox="1"/>
          <p:nvPr/>
        </p:nvSpPr>
        <p:spPr>
          <a:xfrm>
            <a:off x="635000" y="3866677"/>
            <a:ext cx="121920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67359">
              <a:lnSpc>
                <a:spcPct val="80000"/>
              </a:lnSpc>
              <a:spcBef>
                <a:spcPts val="2200"/>
              </a:spcBef>
              <a:defRPr sz="4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Celebrating Recovery</a:t>
            </a:r>
          </a:p>
        </p:txBody>
      </p:sp>
      <p:sp>
        <p:nvSpPr>
          <p:cNvPr id="254" name="Abgerundetes Rechteck"/>
          <p:cNvSpPr/>
          <p:nvPr/>
        </p:nvSpPr>
        <p:spPr>
          <a:xfrm>
            <a:off x="473499" y="7675498"/>
            <a:ext cx="12083202" cy="1711974"/>
          </a:xfrm>
          <a:prstGeom prst="roundRect">
            <a:avLst>
              <a:gd name="adj" fmla="val 352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55" name="CHallenges of new members and expressing the joy of being in recovery"/>
          <p:cNvSpPr txBox="1">
            <a:spLocks noGrp="1"/>
          </p:cNvSpPr>
          <p:nvPr>
            <p:ph type="body" idx="21"/>
          </p:nvPr>
        </p:nvSpPr>
        <p:spPr>
          <a:xfrm>
            <a:off x="406400" y="457200"/>
            <a:ext cx="12425363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CHallenges of new members and expressing the joy of being in recovery</a:t>
            </a:r>
          </a:p>
        </p:txBody>
      </p:sp>
      <p:sp>
        <p:nvSpPr>
          <p:cNvPr id="256" name="Newcomers don’t stay at the meeting"/>
          <p:cNvSpPr txBox="1">
            <a:spLocks noGrp="1"/>
          </p:cNvSpPr>
          <p:nvPr>
            <p:ph type="title"/>
          </p:nvPr>
        </p:nvSpPr>
        <p:spPr>
          <a:xfrm>
            <a:off x="635000" y="1803400"/>
            <a:ext cx="1219200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Newcomers don’t stay at the meeting</a:t>
            </a:r>
          </a:p>
        </p:txBody>
      </p:sp>
      <p:sp>
        <p:nvSpPr>
          <p:cNvPr id="257" name="Often Newcomers have difficulties to get familiar with NA meetings. Whether they are irritated by  listening of the readings, or they have difficulties with identification."/>
          <p:cNvSpPr txBox="1"/>
          <p:nvPr/>
        </p:nvSpPr>
        <p:spPr>
          <a:xfrm>
            <a:off x="639301" y="2389439"/>
            <a:ext cx="1147065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Often Newcomers have difficulties to get familiar with NA meetings. Whether they are irritated by </a:t>
            </a:r>
            <a:br/>
            <a:r>
              <a:t>listening of the readings, or they have difficulties with identification.</a:t>
            </a:r>
          </a:p>
        </p:txBody>
      </p:sp>
      <p:sp>
        <p:nvSpPr>
          <p:cNvPr id="258" name="Meetings can get stale and  Cleantime Countdown can become quite a formal ritual. Expressing the the Joy of being in recovery, as a member of NA, is crucial for the atmosphere at a meeting."/>
          <p:cNvSpPr txBox="1"/>
          <p:nvPr/>
        </p:nvSpPr>
        <p:spPr>
          <a:xfrm>
            <a:off x="639301" y="4417054"/>
            <a:ext cx="117355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Meetings can get stale and  </a:t>
            </a:r>
            <a:r>
              <a:rPr dirty="0" err="1"/>
              <a:t>Cleantime</a:t>
            </a:r>
            <a:r>
              <a:rPr dirty="0"/>
              <a:t> Countdown can become quite a formal ritual. Expressing the</a:t>
            </a:r>
            <a:br>
              <a:rPr dirty="0"/>
            </a:br>
            <a:r>
              <a:rPr dirty="0"/>
              <a:t>the Joy of being in recovery, as a member of NA, is crucial for the atmosphere at a meeting.</a:t>
            </a:r>
          </a:p>
        </p:txBody>
      </p:sp>
      <p:sp>
        <p:nvSpPr>
          <p:cNvPr id="259" name="What is your experience with difficulties Newcomers have at meetings?…"/>
          <p:cNvSpPr txBox="1"/>
          <p:nvPr/>
        </p:nvSpPr>
        <p:spPr>
          <a:xfrm>
            <a:off x="640164" y="7972685"/>
            <a:ext cx="1172447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is your experience with difficulties Newcomers have at meetings?</a:t>
            </a:r>
          </a:p>
          <a:p>
            <a:pPr>
              <a:spcBef>
                <a:spcPts val="0"/>
              </a:spcBef>
              <a:defRPr sz="240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How do you celebrate recovery at your meeting?</a:t>
            </a:r>
            <a:br/>
            <a:r>
              <a:t>What kind of different Cleantime Countdown formats do you use?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HESE ARE JUST A FEW EXAMPLES OF WHAT COULD COME UP DURING A MEETING."/>
          <p:cNvSpPr txBox="1">
            <a:spLocks noGrp="1"/>
          </p:cNvSpPr>
          <p:nvPr>
            <p:ph type="body" idx="21"/>
          </p:nvPr>
        </p:nvSpPr>
        <p:spPr>
          <a:xfrm>
            <a:off x="406400" y="457200"/>
            <a:ext cx="1209384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THESE ARE JUST A FEW EXAMPLES OF WHAT COULD COME UP DURING A MEETING.</a:t>
            </a:r>
          </a:p>
        </p:txBody>
      </p:sp>
      <p:sp>
        <p:nvSpPr>
          <p:cNvPr id="262" name="WHEN FACED WITH ANY PROBLEM SITUATION AT A MEETING,  OUR EXPERIENCE HAS SHOWN THAT   CONFRONTING  WITH LOVE AND CONCERN  IS ALWAYS THE BETTER APPROACH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1200"/>
              </a:spcBef>
              <a:buClrTx/>
              <a:buSzTx/>
              <a:buFontTx/>
              <a:buNone/>
              <a:defRPr sz="24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WHEN FACED WITH ANY PROBLEM SITUATION AT A MEETING, </a:t>
            </a:r>
            <a:br>
              <a:rPr dirty="0"/>
            </a:br>
            <a:r>
              <a:rPr dirty="0"/>
              <a:t>OUR EXPERIENCE HAS SHOWN THAT</a:t>
            </a:r>
            <a:br>
              <a:rPr dirty="0"/>
            </a:br>
            <a:r>
              <a:rPr dirty="0"/>
              <a:t> </a:t>
            </a:r>
            <a:br>
              <a:rPr dirty="0"/>
            </a:br>
            <a:r>
              <a:rPr sz="4200" b="1" dirty="0">
                <a:latin typeface="Rockwell" panose="02060603020205020403" pitchFamily="18" charset="77"/>
                <a:ea typeface="Rockwell Bold"/>
                <a:cs typeface="Rockwell Bold"/>
                <a:sym typeface="Rockwell Bold"/>
              </a:rPr>
              <a:t>CONFRONTING </a:t>
            </a:r>
            <a:br>
              <a:rPr sz="4200" b="1" dirty="0">
                <a:latin typeface="Rockwell" panose="02060603020205020403" pitchFamily="18" charset="77"/>
                <a:ea typeface="Rockwell Bold"/>
                <a:cs typeface="Rockwell Bold"/>
                <a:sym typeface="Rockwell Bold"/>
              </a:rPr>
            </a:br>
            <a:r>
              <a:rPr sz="4200" b="1" dirty="0">
                <a:latin typeface="Rockwell" panose="02060603020205020403" pitchFamily="18" charset="77"/>
                <a:ea typeface="Rockwell Bold"/>
                <a:cs typeface="Rockwell Bold"/>
                <a:sym typeface="Rockwell Bold"/>
              </a:rPr>
              <a:t>WITH LOVE AND CONCERN</a:t>
            </a:r>
            <a:br>
              <a:rPr dirty="0"/>
            </a:br>
            <a:br>
              <a:rPr dirty="0"/>
            </a:br>
            <a:r>
              <a:rPr dirty="0"/>
              <a:t>IS ALWAYS THE BETTER APPROACH.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hank you"/>
          <p:cNvSpPr txBox="1">
            <a:spLocks noGrp="1"/>
          </p:cNvSpPr>
          <p:nvPr>
            <p:ph type="title"/>
          </p:nvPr>
        </p:nvSpPr>
        <p:spPr>
          <a:xfrm>
            <a:off x="406400" y="2591527"/>
            <a:ext cx="12192000" cy="285046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Thank you</a:t>
            </a:r>
          </a:p>
        </p:txBody>
      </p:sp>
      <p:sp>
        <p:nvSpPr>
          <p:cNvPr id="265" name="Kreis"/>
          <p:cNvSpPr/>
          <p:nvPr/>
        </p:nvSpPr>
        <p:spPr>
          <a:xfrm>
            <a:off x="2904066" y="4970969"/>
            <a:ext cx="1524001" cy="1524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66" name="Follow"/>
          <p:cNvSpPr txBox="1"/>
          <p:nvPr/>
        </p:nvSpPr>
        <p:spPr>
          <a:xfrm>
            <a:off x="3223725" y="6763786"/>
            <a:ext cx="88468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Follow</a:t>
            </a:r>
          </a:p>
        </p:txBody>
      </p:sp>
      <p:sp>
        <p:nvSpPr>
          <p:cNvPr id="267" name="Like"/>
          <p:cNvSpPr txBox="1"/>
          <p:nvPr/>
        </p:nvSpPr>
        <p:spPr>
          <a:xfrm>
            <a:off x="6210046" y="6763786"/>
            <a:ext cx="58470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Like</a:t>
            </a:r>
          </a:p>
        </p:txBody>
      </p:sp>
      <p:sp>
        <p:nvSpPr>
          <p:cNvPr id="268" name="Share"/>
          <p:cNvSpPr txBox="1"/>
          <p:nvPr/>
        </p:nvSpPr>
        <p:spPr>
          <a:xfrm>
            <a:off x="8949859" y="6763786"/>
            <a:ext cx="77774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Share</a:t>
            </a:r>
          </a:p>
        </p:txBody>
      </p:sp>
      <p:sp>
        <p:nvSpPr>
          <p:cNvPr id="269" name="Kreis"/>
          <p:cNvSpPr/>
          <p:nvPr/>
        </p:nvSpPr>
        <p:spPr>
          <a:xfrm>
            <a:off x="5740400" y="4970969"/>
            <a:ext cx="1524000" cy="1524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70" name="Kreis"/>
          <p:cNvSpPr/>
          <p:nvPr/>
        </p:nvSpPr>
        <p:spPr>
          <a:xfrm>
            <a:off x="8576733" y="4970969"/>
            <a:ext cx="1524001" cy="1524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pic>
        <p:nvPicPr>
          <p:cNvPr id="271" name="Bird2.png" descr="Bir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877" y="5282119"/>
            <a:ext cx="1213580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Heart2.png" descr="Hear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5184950"/>
            <a:ext cx="12192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Thumb2.png" descr="Thumb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343" y="5155119"/>
            <a:ext cx="1140389" cy="102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© Copyright 2017 by Narcotics Anonymou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© Copyright 2017 by Narcotics Anonymous</a:t>
            </a:r>
          </a:p>
          <a:p>
            <a:pPr algn="ctr" defTabSz="4572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European Delegates Meeting</a:t>
            </a:r>
          </a:p>
          <a:p>
            <a:pPr algn="ctr" defTabSz="457200">
              <a:lnSpc>
                <a:spcPct val="100000"/>
              </a:lnSpc>
              <a:defRPr sz="8800" cap="none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 err="1">
                <a:latin typeface="Rockwell" panose="02060603020205020403" pitchFamily="18" charset="77"/>
              </a:rPr>
              <a:t>www.edmna.org</a:t>
            </a:r>
            <a:endParaRPr b="1" dirty="0">
              <a:latin typeface="Rockwell" panose="02060603020205020403" pitchFamily="18" charset="77"/>
            </a:endParaRPr>
          </a:p>
          <a:p>
            <a:pPr algn="ctr" defTabSz="457200">
              <a:lnSpc>
                <a:spcPct val="100000"/>
              </a:lnSpc>
              <a:defRPr sz="3200" cap="none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 err="1"/>
              <a:t>contact@edmna.org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keeping an atmosphere of recovery at NA meeting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keeping an atmosphere of recovery at NA meetings</a:t>
            </a:r>
          </a:p>
        </p:txBody>
      </p:sp>
      <p:sp>
        <p:nvSpPr>
          <p:cNvPr id="176" name="Purpose of S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rPr dirty="0"/>
              <a:t>Purpose of Session</a:t>
            </a:r>
          </a:p>
        </p:txBody>
      </p:sp>
      <p:sp>
        <p:nvSpPr>
          <p:cNvPr id="177" name="Raising awareness of problems and help the chair to facilitate a recovery meeting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>
                <a:solidFill>
                  <a:srgbClr val="FED31E"/>
                </a:solidFill>
              </a:rPr>
              <a:t>Raising awareness of problems and help the chair</a:t>
            </a:r>
            <a:r>
              <a:t> to facilitate a recovery meeting. 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>
                <a:solidFill>
                  <a:srgbClr val="FED31E"/>
                </a:solidFill>
              </a:rPr>
              <a:t>Identify issues</a:t>
            </a:r>
            <a:r>
              <a:t> </a:t>
            </a:r>
            <a:r>
              <a:rPr>
                <a:solidFill>
                  <a:srgbClr val="FFFFFF"/>
                </a:solidFill>
              </a:rPr>
              <a:t>that may challenge a chairperson to keep an atmosphere of recovery at meetings.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>
                <a:solidFill>
                  <a:srgbClr val="FED31E"/>
                </a:solidFill>
              </a:rPr>
              <a:t>Model the sort of discussion</a:t>
            </a:r>
            <a:r>
              <a:t> </a:t>
            </a:r>
            <a:r>
              <a:rPr>
                <a:solidFill>
                  <a:srgbClr val="FFFFFF"/>
                </a:solidFill>
              </a:rPr>
              <a:t>that could take place at area or business meeting to raise awareness among members and develop group conscience.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EEEEE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Session Outline: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Warm-up  10 min.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Big Group Discussion 20 min.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400" spc="-48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Small Group Discussion 30 min.</a:t>
            </a:r>
            <a:br/>
            <a:r>
              <a:t>Feedback Small Groups 30 min.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our groups have purpose and conscience, They are the primary vehicle for our message.…"/>
          <p:cNvSpPr txBox="1">
            <a:spLocks noGrp="1"/>
          </p:cNvSpPr>
          <p:nvPr>
            <p:ph type="body" idx="21"/>
          </p:nvPr>
        </p:nvSpPr>
        <p:spPr>
          <a:xfrm>
            <a:off x="889000" y="2908300"/>
            <a:ext cx="11226800" cy="2217929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our groups have purpose and conscience, They are the primary vehicle for our message.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Group conscience express itself as unity and goodwill.</a:t>
            </a:r>
          </a:p>
        </p:txBody>
      </p:sp>
      <p:sp>
        <p:nvSpPr>
          <p:cNvPr id="180" name="Guiding Principles page 30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Guiding Principles page 30</a:t>
            </a:r>
          </a:p>
        </p:txBody>
      </p:sp>
      <p:sp>
        <p:nvSpPr>
          <p:cNvPr id="181" name="develop Group conscience about facilitating issues"/>
          <p:cNvSpPr txBox="1">
            <a:spLocks noGrp="1"/>
          </p:cNvSpPr>
          <p:nvPr>
            <p:ph type="body" idx="23"/>
          </p:nvPr>
        </p:nvSpPr>
        <p:spPr>
          <a:xfrm>
            <a:off x="406400" y="457200"/>
            <a:ext cx="12472194" cy="457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develop Group conscience about facilitating issues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NA unity is our bond with fellow addicts … Our practice of unity makes room for all addicts to recover in NA.…"/>
          <p:cNvSpPr txBox="1">
            <a:spLocks noGrp="1"/>
          </p:cNvSpPr>
          <p:nvPr>
            <p:ph type="body" idx="21"/>
          </p:nvPr>
        </p:nvSpPr>
        <p:spPr>
          <a:xfrm>
            <a:off x="889000" y="2908300"/>
            <a:ext cx="11226800" cy="2747265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NA unity is our bond with fellow addicts … Our practice of unity makes room for all addicts to recover in NA. 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Unity is not just a feeling: it’s a decision that shapes our actions and our attitudes.</a:t>
            </a:r>
          </a:p>
        </p:txBody>
      </p:sp>
      <p:sp>
        <p:nvSpPr>
          <p:cNvPr id="184" name="Guiding Principles page 2/3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Guiding Principles page 2/3</a:t>
            </a:r>
          </a:p>
        </p:txBody>
      </p:sp>
      <p:sp>
        <p:nvSpPr>
          <p:cNvPr id="185" name="Find unity at a Business meeting about facilitating issues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Find unity at a Business meeting about facilitating issues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ACILITATING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251206">
              <a:lnSpc>
                <a:spcPct val="100000"/>
              </a:lnSpc>
              <a:defRPr sz="7310" cap="none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>
                <a:latin typeface="Rockwell" panose="02060603020205020403" pitchFamily="18" charset="77"/>
              </a:rPr>
              <a:t>FACILITATING </a:t>
            </a:r>
          </a:p>
          <a:p>
            <a:pPr defTabSz="251206">
              <a:lnSpc>
                <a:spcPct val="100000"/>
              </a:lnSpc>
              <a:defRPr sz="7310" cap="none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>
                <a:latin typeface="Rockwell" panose="02060603020205020403" pitchFamily="18" charset="77"/>
              </a:rPr>
              <a:t>A RECOVERY MEETING</a:t>
            </a:r>
          </a:p>
        </p:txBody>
      </p:sp>
      <p:sp>
        <p:nvSpPr>
          <p:cNvPr id="188" name="CHAIRPeRSON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 err="1"/>
              <a:t>CHAIRPeRSON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A chairperson of a Narcotics Anonymous recovery meeting is an addict who is primarily responsible for maintaining an “atmosphere of recovery” during the meeting.…"/>
          <p:cNvSpPr txBox="1">
            <a:spLocks noGrp="1"/>
          </p:cNvSpPr>
          <p:nvPr>
            <p:ph type="body" idx="1"/>
          </p:nvPr>
        </p:nvSpPr>
        <p:spPr>
          <a:xfrm>
            <a:off x="406400" y="2882900"/>
            <a:ext cx="12065000" cy="4492261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marL="392205" indent="-392205" defTabSz="457200">
              <a:lnSpc>
                <a:spcPts val="4900"/>
              </a:lnSpc>
              <a:spcBef>
                <a:spcPts val="1200"/>
              </a:spcBef>
              <a:buClr>
                <a:srgbClr val="FFFFFF"/>
              </a:buClr>
              <a:defRPr sz="26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A chairperson of a Narcotics Anonymous recovery meeting is an addict who is </a:t>
            </a:r>
            <a:br>
              <a:rPr lang="de-DE" dirty="0"/>
            </a:br>
            <a:r>
              <a:rPr dirty="0"/>
              <a:t>primarily responsible for maintaining an “atmosphere of recovery” during the meeting.</a:t>
            </a:r>
          </a:p>
          <a:p>
            <a:pPr marL="392205" indent="-392205" defTabSz="457200">
              <a:lnSpc>
                <a:spcPts val="4900"/>
              </a:lnSpc>
              <a:spcBef>
                <a:spcPts val="1200"/>
              </a:spcBef>
              <a:buClr>
                <a:srgbClr val="FFFFFF"/>
              </a:buClr>
              <a:defRPr sz="26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As members of NA, each of us is responsible. Not only for our own conduct at a </a:t>
            </a:r>
            <a:br>
              <a:rPr lang="de-DE" dirty="0"/>
            </a:br>
            <a:r>
              <a:rPr dirty="0"/>
              <a:t>meeting, but to help further our primary purpose.</a:t>
            </a:r>
          </a:p>
          <a:p>
            <a:pPr marL="392205" indent="-392205" defTabSz="457200">
              <a:lnSpc>
                <a:spcPts val="4900"/>
              </a:lnSpc>
              <a:spcBef>
                <a:spcPts val="1200"/>
              </a:spcBef>
              <a:buClr>
                <a:srgbClr val="FFFFFF"/>
              </a:buClr>
              <a:defRPr sz="26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dirty="0"/>
              <a:t>To make one person solely responsible for that task would set him/her apart from </a:t>
            </a:r>
            <a:br>
              <a:rPr lang="de-DE" dirty="0"/>
            </a:br>
            <a:r>
              <a:rPr dirty="0"/>
              <a:t>the group by making him/her an ultimate authority figure.</a:t>
            </a:r>
          </a:p>
        </p:txBody>
      </p:sp>
      <p:sp>
        <p:nvSpPr>
          <p:cNvPr id="191" name="intr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intro</a:t>
            </a:r>
          </a:p>
        </p:txBody>
      </p:sp>
      <p:sp>
        <p:nvSpPr>
          <p:cNvPr id="192" name="What is a chairpers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What is a chairperson</a:t>
            </a:r>
          </a:p>
        </p:txBody>
      </p:sp>
      <p:sp>
        <p:nvSpPr>
          <p:cNvPr id="193" name="Tradition 2 &amp; 12"/>
          <p:cNvSpPr txBox="1"/>
          <p:nvPr/>
        </p:nvSpPr>
        <p:spPr>
          <a:xfrm>
            <a:off x="811134" y="7527560"/>
            <a:ext cx="190243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20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dirty="0"/>
              <a:t>Tradition 2 &amp; 12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ig Group discuss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Big Group discussion</a:t>
            </a:r>
          </a:p>
        </p:txBody>
      </p:sp>
      <p:sp>
        <p:nvSpPr>
          <p:cNvPr id="196" name="chairpers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>
                <a:solidFill>
                  <a:srgbClr val="FFFFFF"/>
                </a:solidFill>
              </a:defRPr>
            </a:lvl1pPr>
          </a:lstStyle>
          <a:p>
            <a:r>
              <a:t>chairperson</a:t>
            </a:r>
          </a:p>
        </p:txBody>
      </p:sp>
      <p:sp>
        <p:nvSpPr>
          <p:cNvPr id="197" name="Abgerundetes Rechteck"/>
          <p:cNvSpPr/>
          <p:nvPr/>
        </p:nvSpPr>
        <p:spPr>
          <a:xfrm>
            <a:off x="504887" y="3378200"/>
            <a:ext cx="3425529" cy="3425528"/>
          </a:xfrm>
          <a:prstGeom prst="roundRect">
            <a:avLst>
              <a:gd name="adj" fmla="val 203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98" name="Abgerundetes Rechteck"/>
          <p:cNvSpPr/>
          <p:nvPr/>
        </p:nvSpPr>
        <p:spPr>
          <a:xfrm>
            <a:off x="4735195" y="3378200"/>
            <a:ext cx="3425529" cy="3425528"/>
          </a:xfrm>
          <a:prstGeom prst="roundRect">
            <a:avLst>
              <a:gd name="adj" fmla="val 203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99" name="Abgerundetes Rechteck"/>
          <p:cNvSpPr/>
          <p:nvPr/>
        </p:nvSpPr>
        <p:spPr>
          <a:xfrm>
            <a:off x="8965503" y="3378200"/>
            <a:ext cx="3425529" cy="3425528"/>
          </a:xfrm>
          <a:prstGeom prst="roundRect">
            <a:avLst>
              <a:gd name="adj" fmla="val 203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00" name="Why do we need…"/>
          <p:cNvSpPr txBox="1"/>
          <p:nvPr/>
        </p:nvSpPr>
        <p:spPr>
          <a:xfrm>
            <a:off x="758326" y="4633764"/>
            <a:ext cx="287141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800" cap="all" spc="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Why do we need</a:t>
            </a:r>
          </a:p>
          <a:p>
            <a:pPr>
              <a:spcBef>
                <a:spcPts val="0"/>
              </a:spcBef>
              <a:defRPr sz="2800" cap="all" spc="0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a Chairperson?</a:t>
            </a:r>
          </a:p>
        </p:txBody>
      </p:sp>
      <p:sp>
        <p:nvSpPr>
          <p:cNvPr id="201" name="Who can be a…"/>
          <p:cNvSpPr txBox="1"/>
          <p:nvPr/>
        </p:nvSpPr>
        <p:spPr>
          <a:xfrm>
            <a:off x="5158870" y="4633764"/>
            <a:ext cx="252206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800" cap="all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Who can be a </a:t>
            </a:r>
          </a:p>
          <a:p>
            <a:pPr>
              <a:spcBef>
                <a:spcPts val="0"/>
              </a:spcBef>
              <a:defRPr sz="2800" cap="all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Chairperson?</a:t>
            </a:r>
          </a:p>
        </p:txBody>
      </p:sp>
      <p:sp>
        <p:nvSpPr>
          <p:cNvPr id="202" name="What should a…"/>
          <p:cNvSpPr txBox="1"/>
          <p:nvPr/>
        </p:nvSpPr>
        <p:spPr>
          <a:xfrm>
            <a:off x="9143338" y="4633764"/>
            <a:ext cx="313071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800" cap="all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What should a </a:t>
            </a:r>
          </a:p>
          <a:p>
            <a:pPr>
              <a:spcBef>
                <a:spcPts val="0"/>
              </a:spcBef>
              <a:defRPr sz="2800" cap="all">
                <a:solidFill>
                  <a:schemeClr val="accent1">
                    <a:hueOff val="104794"/>
                    <a:lumOff val="-8431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chairperson do?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OW SHOULD THEY BE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257047">
              <a:lnSpc>
                <a:spcPct val="100000"/>
              </a:lnSpc>
              <a:defRPr sz="7480" cap="none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>
                <a:latin typeface="Rockwell" panose="02060603020205020403" pitchFamily="18" charset="77"/>
              </a:rPr>
              <a:t>HOW SHOULD THEY BE </a:t>
            </a:r>
          </a:p>
          <a:p>
            <a:pPr defTabSz="257047">
              <a:lnSpc>
                <a:spcPct val="100000"/>
              </a:lnSpc>
              <a:defRPr sz="7480" cap="none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b="1" dirty="0">
                <a:latin typeface="Rockwell" panose="02060603020205020403" pitchFamily="18" charset="77"/>
              </a:rPr>
              <a:t>HANDLED?</a:t>
            </a:r>
          </a:p>
        </p:txBody>
      </p:sp>
      <p:sp>
        <p:nvSpPr>
          <p:cNvPr id="205" name="Challenges During a meeting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Challenges During a meeting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04794"/>
            <a:lumOff val="-843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bgerundetes Rechteck"/>
          <p:cNvSpPr/>
          <p:nvPr/>
        </p:nvSpPr>
        <p:spPr>
          <a:xfrm>
            <a:off x="467149" y="1572652"/>
            <a:ext cx="12070502" cy="6608296"/>
          </a:xfrm>
          <a:prstGeom prst="roundRect">
            <a:avLst>
              <a:gd name="adj" fmla="val 1105"/>
            </a:avLst>
          </a:prstGeom>
          <a:solidFill>
            <a:schemeClr val="accent1">
              <a:hueOff val="104794"/>
              <a:lumOff val="-8431"/>
            </a:schemeClr>
          </a:solidFill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208" name="small group discuss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small group discussion</a:t>
            </a:r>
          </a:p>
        </p:txBody>
      </p:sp>
      <p:sp>
        <p:nvSpPr>
          <p:cNvPr id="209" name="Choose your table.…"/>
          <p:cNvSpPr txBox="1">
            <a:spLocks noGrp="1"/>
          </p:cNvSpPr>
          <p:nvPr>
            <p:ph type="body" idx="1"/>
          </p:nvPr>
        </p:nvSpPr>
        <p:spPr>
          <a:xfrm>
            <a:off x="761884" y="2057631"/>
            <a:ext cx="12192001" cy="6108701"/>
          </a:xfrm>
          <a:prstGeom prst="rect">
            <a:avLst/>
          </a:prstGeom>
        </p:spPr>
        <p:txBody>
          <a:bodyPr/>
          <a:lstStyle/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Choose your table.</a:t>
            </a:r>
          </a:p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Take 2 min. of silence and concentrate on what you want to share with the others. </a:t>
            </a:r>
            <a:br/>
            <a:br/>
            <a:r>
              <a:t>Feel free to use pen&amp;paper to write down your own notes.</a:t>
            </a:r>
          </a:p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Choose a facilitator. </a:t>
            </a:r>
          </a:p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Start sharing your experience and solutions.</a:t>
            </a:r>
          </a:p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Compile all relevant notes of small group members to a flip chart.</a:t>
            </a:r>
          </a:p>
          <a:p>
            <a:pPr marL="635000" indent="-635000">
              <a:spcBef>
                <a:spcPts val="4200"/>
              </a:spcBef>
              <a:buClrTx/>
              <a:buSzPct val="100000"/>
              <a:buFontTx/>
              <a:buAutoNum type="arabicPeriod"/>
              <a:defRPr sz="2400">
                <a:solidFill>
                  <a:srgbClr val="EBEBEB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Choose someone who present the flip chart.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</Words>
  <Application>Microsoft Macintosh PowerPoint</Application>
  <PresentationFormat>Benutzerdefiniert</PresentationFormat>
  <Paragraphs>97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Helvetica</vt:lpstr>
      <vt:lpstr>DIN Alternate Bold</vt:lpstr>
      <vt:lpstr>DIN Condensed Bold</vt:lpstr>
      <vt:lpstr>Helvetica Neue</vt:lpstr>
      <vt:lpstr>Times Roman</vt:lpstr>
      <vt:lpstr>Avenir Next Medium</vt:lpstr>
      <vt:lpstr>Rockwell</vt:lpstr>
      <vt:lpstr>Avenir Next Regular</vt:lpstr>
      <vt:lpstr>New_Template7</vt:lpstr>
      <vt:lpstr>PowerPoint-Präsentation</vt:lpstr>
      <vt:lpstr>Purpose of Session</vt:lpstr>
      <vt:lpstr>PowerPoint-Präsentation</vt:lpstr>
      <vt:lpstr>PowerPoint-Präsentation</vt:lpstr>
      <vt:lpstr>FACILITATING  A RECOVERY MEETING</vt:lpstr>
      <vt:lpstr>What is a chairperson</vt:lpstr>
      <vt:lpstr>chairperson</vt:lpstr>
      <vt:lpstr>HOW SHOULD THEY BE  HANDLED?</vt:lpstr>
      <vt:lpstr>PowerPoint-Präsentation</vt:lpstr>
      <vt:lpstr>Sidetalk</vt:lpstr>
      <vt:lpstr>endorsing entities</vt:lpstr>
      <vt:lpstr>Gossip</vt:lpstr>
      <vt:lpstr>Members still using</vt:lpstr>
      <vt:lpstr>Newcomers don’t stay at the meeting</vt:lpstr>
      <vt:lpstr>PowerPoint-Präsentation</vt:lpstr>
      <vt:lpstr>Thank you</vt:lpstr>
      <vt:lpstr>© Copyright 2017 by Narcotics Anonymous European Delegates Meeting www.edmna.org contact@edmna.org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MC - EDM</cp:lastModifiedBy>
  <cp:revision>5</cp:revision>
  <dcterms:modified xsi:type="dcterms:W3CDTF">2024-06-12T03:28:04Z</dcterms:modified>
</cp:coreProperties>
</file>