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sldIdLst>
    <p:sldId id="264" r:id="rId2"/>
    <p:sldId id="259" r:id="rId3"/>
    <p:sldId id="260" r:id="rId4"/>
    <p:sldId id="261" r:id="rId5"/>
    <p:sldId id="262" r:id="rId6"/>
    <p:sldId id="263" r:id="rId7"/>
    <p:sldId id="266" r:id="rId8"/>
  </p:sldIdLst>
  <p:sldSz cx="12192000" cy="6858000"/>
  <p:notesSz cx="6858000" cy="9144000"/>
  <p:embeddedFontLst>
    <p:embeddedFont>
      <p:font typeface="Nexa Bold" panose="02000000000000000000" pitchFamily="2" charset="0"/>
      <p:bold r:id="rId9"/>
    </p:embeddedFont>
    <p:embeddedFont>
      <p:font typeface="Nexa Light" panose="02000000000000000000" pitchFamily="2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F77"/>
    <a:srgbClr val="3B4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33"/>
    <p:restoredTop sz="95634"/>
  </p:normalViewPr>
  <p:slideViewPr>
    <p:cSldViewPr snapToGrid="0" snapToObjects="1">
      <p:cViewPr varScale="1">
        <p:scale>
          <a:sx n="64" d="100"/>
          <a:sy n="64" d="100"/>
        </p:scale>
        <p:origin x="176" y="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316FC-FD34-0F4D-BC00-229701C2E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27034-E8D7-E345-8544-97AB065BB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CD5DD-0788-1548-B403-E982C2AE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F2DCD-31B5-5D4A-B437-39D69C99F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E8A71-A8F9-2249-B11A-290E314B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4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1CFD2-7A28-4744-BD16-CA8197B1D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9AFF1-AC0B-3143-BA89-E080F9AAC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17410-BEE8-C94C-8643-6288D490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24C0C-6BF8-FD4B-8F78-B177371F4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4FDA-FA87-7943-B5F0-C556CCBAB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5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3D3C4-255D-DD4C-BA0E-1B71DB78F0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1A09F-6D51-544A-AD6E-C7A00CECE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8CF6B-DA3F-044E-B30A-DDB86506F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6EF28-1D88-A94E-9B82-F728608B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5E9A7-C855-8C4A-8E83-C1DC99A6F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5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246AE-1177-AD40-9C3D-A2A71105E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733D8-3961-2B4E-AE84-B5D012067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D86F1-769E-3944-93AE-A508686A8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31170-BE79-744D-85BA-ADAC241E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0DF68-8657-EB41-862B-1924573B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36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642BA-E757-1D44-9085-D71E1AA0A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722EA-0DD2-C644-9C54-AE9FCD08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B78DC-C31E-B248-B17D-236FBA70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09281-4B7D-6944-957F-9C7B8A4A9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544E1-6824-164A-B415-A0116409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3CAF3-935E-AD45-AA1B-D19B4F77D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8EC7E-3EF0-2141-9056-C3044248E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02A74-3EA2-2A43-A444-8C46DEFF9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52971-419F-664A-A086-1D9CBA3EA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330A6-3FFF-404F-9269-46B058F8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6E648-D249-FD4C-9C4D-7B6ED660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CB34F-8DDB-2F43-B8F2-8289F707B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0E7C-497D-9043-96A1-4E46E398C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5A017-A67F-6B4D-97F0-D6E49A4FD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9208-F948-6640-8373-F19003509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127E2A-064B-334E-9988-EAC49CA23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C641BE-C8FC-654B-9801-AFF014C0F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170AF-8B0E-3C41-8BFE-C6C70D4C2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925B2-0B9C-3F40-8B6E-1AB3178B0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5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5A28-1F77-A942-B750-91A7D593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E5C7C-5DA9-5049-9B3A-8C387479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4BC94-085F-5940-BEB7-49CFA14A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48FC8-FC21-5B4B-93C5-E743DCE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0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A5133A-F29A-2E44-9B34-0DE798325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126B4D-0FA8-974B-8DEB-27498B2E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3D2B-E3EB-8A4A-A1C9-88887CA4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958AA-FF5B-074D-9119-DFAF7C030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5FA52-AE68-7D43-B228-148F6A430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A7957-772A-6D4B-9D7C-314210F9C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E9AE2-566A-C840-B0E0-96063A85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16D0B-B9E1-5B40-ADD4-CD73B1DE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0C4EC-829B-BD4A-A3FE-7246482A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D22CE-68CB-E24C-A5D7-23E72F5D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71385-3EB6-8C46-B82F-3B0810057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1180C-CFB2-3A49-BDE9-83ADFC8F3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19F7C-B495-7348-A4E9-CE2F4EF6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C4839-D418-344D-A016-98DE5CA3E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B7E31-ACED-C241-9C0E-11E4877C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C0BC9E-FC17-4440-AFD2-30D2B8413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ADDB0-3550-FC4B-A0B1-193B7E68B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21D60-DDFC-554B-A2CE-DD32B5487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3DF7A-2D90-0F4D-95F9-5F15A1D05B90}" type="datetimeFigureOut">
              <a:rPr lang="en-US" smtClean="0"/>
              <a:t>6/10/24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55B7B-6285-8047-92A6-4E396C3C6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B65CA-E744-4541-A11C-CC6AD023F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47DA1-9EBE-5E4E-AC27-A21EF54B697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8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6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785" y="1130033"/>
            <a:ext cx="4589815" cy="458981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503021" y="3295296"/>
            <a:ext cx="227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>
                <a:solidFill>
                  <a:srgbClr val="394F77"/>
                </a:solidFill>
                <a:latin typeface="Nexa Bold" charset="0"/>
                <a:ea typeface="Nexa Bold" charset="0"/>
                <a:cs typeface="Nexa Bold" charset="0"/>
              </a:rPr>
              <a:t>Young Addicts Workshop</a:t>
            </a:r>
          </a:p>
        </p:txBody>
      </p:sp>
    </p:spTree>
    <p:extLst>
      <p:ext uri="{BB962C8B-B14F-4D97-AF65-F5344CB8AC3E}">
        <p14:creationId xmlns:p14="http://schemas.microsoft.com/office/powerpoint/2010/main" val="352509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713AE2-4DA1-FA48-9BE7-BD21E219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Nexa Bold" charset="0"/>
                <a:ea typeface="Nexa Bold" charset="0"/>
                <a:cs typeface="Nexa Bold" charset="0"/>
              </a:rPr>
              <a:t>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2DA66-0923-E743-BDE6-3FB3ECF3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3" y="813683"/>
            <a:ext cx="5507868" cy="5230634"/>
          </a:xfrm>
        </p:spPr>
        <p:txBody>
          <a:bodyPr anchor="ctr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 dirty="0">
                <a:latin typeface="Nexa Light" charset="0"/>
                <a:ea typeface="Nexa Light" charset="0"/>
                <a:cs typeface="Nexa Light" charset="0"/>
              </a:rPr>
              <a:t>We put together 4 questions.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Nexa Light" charset="0"/>
                <a:ea typeface="Nexa Light" charset="0"/>
                <a:cs typeface="Nexa Light" charset="0"/>
              </a:rPr>
              <a:t>We asked everyone to separate into 4 groups.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Nexa Light" charset="0"/>
                <a:ea typeface="Nexa Light" charset="0"/>
                <a:cs typeface="Nexa Light" charset="0"/>
              </a:rPr>
              <a:t>One question for every group.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Nexa Light" charset="0"/>
                <a:ea typeface="Nexa Light" charset="0"/>
                <a:cs typeface="Nexa Light" charset="0"/>
              </a:rPr>
              <a:t>30 minutes to talk and share about the topic.</a:t>
            </a:r>
          </a:p>
          <a:p>
            <a:pPr lvl="0">
              <a:lnSpc>
                <a:spcPct val="100000"/>
              </a:lnSpc>
            </a:pPr>
            <a:r>
              <a:rPr lang="en-US" dirty="0">
                <a:latin typeface="Nexa Light" charset="0"/>
                <a:ea typeface="Nexa Light" charset="0"/>
                <a:cs typeface="Nexa Light" charset="0"/>
              </a:rPr>
              <a:t>Each group presents their outcome on a flipchart.</a:t>
            </a:r>
          </a:p>
          <a:p>
            <a:pPr lvl="0"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0622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40CF5D-9C35-3C4D-B150-B5805B42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3" y="1351119"/>
            <a:ext cx="5580059" cy="415576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I don´t want my peers/ friends to see me with NA people. How can I protect my anonymity?</a:t>
            </a: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How should/could we use social media to reach out and to protect our anonymity?</a:t>
            </a:r>
            <a:br>
              <a:rPr lang="en-US" sz="2800" dirty="0">
                <a:latin typeface="Nexa Light" charset="0"/>
                <a:ea typeface="Nexa Light" charset="0"/>
                <a:cs typeface="Nexa Light" charset="0"/>
              </a:rPr>
            </a:br>
            <a:endParaRPr lang="en-US" sz="2800" dirty="0">
              <a:latin typeface="Nexa Light" charset="0"/>
              <a:ea typeface="Nexa Light" charset="0"/>
              <a:cs typeface="Nexa Light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40CF5D-9C35-3C4D-B150-B5805B42384C}"/>
              </a:ext>
            </a:extLst>
          </p:cNvPr>
          <p:cNvSpPr txBox="1">
            <a:spLocks/>
          </p:cNvSpPr>
          <p:nvPr/>
        </p:nvSpPr>
        <p:spPr>
          <a:xfrm>
            <a:off x="885675" y="204895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Nexa Bold" charset="0"/>
                <a:ea typeface="Nexa Bold" charset="0"/>
                <a:cs typeface="Nexa Bold" charset="0"/>
              </a:rPr>
              <a:t>Table 1: Anonymity</a:t>
            </a:r>
          </a:p>
        </p:txBody>
      </p:sp>
    </p:spTree>
    <p:extLst>
      <p:ext uri="{BB962C8B-B14F-4D97-AF65-F5344CB8AC3E}">
        <p14:creationId xmlns:p14="http://schemas.microsoft.com/office/powerpoint/2010/main" val="41293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C0E5A5-EE97-4846-9296-05856AFB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3" y="1423309"/>
            <a:ext cx="5531932" cy="401138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How does your YAIR community reach out to young isolated drug addicts?</a:t>
            </a: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NA service structure: How to get help on a service level?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40CF5D-9C35-3C4D-B150-B5805B42384C}"/>
              </a:ext>
            </a:extLst>
          </p:cNvPr>
          <p:cNvSpPr txBox="1">
            <a:spLocks/>
          </p:cNvSpPr>
          <p:nvPr/>
        </p:nvSpPr>
        <p:spPr>
          <a:xfrm>
            <a:off x="885675" y="204895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Nexa Bold" charset="0"/>
                <a:ea typeface="Nexa Bold" charset="0"/>
                <a:cs typeface="Nexa Bold" charset="0"/>
              </a:rPr>
              <a:t>Table 2: Reach Out</a:t>
            </a:r>
          </a:p>
        </p:txBody>
      </p:sp>
    </p:spTree>
    <p:extLst>
      <p:ext uri="{BB962C8B-B14F-4D97-AF65-F5344CB8AC3E}">
        <p14:creationId xmlns:p14="http://schemas.microsoft.com/office/powerpoint/2010/main" val="301253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chemeClr val="accent6">
                  <a:lumMod val="90000"/>
                </a:schemeClr>
              </a:gs>
              <a:gs pos="25000">
                <a:schemeClr val="accent6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3A577B-9009-F74A-AB9F-9F6D2429C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3" y="2048951"/>
            <a:ext cx="4947921" cy="276009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How can I change my social environment and how do I deal with peer-pressure?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40CF5D-9C35-3C4D-B150-B5805B42384C}"/>
              </a:ext>
            </a:extLst>
          </p:cNvPr>
          <p:cNvSpPr txBox="1">
            <a:spLocks/>
          </p:cNvSpPr>
          <p:nvPr/>
        </p:nvSpPr>
        <p:spPr>
          <a:xfrm>
            <a:off x="885675" y="204895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Nexa Bold" charset="0"/>
                <a:ea typeface="Nexa Bold" charset="0"/>
                <a:cs typeface="Nexa Bold" charset="0"/>
              </a:rPr>
              <a:t>Table 3:</a:t>
            </a:r>
            <a:br>
              <a:rPr lang="en-US" dirty="0">
                <a:solidFill>
                  <a:schemeClr val="bg1"/>
                </a:solidFill>
                <a:latin typeface="Nexa Bold" charset="0"/>
                <a:ea typeface="Nexa Bold" charset="0"/>
                <a:cs typeface="Nexa Bold" charset="0"/>
              </a:rPr>
            </a:br>
            <a:r>
              <a:rPr lang="en-US" dirty="0">
                <a:solidFill>
                  <a:schemeClr val="bg1"/>
                </a:solidFill>
                <a:latin typeface="Nexa Bold" charset="0"/>
                <a:ea typeface="Nexa Bold" charset="0"/>
                <a:cs typeface="Nexa Bold" charset="0"/>
              </a:rPr>
              <a:t>Environment</a:t>
            </a:r>
          </a:p>
        </p:txBody>
      </p:sp>
    </p:spTree>
    <p:extLst>
      <p:ext uri="{BB962C8B-B14F-4D97-AF65-F5344CB8AC3E}">
        <p14:creationId xmlns:p14="http://schemas.microsoft.com/office/powerpoint/2010/main" val="21154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F2A0A6-BCEF-924F-B377-5E18EC22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3" y="1697575"/>
            <a:ext cx="5531932" cy="3462849"/>
          </a:xfrm>
        </p:spPr>
        <p:txBody>
          <a:bodyPr>
            <a:noAutofit/>
          </a:bodyPr>
          <a:lstStyle/>
          <a:p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My parents/legal guardian's don´t like me going to meetings too often or hang out with other recovering addicts. </a:t>
            </a:r>
            <a:br>
              <a:rPr lang="en-US" sz="2800" dirty="0">
                <a:latin typeface="Nexa Light" charset="0"/>
                <a:ea typeface="Nexa Light" charset="0"/>
                <a:cs typeface="Nexa Light" charset="0"/>
              </a:rPr>
            </a:br>
            <a:r>
              <a:rPr lang="en-US" sz="2800" dirty="0">
                <a:latin typeface="Nexa Light" charset="0"/>
                <a:ea typeface="Nexa Light" charset="0"/>
                <a:cs typeface="Nexa Light" charset="0"/>
              </a:rPr>
              <a:t>What can I do about it?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40CF5D-9C35-3C4D-B150-B5805B42384C}"/>
              </a:ext>
            </a:extLst>
          </p:cNvPr>
          <p:cNvSpPr txBox="1">
            <a:spLocks/>
          </p:cNvSpPr>
          <p:nvPr/>
        </p:nvSpPr>
        <p:spPr>
          <a:xfrm>
            <a:off x="885675" y="2048951"/>
            <a:ext cx="3669161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Nexa Bold" charset="0"/>
                <a:ea typeface="Nexa Bold" charset="0"/>
                <a:cs typeface="Nexa Bold" charset="0"/>
              </a:rPr>
              <a:t>Table 4: Guardians</a:t>
            </a:r>
          </a:p>
        </p:txBody>
      </p:sp>
    </p:spTree>
    <p:extLst>
      <p:ext uri="{BB962C8B-B14F-4D97-AF65-F5344CB8AC3E}">
        <p14:creationId xmlns:p14="http://schemas.microsoft.com/office/powerpoint/2010/main" val="279898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A74644A-2730-534D-9D86-FFAD0C5F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000" kern="1200">
                <a:solidFill>
                  <a:srgbClr val="FFFFFF"/>
                </a:solidFill>
                <a:latin typeface="Nexa Bold" charset="0"/>
                <a:ea typeface="Nexa Bold" charset="0"/>
                <a:cs typeface="Nexa Bold" charset="0"/>
              </a:rPr>
              <a:t>Thank You</a:t>
            </a:r>
          </a:p>
        </p:txBody>
      </p:sp>
      <p:sp>
        <p:nvSpPr>
          <p:cNvPr id="3" name="Rechteck 2"/>
          <p:cNvSpPr/>
          <p:nvPr/>
        </p:nvSpPr>
        <p:spPr>
          <a:xfrm>
            <a:off x="2273148" y="3580616"/>
            <a:ext cx="7645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  <a:t>© Copyright 2018 by Narcotics Anonymous</a:t>
            </a:r>
            <a:b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</a:br>
            <a: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  <a:t>European Delegates Meeting</a:t>
            </a:r>
          </a:p>
          <a:p>
            <a:pPr algn="ctr"/>
            <a: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  <a:t>Young Addicts In Recovery Workgroup</a:t>
            </a:r>
            <a:b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</a:br>
            <a:r>
              <a:rPr lang="de-DE" sz="2800">
                <a:solidFill>
                  <a:srgbClr val="394F77"/>
                </a:solidFill>
                <a:latin typeface="Nexa Bold" charset="0"/>
                <a:ea typeface="Nexa Bold" charset="0"/>
                <a:cs typeface="Nexa Bold" charset="0"/>
              </a:rPr>
              <a:t>www.edmna.org</a:t>
            </a:r>
            <a:b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</a:br>
            <a:r>
              <a:rPr lang="de-DE" sz="2800">
                <a:solidFill>
                  <a:srgbClr val="394F77"/>
                </a:solidFill>
                <a:latin typeface="Nexa Light" charset="0"/>
                <a:ea typeface="Nexa Light" charset="0"/>
                <a:cs typeface="Nexa Light" charset="0"/>
              </a:rPr>
              <a:t>contact@edmna.org</a:t>
            </a:r>
          </a:p>
        </p:txBody>
      </p:sp>
    </p:spTree>
    <p:extLst>
      <p:ext uri="{BB962C8B-B14F-4D97-AF65-F5344CB8AC3E}">
        <p14:creationId xmlns:p14="http://schemas.microsoft.com/office/powerpoint/2010/main" val="170691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Macintosh PowerPoint</Application>
  <PresentationFormat>Breitbild</PresentationFormat>
  <Paragraphs>18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Nexa Bold</vt:lpstr>
      <vt:lpstr>Calibri</vt:lpstr>
      <vt:lpstr>Nexa Light</vt:lpstr>
      <vt:lpstr>Calibri Light</vt:lpstr>
      <vt:lpstr>Office Theme</vt:lpstr>
      <vt:lpstr>PowerPoint-Präsentation</vt:lpstr>
      <vt:lpstr>Workshop</vt:lpstr>
      <vt:lpstr>I don´t want my peers/ friends to see me with NA people. How can I protect my anonymity?   How should/could we use social media to reach out and to protect our anonymity? </vt:lpstr>
      <vt:lpstr>How does your YAIR community reach out to young isolated drug addicts?   NA service structure: How to get help on a service level?</vt:lpstr>
      <vt:lpstr>How can I change my social environment and how do I deal with peer-pressure?</vt:lpstr>
      <vt:lpstr>My parents/legal guardian's don´t like me going to meetings too often or hang out with other recovering addicts.  What can I do about it?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Addicts in Recovery</dc:title>
  <dc:creator>Helena Rut Bergþórsdóttir</dc:creator>
  <cp:lastModifiedBy>Udo Beckmann</cp:lastModifiedBy>
  <cp:revision>14</cp:revision>
  <dcterms:created xsi:type="dcterms:W3CDTF">2019-01-22T21:47:58Z</dcterms:created>
  <dcterms:modified xsi:type="dcterms:W3CDTF">2024-06-10T04:06:49Z</dcterms:modified>
</cp:coreProperties>
</file>