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67" r:id="rId1"/>
  </p:sldMasterIdLst>
  <p:notesMasterIdLst>
    <p:notesMasterId r:id="rId68"/>
  </p:notesMasterIdLst>
  <p:sldIdLst>
    <p:sldId id="450" r:id="rId2"/>
    <p:sldId id="449" r:id="rId3"/>
    <p:sldId id="272" r:id="rId4"/>
    <p:sldId id="342" r:id="rId5"/>
    <p:sldId id="343" r:id="rId6"/>
    <p:sldId id="512" r:id="rId7"/>
    <p:sldId id="516" r:id="rId8"/>
    <p:sldId id="515" r:id="rId9"/>
    <p:sldId id="514" r:id="rId10"/>
    <p:sldId id="513" r:id="rId11"/>
    <p:sldId id="402" r:id="rId12"/>
    <p:sldId id="306" r:id="rId13"/>
    <p:sldId id="404" r:id="rId14"/>
    <p:sldId id="463" r:id="rId15"/>
    <p:sldId id="466" r:id="rId16"/>
    <p:sldId id="465" r:id="rId17"/>
    <p:sldId id="464" r:id="rId18"/>
    <p:sldId id="506" r:id="rId19"/>
    <p:sldId id="468" r:id="rId20"/>
    <p:sldId id="469" r:id="rId21"/>
    <p:sldId id="457" r:id="rId22"/>
    <p:sldId id="471" r:id="rId23"/>
    <p:sldId id="474" r:id="rId24"/>
    <p:sldId id="472" r:id="rId25"/>
    <p:sldId id="470" r:id="rId26"/>
    <p:sldId id="473" r:id="rId27"/>
    <p:sldId id="475" r:id="rId28"/>
    <p:sldId id="476" r:id="rId29"/>
    <p:sldId id="455" r:id="rId30"/>
    <p:sldId id="477" r:id="rId31"/>
    <p:sldId id="481" r:id="rId32"/>
    <p:sldId id="480" r:id="rId33"/>
    <p:sldId id="479" r:id="rId34"/>
    <p:sldId id="478" r:id="rId35"/>
    <p:sldId id="408" r:id="rId36"/>
    <p:sldId id="505" r:id="rId37"/>
    <p:sldId id="456" r:id="rId38"/>
    <p:sldId id="482" r:id="rId39"/>
    <p:sldId id="485" r:id="rId40"/>
    <p:sldId id="484" r:id="rId41"/>
    <p:sldId id="483" r:id="rId42"/>
    <p:sldId id="507" r:id="rId43"/>
    <p:sldId id="487" r:id="rId44"/>
    <p:sldId id="508" r:id="rId45"/>
    <p:sldId id="509" r:id="rId46"/>
    <p:sldId id="488" r:id="rId47"/>
    <p:sldId id="447" r:id="rId48"/>
    <p:sldId id="490" r:id="rId49"/>
    <p:sldId id="491" r:id="rId50"/>
    <p:sldId id="489" r:id="rId51"/>
    <p:sldId id="510" r:id="rId52"/>
    <p:sldId id="492" r:id="rId53"/>
    <p:sldId id="493" r:id="rId54"/>
    <p:sldId id="511" r:id="rId55"/>
    <p:sldId id="427" r:id="rId56"/>
    <p:sldId id="494" r:id="rId57"/>
    <p:sldId id="499" r:id="rId58"/>
    <p:sldId id="498" r:id="rId59"/>
    <p:sldId id="500" r:id="rId60"/>
    <p:sldId id="501" r:id="rId61"/>
    <p:sldId id="502" r:id="rId62"/>
    <p:sldId id="517" r:id="rId63"/>
    <p:sldId id="518" r:id="rId64"/>
    <p:sldId id="280" r:id="rId65"/>
    <p:sldId id="434" r:id="rId66"/>
    <p:sldId id="401" r:id="rId67"/>
  </p:sldIdLst>
  <p:sldSz cx="9144000" cy="6858000" type="screen4x3"/>
  <p:notesSz cx="6858000" cy="9144000"/>
  <p:embeddedFontLst>
    <p:embeddedFont>
      <p:font typeface="Bebas Neue" panose="020B0606020202050201" pitchFamily="34" charset="77"/>
      <p:regular r:id="rId69"/>
    </p:embeddedFont>
    <p:embeddedFont>
      <p:font typeface="Calisto MT" panose="02040603050505030304" pitchFamily="18" charset="77"/>
      <p:regular r:id="rId70"/>
      <p:bold r:id="rId71"/>
      <p:italic r:id="rId72"/>
      <p:boldItalic r:id="rId73"/>
    </p:embeddedFont>
    <p:embeddedFont>
      <p:font typeface="Cambria" panose="02040503050406030204" pitchFamily="18" charset="0"/>
      <p:regular r:id="rId74"/>
      <p:bold r:id="rId75"/>
      <p:italic r:id="rId76"/>
      <p:boldItalic r:id="rId77"/>
    </p:embeddedFont>
    <p:embeddedFont>
      <p:font typeface="Lobster Two" panose="02000506000000020003" pitchFamily="2" charset="0"/>
      <p:regular r:id="rId78"/>
      <p:bold r:id="rId79"/>
      <p:italic r:id="rId80"/>
      <p:boldItalic r:id="rId8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68E"/>
    <a:srgbClr val="A7C3DB"/>
    <a:srgbClr val="709EC6"/>
    <a:srgbClr val="E86B26"/>
    <a:srgbClr val="F27C22"/>
    <a:srgbClr val="EE7739"/>
    <a:srgbClr val="F06F2F"/>
    <a:srgbClr val="F57558"/>
    <a:srgbClr val="E6694B"/>
    <a:srgbClr val="6AB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718"/>
  </p:normalViewPr>
  <p:slideViewPr>
    <p:cSldViewPr>
      <p:cViewPr varScale="1">
        <p:scale>
          <a:sx n="117" d="100"/>
          <a:sy n="117" d="100"/>
        </p:scale>
        <p:origin x="1584" y="168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64191-5D22-496F-BF34-917774192FD1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70941-3A3D-4294-802B-CE5F47EBB1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0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70941-3A3D-4294-802B-CE5F47EBB1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1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69E4852-D584-4B84-9D2B-3D8FC17287A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0D153C5-E82C-43C4-B967-9A129EAC1C5C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14E5CF-9D97-4A23-CEBA-558A014F5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76800" y="3198167"/>
            <a:ext cx="223971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Bebas Neue"/>
                <a:cs typeface="Bebas Neue"/>
              </a:rPr>
              <a:t>Consensus </a:t>
            </a:r>
            <a:r>
              <a:rPr lang="de-DE" sz="2400" b="1" dirty="0" err="1">
                <a:latin typeface="Bebas Neue"/>
                <a:cs typeface="Bebas Neue"/>
              </a:rPr>
              <a:t>Process</a:t>
            </a:r>
            <a:endParaRPr lang="de-DE" sz="2400" b="1" dirty="0"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95475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6"/>
            <a:ext cx="2592000" cy="1440001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8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Decision Making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a method that attempts 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…</a:t>
            </a: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46351" y="2541432"/>
            <a:ext cx="225254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belief that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ach person </a:t>
            </a:r>
          </a:p>
          <a:p>
            <a:pPr algn="ctr"/>
            <a:r>
              <a:rPr lang="de-DE" sz="2000" dirty="0" err="1">
                <a:latin typeface="Lobster Two"/>
                <a:cs typeface="Lobster Two"/>
              </a:rPr>
              <a:t>has</a:t>
            </a:r>
            <a:r>
              <a:rPr lang="de-DE" sz="2000" dirty="0">
                <a:latin typeface="Lobster Two"/>
                <a:cs typeface="Lobster Two"/>
              </a:rPr>
              <a:t> a </a:t>
            </a:r>
            <a:r>
              <a:rPr lang="de-DE" sz="2000" dirty="0" err="1">
                <a:latin typeface="Lobster Two"/>
                <a:cs typeface="Lobster Two"/>
              </a:rPr>
              <a:t>piece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of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the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truth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92885" y="4242433"/>
            <a:ext cx="2729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identify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G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roup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concience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</a:t>
            </a:r>
            <a:r>
              <a:rPr lang="de-DE" sz="2000" dirty="0" err="1">
                <a:latin typeface="Lobster Two"/>
                <a:cs typeface="Lobster Two"/>
              </a:rPr>
              <a:t>winners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or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losers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542639" y="4242432"/>
            <a:ext cx="29579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t</a:t>
            </a:r>
            <a:r>
              <a:rPr lang="en-US" sz="2000" dirty="0">
                <a:solidFill>
                  <a:srgbClr val="A7C3DB"/>
                </a:solidFill>
                <a:latin typeface="Lobster Two"/>
                <a:cs typeface="Lobster Two"/>
              </a:rPr>
              <a:t>o build consensus not </a:t>
            </a:r>
          </a:p>
          <a:p>
            <a:pPr algn="ctr"/>
            <a:r>
              <a:rPr lang="en-US" sz="3200" dirty="0">
                <a:latin typeface="Bebas Neue"/>
                <a:cs typeface="Bebas Neue"/>
              </a:rPr>
              <a:t>winning </a:t>
            </a:r>
            <a:r>
              <a:rPr lang="de-DE" sz="3200" dirty="0">
                <a:latin typeface="Bebas Neue"/>
                <a:cs typeface="Bebas Neue"/>
              </a:rPr>
              <a:t>O</a:t>
            </a:r>
            <a:r>
              <a:rPr lang="en-US" sz="3200" dirty="0">
                <a:latin typeface="Bebas Neue"/>
                <a:cs typeface="Bebas Neue"/>
              </a:rPr>
              <a:t>r losing </a:t>
            </a:r>
          </a:p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a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debate</a:t>
            </a:r>
            <a:endParaRPr lang="de-DE" sz="2000" dirty="0">
              <a:solidFill>
                <a:srgbClr val="A7C3DB"/>
              </a:solidFill>
              <a:latin typeface="Lobster Two"/>
              <a:cs typeface="Lobster Two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86470A-CDD0-5FE5-9FC6-CF64D89F1438}"/>
              </a:ext>
            </a:extLst>
          </p:cNvPr>
          <p:cNvSpPr/>
          <p:nvPr/>
        </p:nvSpPr>
        <p:spPr>
          <a:xfrm>
            <a:off x="4513278" y="1295400"/>
            <a:ext cx="363522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27566-8EE1-7916-AB2F-B38A6BF7C5A7}"/>
              </a:ext>
            </a:extLst>
          </p:cNvPr>
          <p:cNvSpPr txBox="1"/>
          <p:nvPr/>
        </p:nvSpPr>
        <p:spPr>
          <a:xfrm>
            <a:off x="3715034" y="2541432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hear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All voices </a:t>
            </a:r>
          </a:p>
          <a:p>
            <a:pPr algn="ctr"/>
            <a:r>
              <a:rPr lang="en-US" sz="2000" dirty="0">
                <a:latin typeface="Lobster Two"/>
                <a:cs typeface="Lobster Two"/>
              </a:rPr>
              <a:t>of a service body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F16240-6758-17DC-BADA-69D96BBB5EE8}"/>
              </a:ext>
            </a:extLst>
          </p:cNvPr>
          <p:cNvSpPr txBox="1"/>
          <p:nvPr/>
        </p:nvSpPr>
        <p:spPr>
          <a:xfrm>
            <a:off x="588729" y="2572209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synthesize the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Range of ideas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just </a:t>
            </a:r>
            <a:r>
              <a:rPr lang="de-DE" sz="2000" dirty="0" err="1">
                <a:latin typeface="Lobster Two"/>
                <a:cs typeface="Lobster Two"/>
              </a:rPr>
              <a:t>pros</a:t>
            </a:r>
            <a:r>
              <a:rPr lang="de-DE" sz="2000" dirty="0">
                <a:latin typeface="Lobster Two"/>
                <a:cs typeface="Lobster Two"/>
              </a:rPr>
              <a:t> &amp; </a:t>
            </a:r>
            <a:r>
              <a:rPr lang="de-DE" sz="2000" dirty="0" err="1">
                <a:latin typeface="Lobster Two"/>
                <a:cs typeface="Lobster Two"/>
              </a:rPr>
              <a:t>cons</a:t>
            </a:r>
            <a:endParaRPr lang="de-DE" sz="2000" dirty="0"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18222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02601" y="2613392"/>
            <a:ext cx="4738797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19DC5"/>
                </a:solidFill>
                <a:latin typeface="Lobster Two"/>
                <a:cs typeface="Lobster Two"/>
              </a:rPr>
              <a:t>Consensus translates from Latin as </a:t>
            </a:r>
          </a:p>
          <a:p>
            <a:pPr algn="ctr"/>
            <a:r>
              <a:rPr lang="en-US" sz="7200" dirty="0">
                <a:solidFill>
                  <a:srgbClr val="18568E"/>
                </a:solidFill>
                <a:latin typeface="Bebas Neue"/>
                <a:cs typeface="Bebas Neue"/>
              </a:rPr>
              <a:t>feel together</a:t>
            </a:r>
            <a:endParaRPr lang="de-DE" sz="7200" dirty="0">
              <a:solidFill>
                <a:srgbClr val="18568E"/>
              </a:solidFill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19496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6593" y="2667000"/>
            <a:ext cx="7770813" cy="1429871"/>
          </a:xfrm>
          <a:effectLst/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 Consensus Process</a:t>
            </a:r>
            <a:br>
              <a:rPr lang="en-US" sz="49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72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How it works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28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by EDM</a:t>
            </a:r>
          </a:p>
        </p:txBody>
      </p:sp>
    </p:spTree>
    <p:extLst>
      <p:ext uri="{BB962C8B-B14F-4D97-AF65-F5344CB8AC3E}">
        <p14:creationId xmlns:p14="http://schemas.microsoft.com/office/powerpoint/2010/main" val="146655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252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8253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1971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6257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9533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7036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57499" y="525292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18568E"/>
                </a:solidFill>
                <a:latin typeface="Bebas Neue"/>
                <a:cs typeface="Bebas Neue"/>
              </a:rPr>
              <a:t>No Consensus ?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Bebas Neue"/>
                <a:cs typeface="Bebas Neue"/>
              </a:rPr>
              <a:t>Short </a:t>
            </a:r>
            <a:r>
              <a:rPr lang="de-DE" sz="2400" dirty="0" err="1">
                <a:solidFill>
                  <a:schemeClr val="tx1"/>
                </a:solidFill>
                <a:latin typeface="Bebas Neue"/>
                <a:cs typeface="Bebas Neue"/>
              </a:rPr>
              <a:t>discussion</a:t>
            </a:r>
            <a:endParaRPr lang="de-DE" sz="2400" dirty="0">
              <a:solidFill>
                <a:schemeClr val="tx1"/>
              </a:solidFill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2474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895600"/>
          </a:xfrm>
          <a:effectLst/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Introducing the Process</a:t>
            </a:r>
            <a:br>
              <a:rPr lang="en-US" sz="5300" dirty="0">
                <a:solidFill>
                  <a:srgbClr val="18568E"/>
                </a:solidFill>
                <a:effectLst/>
                <a:latin typeface="Sketch Rockwell"/>
                <a:cs typeface="Sketch Rockwell"/>
              </a:rPr>
            </a:br>
            <a:r>
              <a:rPr lang="en-US" sz="72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</a:t>
            </a:r>
            <a:br>
              <a:rPr lang="en-US" sz="72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72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Decision Making</a:t>
            </a:r>
            <a:endParaRPr lang="en-US" sz="32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94478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57499" y="525292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18568E"/>
                </a:solidFill>
                <a:latin typeface="Bebas Neue"/>
                <a:cs typeface="Bebas Neue"/>
              </a:rPr>
              <a:t>No Consensus ?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6" name="Pfeil nach unten 15"/>
          <p:cNvSpPr/>
          <p:nvPr/>
        </p:nvSpPr>
        <p:spPr>
          <a:xfrm>
            <a:off x="4392002" y="6289587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7474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8647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9086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0530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8044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5646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2957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57499" y="525292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18568E"/>
                </a:solidFill>
                <a:latin typeface="Bebas Neue"/>
                <a:cs typeface="Bebas Neue"/>
              </a:rPr>
              <a:t>No Consensus ?</a:t>
            </a:r>
          </a:p>
          <a:p>
            <a:pPr algn="ctr"/>
            <a:r>
              <a:rPr lang="en-US" sz="2400" dirty="0" err="1">
                <a:solidFill>
                  <a:srgbClr val="719DC5"/>
                </a:solidFill>
                <a:latin typeface="Lobster Two"/>
                <a:cs typeface="Lobster Two"/>
              </a:rPr>
              <a:t>Strawpoll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2899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57499" y="525292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18568E"/>
                </a:solidFill>
                <a:latin typeface="Bebas Neue"/>
                <a:cs typeface="Bebas Neue"/>
              </a:rPr>
              <a:t>No Consensus ?</a:t>
            </a:r>
          </a:p>
          <a:p>
            <a:pPr algn="ctr"/>
            <a:r>
              <a:rPr lang="en-US" sz="2400" dirty="0" err="1">
                <a:solidFill>
                  <a:srgbClr val="719DC5"/>
                </a:solidFill>
                <a:latin typeface="Lobster Two"/>
                <a:cs typeface="Lobster Two"/>
              </a:rPr>
              <a:t>Strawpoll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6" name="Pfeil nach unten 15"/>
          <p:cNvSpPr/>
          <p:nvPr/>
        </p:nvSpPr>
        <p:spPr>
          <a:xfrm>
            <a:off x="4392002" y="6289587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4153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have concerns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can live with it”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go with the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group conscience”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STRAWPOLL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take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a pulse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of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body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– a non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binding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vote</a:t>
            </a:r>
            <a:endParaRPr lang="en-US" sz="31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“I agree</a:t>
            </a:r>
            <a:b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</a:br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with the proposal”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3FFAE-6B2B-DF0A-D086-35476A33AD90}"/>
              </a:ext>
            </a:extLst>
          </p:cNvPr>
          <p:cNvSpPr txBox="1"/>
          <p:nvPr/>
        </p:nvSpPr>
        <p:spPr>
          <a:xfrm>
            <a:off x="1923002" y="4242435"/>
            <a:ext cx="25186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personally can’t do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This 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won’t stop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Others </a:t>
            </a:r>
            <a:r>
              <a:rPr lang="de-DE" sz="2400" dirty="0" err="1">
                <a:latin typeface="Bebas Neue"/>
                <a:cs typeface="Bebas Neue"/>
              </a:rPr>
              <a:t>From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doing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it</a:t>
            </a:r>
            <a:r>
              <a:rPr lang="de-DE" sz="2400" dirty="0">
                <a:latin typeface="Bebas Neue"/>
                <a:cs typeface="Bebas Neue"/>
              </a:rPr>
              <a:t>“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511C92-6A64-65FA-3EAF-9DBAA8981E7C}"/>
              </a:ext>
            </a:extLst>
          </p:cNvPr>
          <p:cNvSpPr txBox="1"/>
          <p:nvPr/>
        </p:nvSpPr>
        <p:spPr>
          <a:xfrm>
            <a:off x="4777110" y="4262494"/>
            <a:ext cx="248657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cannot support this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or allow the group</a:t>
            </a:r>
          </a:p>
          <a:p>
            <a:pPr algn="ctr"/>
            <a:r>
              <a:rPr lang="de-DE" sz="2400" dirty="0">
                <a:latin typeface="Bebas Neue"/>
                <a:cs typeface="Bebas Neue"/>
              </a:rPr>
              <a:t>T</a:t>
            </a:r>
            <a:r>
              <a:rPr lang="en-US" sz="2400" dirty="0">
                <a:latin typeface="Bebas Neue"/>
                <a:cs typeface="Bebas Neue"/>
              </a:rPr>
              <a:t>o support this”</a:t>
            </a:r>
          </a:p>
        </p:txBody>
      </p:sp>
    </p:spTree>
    <p:extLst>
      <p:ext uri="{BB962C8B-B14F-4D97-AF65-F5344CB8AC3E}">
        <p14:creationId xmlns:p14="http://schemas.microsoft.com/office/powerpoint/2010/main" val="28256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8929"/>
            <a:ext cx="7770813" cy="1429871"/>
          </a:xfrm>
          <a:effectLst/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A Different Way of Making Decisions</a:t>
            </a:r>
            <a:br>
              <a:rPr lang="en-GB" sz="3200" dirty="0">
                <a:solidFill>
                  <a:srgbClr val="E86B27"/>
                </a:solidFill>
                <a:effectLst/>
                <a:latin typeface="Bebas Neue"/>
                <a:cs typeface="Bebas Neue"/>
              </a:rPr>
            </a:br>
            <a:r>
              <a:rPr lang="en-GB" sz="28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that more clearly follow our concepts</a:t>
            </a:r>
            <a:endParaRPr lang="en-US" sz="2800" dirty="0">
              <a:solidFill>
                <a:srgbClr val="719DC5"/>
              </a:solidFill>
              <a:effectLst/>
              <a:latin typeface="Bebas Neue"/>
              <a:cs typeface="Bebas Neue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408906" y="2953672"/>
            <a:ext cx="6324600" cy="28956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60" dirty="0">
                <a:solidFill>
                  <a:srgbClr val="18568E"/>
                </a:solidFill>
                <a:latin typeface="Bebas Neue"/>
                <a:cs typeface="Bebas Neue"/>
              </a:rPr>
              <a:t>All members of a service body </a:t>
            </a:r>
            <a:r>
              <a:rPr lang="en-US" sz="3200" spc="60" dirty="0">
                <a:latin typeface="Bebas Neue"/>
                <a:cs typeface="Bebas Neue"/>
              </a:rPr>
              <a:t>bear substantial responsibility for that </a:t>
            </a:r>
          </a:p>
          <a:p>
            <a:pPr algn="ctr"/>
            <a:r>
              <a:rPr lang="en-US" sz="3200" spc="60" dirty="0">
                <a:latin typeface="Bebas Neue"/>
                <a:cs typeface="Bebas Neue"/>
              </a:rPr>
              <a:t>body’s </a:t>
            </a:r>
            <a:r>
              <a:rPr lang="de-DE" sz="3200" spc="60" dirty="0">
                <a:latin typeface="Bebas Neue"/>
                <a:cs typeface="Bebas Neue"/>
              </a:rPr>
              <a:t>D</a:t>
            </a:r>
            <a:r>
              <a:rPr lang="en-US" sz="3200" spc="60" dirty="0" err="1">
                <a:latin typeface="Bebas Neue"/>
                <a:cs typeface="Bebas Neue"/>
              </a:rPr>
              <a:t>ecision</a:t>
            </a:r>
            <a:r>
              <a:rPr lang="en-US" sz="3200" spc="60" dirty="0">
                <a:latin typeface="Bebas Neue"/>
                <a:cs typeface="Bebas Neue"/>
              </a:rPr>
              <a:t> and should be allowed to</a:t>
            </a:r>
            <a:r>
              <a:rPr lang="en-US" sz="3200" spc="60" dirty="0">
                <a:solidFill>
                  <a:srgbClr val="E86B27"/>
                </a:solidFill>
                <a:latin typeface="Bebas Neue"/>
                <a:cs typeface="Bebas Neue"/>
              </a:rPr>
              <a:t> </a:t>
            </a:r>
            <a:r>
              <a:rPr lang="en-US" sz="3200" spc="60" dirty="0">
                <a:solidFill>
                  <a:srgbClr val="18568E"/>
                </a:solidFill>
                <a:latin typeface="Bebas Neue"/>
                <a:cs typeface="Bebas Neue"/>
              </a:rPr>
              <a:t>fully participate </a:t>
            </a:r>
            <a:r>
              <a:rPr lang="en-US" sz="3200" spc="60" dirty="0">
                <a:latin typeface="Bebas Neue"/>
                <a:cs typeface="Bebas Neue"/>
              </a:rPr>
              <a:t>in its decision-making processes.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749506" y="2345189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19DC5"/>
                </a:solidFill>
                <a:latin typeface="Lobster Two"/>
                <a:cs typeface="Lobster Two"/>
              </a:rPr>
              <a:t>7</a:t>
            </a:r>
            <a:r>
              <a:rPr lang="en-US" sz="2800" baseline="30000" dirty="0">
                <a:solidFill>
                  <a:srgbClr val="719DC5"/>
                </a:solidFill>
                <a:latin typeface="Arial"/>
                <a:cs typeface="Arial"/>
              </a:rPr>
              <a:t>th</a:t>
            </a:r>
            <a:r>
              <a:rPr lang="en-US" sz="2800" dirty="0">
                <a:solidFill>
                  <a:srgbClr val="719DC5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719DC5"/>
                </a:solidFill>
                <a:latin typeface="Lobster Two"/>
                <a:cs typeface="Lobster Two"/>
              </a:rPr>
              <a:t>Concept</a:t>
            </a:r>
            <a:endParaRPr lang="de-DE" sz="2800" dirty="0">
              <a:solidFill>
                <a:srgbClr val="719D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8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have concerns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can live with it”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go with the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group conscience”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STRAWPOLL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take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a pulse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of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body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– a non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binding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vote</a:t>
            </a:r>
            <a:endParaRPr lang="en-US" sz="31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“I agree</a:t>
            </a:r>
            <a:b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</a:br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with the proposal”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3FFAE-6B2B-DF0A-D086-35476A33AD90}"/>
              </a:ext>
            </a:extLst>
          </p:cNvPr>
          <p:cNvSpPr txBox="1"/>
          <p:nvPr/>
        </p:nvSpPr>
        <p:spPr>
          <a:xfrm>
            <a:off x="1923002" y="4242435"/>
            <a:ext cx="25186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personally can’t do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This 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won’t stop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Others </a:t>
            </a:r>
            <a:r>
              <a:rPr lang="de-DE" sz="2400" dirty="0" err="1">
                <a:latin typeface="Bebas Neue"/>
                <a:cs typeface="Bebas Neue"/>
              </a:rPr>
              <a:t>From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doing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it</a:t>
            </a:r>
            <a:r>
              <a:rPr lang="de-DE" sz="2400" dirty="0">
                <a:latin typeface="Bebas Neue"/>
                <a:cs typeface="Bebas Neue"/>
              </a:rPr>
              <a:t>“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511C92-6A64-65FA-3EAF-9DBAA8981E7C}"/>
              </a:ext>
            </a:extLst>
          </p:cNvPr>
          <p:cNvSpPr txBox="1"/>
          <p:nvPr/>
        </p:nvSpPr>
        <p:spPr>
          <a:xfrm>
            <a:off x="4777110" y="4262494"/>
            <a:ext cx="248657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cannot support this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or allow the group</a:t>
            </a:r>
          </a:p>
          <a:p>
            <a:pPr algn="ctr"/>
            <a:r>
              <a:rPr lang="de-DE" sz="2400" dirty="0">
                <a:latin typeface="Bebas Neue"/>
                <a:cs typeface="Bebas Neue"/>
              </a:rPr>
              <a:t>T</a:t>
            </a:r>
            <a:r>
              <a:rPr lang="en-US" sz="2400" dirty="0">
                <a:latin typeface="Bebas Neue"/>
                <a:cs typeface="Bebas Neue"/>
              </a:rPr>
              <a:t>o support this”</a:t>
            </a:r>
          </a:p>
        </p:txBody>
      </p:sp>
    </p:spTree>
    <p:extLst>
      <p:ext uri="{BB962C8B-B14F-4D97-AF65-F5344CB8AC3E}">
        <p14:creationId xmlns:p14="http://schemas.microsoft.com/office/powerpoint/2010/main" val="278507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7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have concerns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can live with it”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go with the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group conscience”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STRAWPOLL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take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a pulse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of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body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– a non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binding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vote</a:t>
            </a:r>
            <a:endParaRPr lang="en-US" sz="31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“I agree</a:t>
            </a:r>
            <a:b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</a:br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with the proposal”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3FFAE-6B2B-DF0A-D086-35476A33AD90}"/>
              </a:ext>
            </a:extLst>
          </p:cNvPr>
          <p:cNvSpPr txBox="1"/>
          <p:nvPr/>
        </p:nvSpPr>
        <p:spPr>
          <a:xfrm>
            <a:off x="1923002" y="4242435"/>
            <a:ext cx="25186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personally can’t do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This 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won’t stop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Others </a:t>
            </a:r>
            <a:r>
              <a:rPr lang="de-DE" sz="2400" dirty="0" err="1">
                <a:latin typeface="Bebas Neue"/>
                <a:cs typeface="Bebas Neue"/>
              </a:rPr>
              <a:t>From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doing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it</a:t>
            </a:r>
            <a:r>
              <a:rPr lang="de-DE" sz="2400" dirty="0">
                <a:latin typeface="Bebas Neue"/>
                <a:cs typeface="Bebas Neue"/>
              </a:rPr>
              <a:t>“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511C92-6A64-65FA-3EAF-9DBAA8981E7C}"/>
              </a:ext>
            </a:extLst>
          </p:cNvPr>
          <p:cNvSpPr txBox="1"/>
          <p:nvPr/>
        </p:nvSpPr>
        <p:spPr>
          <a:xfrm>
            <a:off x="4777110" y="4262494"/>
            <a:ext cx="248657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cannot support this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or allow the group</a:t>
            </a:r>
          </a:p>
          <a:p>
            <a:pPr algn="ctr"/>
            <a:r>
              <a:rPr lang="de-DE" sz="2400" dirty="0">
                <a:latin typeface="Bebas Neue"/>
                <a:cs typeface="Bebas Neue"/>
              </a:rPr>
              <a:t>T</a:t>
            </a:r>
            <a:r>
              <a:rPr lang="en-US" sz="2400" dirty="0">
                <a:latin typeface="Bebas Neue"/>
                <a:cs typeface="Bebas Neue"/>
              </a:rPr>
              <a:t>o support this”</a:t>
            </a:r>
          </a:p>
        </p:txBody>
      </p:sp>
    </p:spTree>
    <p:extLst>
      <p:ext uri="{BB962C8B-B14F-4D97-AF65-F5344CB8AC3E}">
        <p14:creationId xmlns:p14="http://schemas.microsoft.com/office/powerpoint/2010/main" val="141547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have concerns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can live with it”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go with the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group conscience”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STRAWPOLL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take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a pulse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of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body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– a non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binding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vote</a:t>
            </a:r>
            <a:endParaRPr lang="en-US" sz="31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“I agree</a:t>
            </a:r>
            <a:b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</a:br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with the proposal”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3FFAE-6B2B-DF0A-D086-35476A33AD90}"/>
              </a:ext>
            </a:extLst>
          </p:cNvPr>
          <p:cNvSpPr txBox="1"/>
          <p:nvPr/>
        </p:nvSpPr>
        <p:spPr>
          <a:xfrm>
            <a:off x="1923002" y="4242435"/>
            <a:ext cx="25186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personally can’t do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This 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won’t stop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Others </a:t>
            </a:r>
            <a:r>
              <a:rPr lang="de-DE" sz="2400" dirty="0" err="1">
                <a:latin typeface="Bebas Neue"/>
                <a:cs typeface="Bebas Neue"/>
              </a:rPr>
              <a:t>From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doing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it</a:t>
            </a:r>
            <a:r>
              <a:rPr lang="de-DE" sz="2400" dirty="0">
                <a:latin typeface="Bebas Neue"/>
                <a:cs typeface="Bebas Neue"/>
              </a:rPr>
              <a:t>“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511C92-6A64-65FA-3EAF-9DBAA8981E7C}"/>
              </a:ext>
            </a:extLst>
          </p:cNvPr>
          <p:cNvSpPr txBox="1"/>
          <p:nvPr/>
        </p:nvSpPr>
        <p:spPr>
          <a:xfrm>
            <a:off x="4777110" y="4262494"/>
            <a:ext cx="248657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cannot support this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or allow the group</a:t>
            </a:r>
          </a:p>
          <a:p>
            <a:pPr algn="ctr"/>
            <a:r>
              <a:rPr lang="de-DE" sz="2400" dirty="0">
                <a:latin typeface="Bebas Neue"/>
                <a:cs typeface="Bebas Neue"/>
              </a:rPr>
              <a:t>T</a:t>
            </a:r>
            <a:r>
              <a:rPr lang="en-US" sz="2400" dirty="0">
                <a:latin typeface="Bebas Neue"/>
                <a:cs typeface="Bebas Neue"/>
              </a:rPr>
              <a:t>o support this”</a:t>
            </a:r>
          </a:p>
        </p:txBody>
      </p:sp>
    </p:spTree>
    <p:extLst>
      <p:ext uri="{BB962C8B-B14F-4D97-AF65-F5344CB8AC3E}">
        <p14:creationId xmlns:p14="http://schemas.microsoft.com/office/powerpoint/2010/main" val="95510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have concerns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can live with it”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go with the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group conscience”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STRAWPOLL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take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a pulse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of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body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– a non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binding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vote</a:t>
            </a:r>
            <a:endParaRPr lang="en-US" sz="31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“I agree</a:t>
            </a:r>
            <a:b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</a:br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with the proposal”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3FFAE-6B2B-DF0A-D086-35476A33AD90}"/>
              </a:ext>
            </a:extLst>
          </p:cNvPr>
          <p:cNvSpPr txBox="1"/>
          <p:nvPr/>
        </p:nvSpPr>
        <p:spPr>
          <a:xfrm>
            <a:off x="1923002" y="4242435"/>
            <a:ext cx="25186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personally can’t do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This 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won’t stop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Others </a:t>
            </a:r>
            <a:r>
              <a:rPr lang="de-DE" sz="2400" dirty="0" err="1">
                <a:latin typeface="Bebas Neue"/>
                <a:cs typeface="Bebas Neue"/>
              </a:rPr>
              <a:t>From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doing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it</a:t>
            </a:r>
            <a:r>
              <a:rPr lang="de-DE" sz="2400" dirty="0">
                <a:latin typeface="Bebas Neue"/>
                <a:cs typeface="Bebas Neue"/>
              </a:rPr>
              <a:t>“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511C92-6A64-65FA-3EAF-9DBAA8981E7C}"/>
              </a:ext>
            </a:extLst>
          </p:cNvPr>
          <p:cNvSpPr txBox="1"/>
          <p:nvPr/>
        </p:nvSpPr>
        <p:spPr>
          <a:xfrm>
            <a:off x="4777110" y="4262494"/>
            <a:ext cx="248657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cannot support this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or allow the group</a:t>
            </a:r>
          </a:p>
          <a:p>
            <a:pPr algn="ctr"/>
            <a:r>
              <a:rPr lang="de-DE" sz="2400" dirty="0">
                <a:latin typeface="Bebas Neue"/>
                <a:cs typeface="Bebas Neue"/>
              </a:rPr>
              <a:t>T</a:t>
            </a:r>
            <a:r>
              <a:rPr lang="en-US" sz="2400" dirty="0">
                <a:latin typeface="Bebas Neue"/>
                <a:cs typeface="Bebas Neue"/>
              </a:rPr>
              <a:t>o support this”</a:t>
            </a:r>
          </a:p>
        </p:txBody>
      </p:sp>
    </p:spTree>
    <p:extLst>
      <p:ext uri="{BB962C8B-B14F-4D97-AF65-F5344CB8AC3E}">
        <p14:creationId xmlns:p14="http://schemas.microsoft.com/office/powerpoint/2010/main" val="253513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have concerns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can live with it”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go with the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group conscience”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STRAWPOLL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take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a pulse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of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body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– a non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binding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vote</a:t>
            </a:r>
            <a:endParaRPr lang="en-US" sz="31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“I agree</a:t>
            </a:r>
            <a:b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</a:br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with the proposal”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3FFAE-6B2B-DF0A-D086-35476A33AD90}"/>
              </a:ext>
            </a:extLst>
          </p:cNvPr>
          <p:cNvSpPr txBox="1"/>
          <p:nvPr/>
        </p:nvSpPr>
        <p:spPr>
          <a:xfrm>
            <a:off x="1923002" y="4242435"/>
            <a:ext cx="25186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personally can’t do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This 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won’t stop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Others </a:t>
            </a:r>
            <a:r>
              <a:rPr lang="de-DE" sz="2400" dirty="0" err="1">
                <a:latin typeface="Bebas Neue"/>
                <a:cs typeface="Bebas Neue"/>
              </a:rPr>
              <a:t>From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doing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it</a:t>
            </a:r>
            <a:r>
              <a:rPr lang="de-DE" sz="2400" dirty="0">
                <a:latin typeface="Bebas Neue"/>
                <a:cs typeface="Bebas Neue"/>
              </a:rPr>
              <a:t>“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511C92-6A64-65FA-3EAF-9DBAA8981E7C}"/>
              </a:ext>
            </a:extLst>
          </p:cNvPr>
          <p:cNvSpPr txBox="1"/>
          <p:nvPr/>
        </p:nvSpPr>
        <p:spPr>
          <a:xfrm>
            <a:off x="4777110" y="4262494"/>
            <a:ext cx="248657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cannot support this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or allow the group</a:t>
            </a:r>
          </a:p>
          <a:p>
            <a:pPr algn="ctr"/>
            <a:r>
              <a:rPr lang="de-DE" sz="2400" dirty="0">
                <a:latin typeface="Bebas Neue"/>
                <a:cs typeface="Bebas Neue"/>
              </a:rPr>
              <a:t>T</a:t>
            </a:r>
            <a:r>
              <a:rPr lang="en-US" sz="2400" dirty="0">
                <a:latin typeface="Bebas Neue"/>
                <a:cs typeface="Bebas Neue"/>
              </a:rPr>
              <a:t>o support this”</a:t>
            </a:r>
          </a:p>
        </p:txBody>
      </p:sp>
    </p:spTree>
    <p:extLst>
      <p:ext uri="{BB962C8B-B14F-4D97-AF65-F5344CB8AC3E}">
        <p14:creationId xmlns:p14="http://schemas.microsoft.com/office/powerpoint/2010/main" val="3230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cken des Rechtecks auf der gleichen Seite abrunden 3"/>
          <p:cNvSpPr/>
          <p:nvPr/>
        </p:nvSpPr>
        <p:spPr>
          <a:xfrm>
            <a:off x="24486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effectLst/>
                <a:latin typeface="Bebas Neue"/>
                <a:cs typeface="Bebas Neue"/>
              </a:rPr>
              <a:t>S</a:t>
            </a:r>
            <a:r>
              <a:rPr lang="en-US" sz="3600" dirty="0" err="1">
                <a:effectLst/>
                <a:latin typeface="Bebas Neue"/>
                <a:cs typeface="Bebas Neue"/>
              </a:rPr>
              <a:t>traw</a:t>
            </a:r>
            <a:r>
              <a:rPr lang="en-US" sz="3600" dirty="0">
                <a:effectLst/>
                <a:latin typeface="Bebas Neue"/>
                <a:cs typeface="Bebas Neue"/>
              </a:rPr>
              <a:t> poll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Ecken des Rechtecks auf der gleichen Seite abrunden 10"/>
          <p:cNvSpPr/>
          <p:nvPr/>
        </p:nvSpPr>
        <p:spPr>
          <a:xfrm flipV="1">
            <a:off x="2448600" y="3657600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2" name="Ecken des Rechtecks auf der gleichen Seite abrunden 11"/>
          <p:cNvSpPr/>
          <p:nvPr/>
        </p:nvSpPr>
        <p:spPr>
          <a:xfrm>
            <a:off x="2448600" y="2602614"/>
            <a:ext cx="5400000" cy="900000"/>
          </a:xfrm>
          <a:prstGeom prst="round2Same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9" name="Pfeil nach unten 18"/>
          <p:cNvSpPr/>
          <p:nvPr/>
        </p:nvSpPr>
        <p:spPr>
          <a:xfrm>
            <a:off x="4945803" y="1828986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176F57-5514-8D75-50BE-F81486F16688}"/>
              </a:ext>
            </a:extLst>
          </p:cNvPr>
          <p:cNvSpPr txBox="1"/>
          <p:nvPr/>
        </p:nvSpPr>
        <p:spPr>
          <a:xfrm>
            <a:off x="2839800" y="37266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</a:t>
            </a:r>
            <a:r>
              <a:rPr lang="en-US" sz="2400" dirty="0">
                <a:latin typeface="Bebas Neue"/>
                <a:cs typeface="Bebas Neue"/>
              </a:rPr>
              <a:t>ore 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281383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cken des Rechtecks auf der gleichen Seite abrunden 3"/>
          <p:cNvSpPr/>
          <p:nvPr/>
        </p:nvSpPr>
        <p:spPr>
          <a:xfrm>
            <a:off x="24486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effectLst/>
                <a:latin typeface="Bebas Neue"/>
                <a:cs typeface="Bebas Neue"/>
              </a:rPr>
              <a:t>S</a:t>
            </a:r>
            <a:r>
              <a:rPr lang="en-US" sz="3600" dirty="0" err="1">
                <a:effectLst/>
                <a:latin typeface="Bebas Neue"/>
                <a:cs typeface="Bebas Neue"/>
              </a:rPr>
              <a:t>traw</a:t>
            </a:r>
            <a:r>
              <a:rPr lang="en-US" sz="3600" dirty="0">
                <a:effectLst/>
                <a:latin typeface="Bebas Neue"/>
                <a:cs typeface="Bebas Neue"/>
              </a:rPr>
              <a:t> poll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Ecken des Rechtecks auf der gleichen Seite abrunden 10"/>
          <p:cNvSpPr/>
          <p:nvPr/>
        </p:nvSpPr>
        <p:spPr>
          <a:xfrm flipV="1">
            <a:off x="2448600" y="3657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2" name="Ecken des Rechtecks auf der gleichen Seite abrunden 11"/>
          <p:cNvSpPr/>
          <p:nvPr/>
        </p:nvSpPr>
        <p:spPr>
          <a:xfrm>
            <a:off x="2448600" y="2602614"/>
            <a:ext cx="5400000" cy="900000"/>
          </a:xfrm>
          <a:prstGeom prst="round2Same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9" name="Pfeil nach unten 18"/>
          <p:cNvSpPr/>
          <p:nvPr/>
        </p:nvSpPr>
        <p:spPr>
          <a:xfrm>
            <a:off x="4945803" y="1828986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176F57-5514-8D75-50BE-F81486F16688}"/>
              </a:ext>
            </a:extLst>
          </p:cNvPr>
          <p:cNvSpPr txBox="1"/>
          <p:nvPr/>
        </p:nvSpPr>
        <p:spPr>
          <a:xfrm>
            <a:off x="2839800" y="37266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</a:t>
            </a:r>
            <a:r>
              <a:rPr lang="en-US" sz="2400" dirty="0">
                <a:latin typeface="Bebas Neue"/>
                <a:cs typeface="Bebas Neue"/>
              </a:rPr>
              <a:t>ore 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74507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159083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80954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114995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5181600"/>
          </a:xfrm>
          <a:effectLst/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Recovery is learning to live by </a:t>
            </a:r>
            <a:br>
              <a:rPr lang="en-US" sz="2800" dirty="0">
                <a:effectLst/>
                <a:latin typeface="Lobster Two"/>
                <a:cs typeface="Lobster Two"/>
              </a:rPr>
            </a:br>
            <a:r>
              <a:rPr lang="en-US" sz="72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spiritual principles</a:t>
            </a:r>
            <a:br>
              <a:rPr lang="en-US" sz="2800" dirty="0">
                <a:effectLst/>
              </a:rPr>
            </a:br>
            <a:br>
              <a:rPr lang="en-US" sz="2800" dirty="0">
                <a:effectLst/>
              </a:rPr>
            </a:br>
            <a:br>
              <a:rPr lang="en-US" sz="800" dirty="0">
                <a:effectLst/>
              </a:rPr>
            </a:br>
            <a:r>
              <a:rPr lang="en-US" sz="28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Consensus is </a:t>
            </a:r>
            <a:br>
              <a:rPr lang="en-US" sz="2800" dirty="0">
                <a:effectLst/>
                <a:latin typeface="Lobster Two"/>
                <a:cs typeface="Lobster Two"/>
              </a:rPr>
            </a:br>
            <a:r>
              <a:rPr lang="en-US" sz="72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making decisions </a:t>
            </a:r>
            <a:br>
              <a:rPr lang="en-US" sz="2800" dirty="0">
                <a:effectLst/>
                <a:latin typeface="Lobster Two"/>
                <a:cs typeface="Lobster Two"/>
              </a:rPr>
            </a:br>
            <a:r>
              <a:rPr lang="en-US" sz="28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by Spiritual Principles </a:t>
            </a:r>
            <a:br>
              <a:rPr lang="en-US" sz="2800" dirty="0">
                <a:effectLst/>
              </a:rPr>
            </a:br>
            <a:br>
              <a:rPr lang="en-GB" sz="3200" dirty="0">
                <a:effectLst/>
                <a:latin typeface="Lobster Two"/>
                <a:cs typeface="Lobster Two"/>
              </a:rPr>
            </a:br>
            <a:endParaRPr lang="en-US" sz="3200" dirty="0">
              <a:solidFill>
                <a:srgbClr val="000000"/>
              </a:solidFill>
              <a:effectLst/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194412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/>
    </mc:Choice>
    <mc:Fallback>
      <p:transition advClick="0" advTm="4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0140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322818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3" name="Pfeil nach unten 22">
            <a:extLst>
              <a:ext uri="{FF2B5EF4-FFF2-40B4-BE49-F238E27FC236}">
                <a16:creationId xmlns:a16="http://schemas.microsoft.com/office/drawing/2014/main" id="{6150260C-E669-0CB0-65C5-6BED3D3E8945}"/>
              </a:ext>
            </a:extLst>
          </p:cNvPr>
          <p:cNvSpPr/>
          <p:nvPr/>
        </p:nvSpPr>
        <p:spPr>
          <a:xfrm>
            <a:off x="4965527" y="4784719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139314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3" name="Pfeil nach unten 22">
            <a:extLst>
              <a:ext uri="{FF2B5EF4-FFF2-40B4-BE49-F238E27FC236}">
                <a16:creationId xmlns:a16="http://schemas.microsoft.com/office/drawing/2014/main" id="{6150260C-E669-0CB0-65C5-6BED3D3E8945}"/>
              </a:ext>
            </a:extLst>
          </p:cNvPr>
          <p:cNvSpPr/>
          <p:nvPr/>
        </p:nvSpPr>
        <p:spPr>
          <a:xfrm>
            <a:off x="4965527" y="4784719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24" name="Ecken des Rechtecks auf der gleichen Seite abrunden 23">
            <a:extLst>
              <a:ext uri="{FF2B5EF4-FFF2-40B4-BE49-F238E27FC236}">
                <a16:creationId xmlns:a16="http://schemas.microsoft.com/office/drawing/2014/main" id="{566A1A4F-FDB1-86CB-9769-81CCD2ADC740}"/>
              </a:ext>
            </a:extLst>
          </p:cNvPr>
          <p:cNvSpPr/>
          <p:nvPr/>
        </p:nvSpPr>
        <p:spPr>
          <a:xfrm>
            <a:off x="2448000" y="5284826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153932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cken des Rechtecks auf der gleichen Seite abrunden 3"/>
          <p:cNvSpPr/>
          <p:nvPr/>
        </p:nvSpPr>
        <p:spPr>
          <a:xfrm>
            <a:off x="24486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effectLst/>
                <a:latin typeface="Bebas Neue"/>
                <a:cs typeface="Bebas Neue"/>
              </a:rPr>
              <a:t>S</a:t>
            </a:r>
            <a:r>
              <a:rPr lang="en-US" sz="3600" dirty="0" err="1">
                <a:effectLst/>
                <a:latin typeface="Bebas Neue"/>
                <a:cs typeface="Bebas Neue"/>
              </a:rPr>
              <a:t>traw</a:t>
            </a:r>
            <a:r>
              <a:rPr lang="en-US" sz="3600" dirty="0">
                <a:effectLst/>
                <a:latin typeface="Bebas Neue"/>
                <a:cs typeface="Bebas Neue"/>
              </a:rPr>
              <a:t> poll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Ecken des Rechtecks auf der gleichen Seite abrunden 10"/>
          <p:cNvSpPr/>
          <p:nvPr/>
        </p:nvSpPr>
        <p:spPr>
          <a:xfrm flipV="1">
            <a:off x="2448600" y="3657600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2" name="Ecken des Rechtecks auf der gleichen Seite abrunden 11"/>
          <p:cNvSpPr/>
          <p:nvPr/>
        </p:nvSpPr>
        <p:spPr>
          <a:xfrm>
            <a:off x="2448600" y="2602614"/>
            <a:ext cx="5400000" cy="900000"/>
          </a:xfrm>
          <a:prstGeom prst="round2Same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9" name="Pfeil nach unten 18"/>
          <p:cNvSpPr/>
          <p:nvPr/>
        </p:nvSpPr>
        <p:spPr>
          <a:xfrm>
            <a:off x="4945803" y="1828986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176F57-5514-8D75-50BE-F81486F16688}"/>
              </a:ext>
            </a:extLst>
          </p:cNvPr>
          <p:cNvSpPr txBox="1"/>
          <p:nvPr/>
        </p:nvSpPr>
        <p:spPr>
          <a:xfrm>
            <a:off x="2839800" y="37266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</a:t>
            </a:r>
            <a:r>
              <a:rPr lang="en-US" sz="2400" dirty="0">
                <a:latin typeface="Bebas Neue"/>
                <a:cs typeface="Bebas Neue"/>
              </a:rPr>
              <a:t>ore 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285498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cken des Rechtecks auf der gleichen Seite abrunden 3"/>
          <p:cNvSpPr/>
          <p:nvPr/>
        </p:nvSpPr>
        <p:spPr>
          <a:xfrm>
            <a:off x="24486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effectLst/>
                <a:latin typeface="Bebas Neue"/>
                <a:cs typeface="Bebas Neue"/>
              </a:rPr>
              <a:t>S</a:t>
            </a:r>
            <a:r>
              <a:rPr lang="en-US" sz="3600" dirty="0" err="1">
                <a:effectLst/>
                <a:latin typeface="Bebas Neue"/>
                <a:cs typeface="Bebas Neue"/>
              </a:rPr>
              <a:t>traw</a:t>
            </a:r>
            <a:r>
              <a:rPr lang="en-US" sz="3600" dirty="0">
                <a:effectLst/>
                <a:latin typeface="Bebas Neue"/>
                <a:cs typeface="Bebas Neue"/>
              </a:rPr>
              <a:t> poll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Ecken des Rechtecks auf der gleichen Seite abrunden 10"/>
          <p:cNvSpPr/>
          <p:nvPr/>
        </p:nvSpPr>
        <p:spPr>
          <a:xfrm flipV="1">
            <a:off x="2448600" y="3657600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2" name="Ecken des Rechtecks auf der gleichen Seite abrunden 11"/>
          <p:cNvSpPr/>
          <p:nvPr/>
        </p:nvSpPr>
        <p:spPr>
          <a:xfrm>
            <a:off x="2448600" y="2602614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9" name="Pfeil nach unten 18"/>
          <p:cNvSpPr/>
          <p:nvPr/>
        </p:nvSpPr>
        <p:spPr>
          <a:xfrm>
            <a:off x="4945803" y="1828986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176F57-5514-8D75-50BE-F81486F16688}"/>
              </a:ext>
            </a:extLst>
          </p:cNvPr>
          <p:cNvSpPr txBox="1"/>
          <p:nvPr/>
        </p:nvSpPr>
        <p:spPr>
          <a:xfrm>
            <a:off x="2839800" y="37266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</a:t>
            </a:r>
            <a:r>
              <a:rPr lang="en-US" sz="2400" dirty="0">
                <a:latin typeface="Bebas Neue"/>
                <a:cs typeface="Bebas Neue"/>
              </a:rPr>
              <a:t>ore 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287831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A7C3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86335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A7C3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48609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A7C3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353967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A7C3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2774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6"/>
            <a:ext cx="2592000" cy="1440001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8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Decision Making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a method that attempts 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…</a:t>
            </a: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46351" y="2541432"/>
            <a:ext cx="225254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belief that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ach person </a:t>
            </a:r>
          </a:p>
          <a:p>
            <a:pPr algn="ctr"/>
            <a:r>
              <a:rPr lang="de-DE" sz="2000" dirty="0" err="1">
                <a:latin typeface="Lobster Two"/>
                <a:cs typeface="Lobster Two"/>
              </a:rPr>
              <a:t>has</a:t>
            </a:r>
            <a:r>
              <a:rPr lang="de-DE" sz="2000" dirty="0">
                <a:latin typeface="Lobster Two"/>
                <a:cs typeface="Lobster Two"/>
              </a:rPr>
              <a:t> a </a:t>
            </a:r>
            <a:r>
              <a:rPr lang="de-DE" sz="2000" dirty="0" err="1">
                <a:latin typeface="Lobster Two"/>
                <a:cs typeface="Lobster Two"/>
              </a:rPr>
              <a:t>piece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of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the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truth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92885" y="4242433"/>
            <a:ext cx="2729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identify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G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roup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concience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</a:t>
            </a:r>
            <a:r>
              <a:rPr lang="de-DE" sz="2000" dirty="0" err="1">
                <a:latin typeface="Lobster Two"/>
                <a:cs typeface="Lobster Two"/>
              </a:rPr>
              <a:t>winners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or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losers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542639" y="4242432"/>
            <a:ext cx="29579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build consensus not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winning </a:t>
            </a:r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O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 losing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a </a:t>
            </a:r>
            <a:r>
              <a:rPr lang="de-DE" sz="2000" dirty="0" err="1">
                <a:latin typeface="Lobster Two"/>
                <a:cs typeface="Lobster Two"/>
              </a:rPr>
              <a:t>debate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86470A-CDD0-5FE5-9FC6-CF64D89F1438}"/>
              </a:ext>
            </a:extLst>
          </p:cNvPr>
          <p:cNvSpPr/>
          <p:nvPr/>
        </p:nvSpPr>
        <p:spPr>
          <a:xfrm>
            <a:off x="4513278" y="1295400"/>
            <a:ext cx="363522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27566-8EE1-7916-AB2F-B38A6BF7C5A7}"/>
              </a:ext>
            </a:extLst>
          </p:cNvPr>
          <p:cNvSpPr txBox="1"/>
          <p:nvPr/>
        </p:nvSpPr>
        <p:spPr>
          <a:xfrm>
            <a:off x="3715034" y="2541432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hear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All voices </a:t>
            </a:r>
          </a:p>
          <a:p>
            <a:pPr algn="ctr"/>
            <a:r>
              <a:rPr lang="en-US" sz="2000" dirty="0">
                <a:latin typeface="Lobster Two"/>
                <a:cs typeface="Lobster Two"/>
              </a:rPr>
              <a:t>of a service body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F16240-6758-17DC-BADA-69D96BBB5EE8}"/>
              </a:ext>
            </a:extLst>
          </p:cNvPr>
          <p:cNvSpPr txBox="1"/>
          <p:nvPr/>
        </p:nvSpPr>
        <p:spPr>
          <a:xfrm>
            <a:off x="588729" y="2572209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synthesize the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Range of ideas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just </a:t>
            </a:r>
            <a:r>
              <a:rPr lang="de-DE" sz="2000" dirty="0" err="1">
                <a:latin typeface="Lobster Two"/>
                <a:cs typeface="Lobster Two"/>
              </a:rPr>
              <a:t>pros</a:t>
            </a:r>
            <a:r>
              <a:rPr lang="de-DE" sz="2000" dirty="0">
                <a:latin typeface="Lobster Two"/>
                <a:cs typeface="Lobster Two"/>
              </a:rPr>
              <a:t> &amp; </a:t>
            </a:r>
            <a:r>
              <a:rPr lang="de-DE" sz="2000" dirty="0" err="1">
                <a:latin typeface="Lobster Two"/>
                <a:cs typeface="Lobster Two"/>
              </a:rPr>
              <a:t>cons</a:t>
            </a:r>
            <a:endParaRPr lang="de-DE" sz="2000" dirty="0"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65033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A7C3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309111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A7C3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08985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1856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14554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1856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101997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1856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95851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4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50"/>
    </mc:Choice>
    <mc:Fallback>
      <p:transition advClick="0" advTm="75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4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3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7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7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6"/>
            <a:ext cx="2592000" cy="1440001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8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Decision Making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a method that attempts 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…</a:t>
            </a: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46351" y="2541432"/>
            <a:ext cx="225254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belief that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ach person </a:t>
            </a:r>
          </a:p>
          <a:p>
            <a:pPr algn="ctr"/>
            <a:r>
              <a:rPr lang="de-DE" sz="2000" dirty="0" err="1">
                <a:latin typeface="Lobster Two"/>
                <a:cs typeface="Lobster Two"/>
              </a:rPr>
              <a:t>has</a:t>
            </a:r>
            <a:r>
              <a:rPr lang="de-DE" sz="2000" dirty="0">
                <a:latin typeface="Lobster Two"/>
                <a:cs typeface="Lobster Two"/>
              </a:rPr>
              <a:t> a </a:t>
            </a:r>
            <a:r>
              <a:rPr lang="de-DE" sz="2000" dirty="0" err="1">
                <a:latin typeface="Lobster Two"/>
                <a:cs typeface="Lobster Two"/>
              </a:rPr>
              <a:t>piece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of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the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truth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92885" y="4242433"/>
            <a:ext cx="2729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identify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G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roup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concience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</a:t>
            </a:r>
            <a:r>
              <a:rPr lang="de-DE" sz="2000" dirty="0" err="1">
                <a:latin typeface="Lobster Two"/>
                <a:cs typeface="Lobster Two"/>
              </a:rPr>
              <a:t>winners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or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losers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542639" y="4242432"/>
            <a:ext cx="29579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build consensus not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winning </a:t>
            </a:r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O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 losing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a </a:t>
            </a:r>
            <a:r>
              <a:rPr lang="de-DE" sz="2000" dirty="0" err="1">
                <a:latin typeface="Lobster Two"/>
                <a:cs typeface="Lobster Two"/>
              </a:rPr>
              <a:t>debate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86470A-CDD0-5FE5-9FC6-CF64D89F1438}"/>
              </a:ext>
            </a:extLst>
          </p:cNvPr>
          <p:cNvSpPr/>
          <p:nvPr/>
        </p:nvSpPr>
        <p:spPr>
          <a:xfrm>
            <a:off x="4513278" y="1295400"/>
            <a:ext cx="363522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27566-8EE1-7916-AB2F-B38A6BF7C5A7}"/>
              </a:ext>
            </a:extLst>
          </p:cNvPr>
          <p:cNvSpPr txBox="1"/>
          <p:nvPr/>
        </p:nvSpPr>
        <p:spPr>
          <a:xfrm>
            <a:off x="3715034" y="2541432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hear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All voices </a:t>
            </a:r>
          </a:p>
          <a:p>
            <a:pPr algn="ctr"/>
            <a:r>
              <a:rPr lang="en-US" sz="2000" dirty="0">
                <a:latin typeface="Lobster Two"/>
                <a:cs typeface="Lobster Two"/>
              </a:rPr>
              <a:t>of a service body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F16240-6758-17DC-BADA-69D96BBB5EE8}"/>
              </a:ext>
            </a:extLst>
          </p:cNvPr>
          <p:cNvSpPr txBox="1"/>
          <p:nvPr/>
        </p:nvSpPr>
        <p:spPr>
          <a:xfrm>
            <a:off x="588729" y="2572209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t</a:t>
            </a:r>
            <a:r>
              <a:rPr lang="en-US" sz="2000" dirty="0">
                <a:solidFill>
                  <a:srgbClr val="A7C3DB"/>
                </a:solidFill>
                <a:latin typeface="Lobster Two"/>
                <a:cs typeface="Lobster Two"/>
              </a:rPr>
              <a:t>o synthesize the </a:t>
            </a:r>
          </a:p>
          <a:p>
            <a:pPr algn="ctr"/>
            <a:r>
              <a:rPr lang="en-US" sz="3200" dirty="0">
                <a:latin typeface="Bebas Neue"/>
                <a:cs typeface="Bebas Neue"/>
              </a:rPr>
              <a:t>Range of ideas </a:t>
            </a:r>
          </a:p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not just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pros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&amp;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cons</a:t>
            </a:r>
            <a:endParaRPr lang="de-DE" sz="2000" dirty="0">
              <a:solidFill>
                <a:srgbClr val="A7C3DB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347425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8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4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95300" y="1782395"/>
            <a:ext cx="815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Clr>
                <a:srgbClr val="53962A"/>
              </a:buClr>
            </a:pPr>
            <a:r>
              <a:rPr lang="en-US" sz="3200" dirty="0">
                <a:solidFill>
                  <a:srgbClr val="719DC5"/>
                </a:solidFill>
                <a:latin typeface="Lobster Two"/>
                <a:cs typeface="Lobster Two"/>
              </a:rPr>
              <a:t>Some say Consensus is a process that </a:t>
            </a:r>
            <a:br>
              <a:rPr lang="en-US" sz="2000" dirty="0">
                <a:latin typeface="Bebas Neue"/>
                <a:cs typeface="Bebas Neue"/>
              </a:rPr>
            </a:br>
            <a:r>
              <a:rPr lang="en-US" sz="7200" dirty="0">
                <a:solidFill>
                  <a:srgbClr val="18568E"/>
                </a:solidFill>
                <a:latin typeface="Bebas Neue"/>
                <a:cs typeface="Bebas Neue"/>
              </a:rPr>
              <a:t>makes it easier for participants </a:t>
            </a:r>
            <a:br>
              <a:rPr lang="en-US" sz="2800" dirty="0">
                <a:solidFill>
                  <a:srgbClr val="E86B27"/>
                </a:solidFill>
                <a:latin typeface="Bebas Neue"/>
                <a:cs typeface="Bebas Neue"/>
              </a:rPr>
            </a:br>
            <a:r>
              <a:rPr lang="en-US" sz="3200" dirty="0">
                <a:solidFill>
                  <a:srgbClr val="719DC5"/>
                </a:solidFill>
                <a:latin typeface="Lobster Two"/>
                <a:cs typeface="Lobster Two"/>
              </a:rPr>
              <a:t>and harder for the facilitator</a:t>
            </a:r>
            <a:endParaRPr lang="de-DE" sz="32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6248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95300" y="2582614"/>
            <a:ext cx="8153400" cy="16927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Clr>
                <a:srgbClr val="53962A"/>
              </a:buClr>
            </a:pPr>
            <a:r>
              <a:rPr lang="en-US" sz="3200" dirty="0">
                <a:solidFill>
                  <a:srgbClr val="719DC5"/>
                </a:solidFill>
                <a:latin typeface="Lobster Two"/>
                <a:cs typeface="Lobster Two"/>
              </a:rPr>
              <a:t>Many Thanks </a:t>
            </a:r>
            <a:br>
              <a:rPr lang="en-US" sz="2000" dirty="0">
                <a:latin typeface="Bebas Neue"/>
                <a:cs typeface="Bebas Neue"/>
              </a:rPr>
            </a:br>
            <a:r>
              <a:rPr lang="en-US" sz="7200" dirty="0">
                <a:solidFill>
                  <a:srgbClr val="18568E"/>
                </a:solidFill>
                <a:latin typeface="Bebas Neue"/>
                <a:cs typeface="Bebas Neue"/>
              </a:rPr>
              <a:t>for your attention</a:t>
            </a:r>
            <a:endParaRPr lang="de-DE" sz="3200" dirty="0">
              <a:solidFill>
                <a:srgbClr val="18568E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25608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500" y="1967061"/>
            <a:ext cx="7239000" cy="26776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19DC5"/>
                </a:solidFill>
                <a:latin typeface="Lobster Two"/>
                <a:cs typeface="Lobster Two"/>
              </a:rPr>
              <a:t>© Copyright 2024 by Narcotics Anonymous</a:t>
            </a:r>
          </a:p>
          <a:p>
            <a:pPr algn="ctr"/>
            <a:r>
              <a:rPr lang="en-US" sz="3200" dirty="0">
                <a:solidFill>
                  <a:srgbClr val="719DC5"/>
                </a:solidFill>
                <a:latin typeface="Lobster Two"/>
                <a:cs typeface="Lobster Two"/>
              </a:rPr>
              <a:t>European Delegates Meeting</a:t>
            </a:r>
          </a:p>
          <a:p>
            <a:pPr algn="ctr"/>
            <a:r>
              <a:rPr lang="en-US" sz="7200" dirty="0">
                <a:solidFill>
                  <a:srgbClr val="18568E"/>
                </a:solidFill>
                <a:latin typeface="Bebas Neue"/>
                <a:cs typeface="Bebas Neue"/>
              </a:rPr>
              <a:t>www.edmna.org</a:t>
            </a:r>
          </a:p>
          <a:p>
            <a:pPr algn="ctr"/>
            <a:r>
              <a:rPr lang="en-US" sz="3200" dirty="0" err="1">
                <a:solidFill>
                  <a:srgbClr val="719DC5"/>
                </a:solidFill>
                <a:latin typeface="Lobster Two"/>
                <a:cs typeface="Lobster Two"/>
              </a:rPr>
              <a:t>contact@edmna.org</a:t>
            </a:r>
            <a:endParaRPr lang="en-US" sz="32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73528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6"/>
            <a:ext cx="2592000" cy="1440001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8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Decision Making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a method that attempts 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…</a:t>
            </a: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46351" y="2541432"/>
            <a:ext cx="225254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belief that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ach person </a:t>
            </a:r>
          </a:p>
          <a:p>
            <a:pPr algn="ctr"/>
            <a:r>
              <a:rPr lang="de-DE" sz="2000" dirty="0" err="1">
                <a:latin typeface="Lobster Two"/>
                <a:cs typeface="Lobster Two"/>
              </a:rPr>
              <a:t>has</a:t>
            </a:r>
            <a:r>
              <a:rPr lang="de-DE" sz="2000" dirty="0">
                <a:latin typeface="Lobster Two"/>
                <a:cs typeface="Lobster Two"/>
              </a:rPr>
              <a:t> a </a:t>
            </a:r>
            <a:r>
              <a:rPr lang="de-DE" sz="2000" dirty="0" err="1">
                <a:latin typeface="Lobster Two"/>
                <a:cs typeface="Lobster Two"/>
              </a:rPr>
              <a:t>piece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of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the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truth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92885" y="4242433"/>
            <a:ext cx="2729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identify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G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roup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concience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</a:t>
            </a:r>
            <a:r>
              <a:rPr lang="de-DE" sz="2000" dirty="0" err="1">
                <a:latin typeface="Lobster Two"/>
                <a:cs typeface="Lobster Two"/>
              </a:rPr>
              <a:t>winners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or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losers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542639" y="4242432"/>
            <a:ext cx="29579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build consensus not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winning </a:t>
            </a:r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O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 losing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a </a:t>
            </a:r>
            <a:r>
              <a:rPr lang="de-DE" sz="2000" dirty="0" err="1">
                <a:latin typeface="Lobster Two"/>
                <a:cs typeface="Lobster Two"/>
              </a:rPr>
              <a:t>debate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86470A-CDD0-5FE5-9FC6-CF64D89F1438}"/>
              </a:ext>
            </a:extLst>
          </p:cNvPr>
          <p:cNvSpPr/>
          <p:nvPr/>
        </p:nvSpPr>
        <p:spPr>
          <a:xfrm>
            <a:off x="4513278" y="1295400"/>
            <a:ext cx="363522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27566-8EE1-7916-AB2F-B38A6BF7C5A7}"/>
              </a:ext>
            </a:extLst>
          </p:cNvPr>
          <p:cNvSpPr txBox="1"/>
          <p:nvPr/>
        </p:nvSpPr>
        <p:spPr>
          <a:xfrm>
            <a:off x="3715034" y="2541432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t</a:t>
            </a:r>
            <a:r>
              <a:rPr lang="en-US" sz="2000" dirty="0">
                <a:solidFill>
                  <a:srgbClr val="A7C3DB"/>
                </a:solidFill>
                <a:latin typeface="Lobster Two"/>
                <a:cs typeface="Lobster Two"/>
              </a:rPr>
              <a:t>o hear </a:t>
            </a:r>
          </a:p>
          <a:p>
            <a:pPr algn="ctr"/>
            <a:r>
              <a:rPr lang="en-US" sz="3200" dirty="0">
                <a:latin typeface="Bebas Neue"/>
                <a:cs typeface="Bebas Neue"/>
              </a:rPr>
              <a:t>All voices </a:t>
            </a:r>
          </a:p>
          <a:p>
            <a:pPr algn="ctr"/>
            <a:r>
              <a:rPr lang="en-US" sz="2000" dirty="0">
                <a:solidFill>
                  <a:srgbClr val="A7C3DB"/>
                </a:solidFill>
                <a:latin typeface="Lobster Two"/>
                <a:cs typeface="Lobster Two"/>
              </a:rPr>
              <a:t>of a service body</a:t>
            </a:r>
            <a:endParaRPr lang="de-DE" sz="2000" dirty="0">
              <a:solidFill>
                <a:srgbClr val="A7C3DB"/>
              </a:solidFill>
              <a:latin typeface="Lobster Two"/>
              <a:cs typeface="Lobster Tw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F16240-6758-17DC-BADA-69D96BBB5EE8}"/>
              </a:ext>
            </a:extLst>
          </p:cNvPr>
          <p:cNvSpPr txBox="1"/>
          <p:nvPr/>
        </p:nvSpPr>
        <p:spPr>
          <a:xfrm>
            <a:off x="588729" y="2572209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synthesize the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Range of ideas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just </a:t>
            </a:r>
            <a:r>
              <a:rPr lang="de-DE" sz="2000" dirty="0" err="1">
                <a:latin typeface="Lobster Two"/>
                <a:cs typeface="Lobster Two"/>
              </a:rPr>
              <a:t>pros</a:t>
            </a:r>
            <a:r>
              <a:rPr lang="de-DE" sz="2000" dirty="0">
                <a:latin typeface="Lobster Two"/>
                <a:cs typeface="Lobster Two"/>
              </a:rPr>
              <a:t> &amp; </a:t>
            </a:r>
            <a:r>
              <a:rPr lang="de-DE" sz="2000" dirty="0" err="1">
                <a:latin typeface="Lobster Two"/>
                <a:cs typeface="Lobster Two"/>
              </a:rPr>
              <a:t>cons</a:t>
            </a:r>
            <a:endParaRPr lang="de-DE" sz="2000" dirty="0"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67513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6"/>
            <a:ext cx="2592000" cy="1440001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8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Decision Making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a method that attempts 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…</a:t>
            </a: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46351" y="2541432"/>
            <a:ext cx="225254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t</a:t>
            </a:r>
            <a:r>
              <a:rPr lang="en-US" sz="2000" dirty="0">
                <a:solidFill>
                  <a:srgbClr val="A7C3DB"/>
                </a:solidFill>
                <a:latin typeface="Lobster Two"/>
                <a:cs typeface="Lobster Two"/>
              </a:rPr>
              <a:t>o belief that </a:t>
            </a:r>
          </a:p>
          <a:p>
            <a:pPr algn="ctr"/>
            <a:r>
              <a:rPr lang="de-DE" sz="3200" dirty="0">
                <a:latin typeface="Bebas Neue"/>
                <a:cs typeface="Bebas Neue"/>
              </a:rPr>
              <a:t>E</a:t>
            </a:r>
            <a:r>
              <a:rPr lang="en-US" sz="3200" dirty="0">
                <a:latin typeface="Bebas Neue"/>
                <a:cs typeface="Bebas Neue"/>
              </a:rPr>
              <a:t>ach person </a:t>
            </a:r>
          </a:p>
          <a:p>
            <a:pPr algn="ctr"/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has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a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piece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of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the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truth</a:t>
            </a:r>
            <a:endParaRPr lang="de-DE" sz="2000" dirty="0">
              <a:solidFill>
                <a:srgbClr val="A7C3DB"/>
              </a:solidFill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92885" y="4242433"/>
            <a:ext cx="2729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identify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G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roup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concience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</a:t>
            </a:r>
            <a:r>
              <a:rPr lang="de-DE" sz="2000" dirty="0" err="1">
                <a:latin typeface="Lobster Two"/>
                <a:cs typeface="Lobster Two"/>
              </a:rPr>
              <a:t>winners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or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losers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542639" y="4242432"/>
            <a:ext cx="29579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build consensus not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winning </a:t>
            </a:r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O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 losing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a </a:t>
            </a:r>
            <a:r>
              <a:rPr lang="de-DE" sz="2000" dirty="0" err="1">
                <a:latin typeface="Lobster Two"/>
                <a:cs typeface="Lobster Two"/>
              </a:rPr>
              <a:t>debate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86470A-CDD0-5FE5-9FC6-CF64D89F1438}"/>
              </a:ext>
            </a:extLst>
          </p:cNvPr>
          <p:cNvSpPr/>
          <p:nvPr/>
        </p:nvSpPr>
        <p:spPr>
          <a:xfrm>
            <a:off x="4513278" y="1295400"/>
            <a:ext cx="363522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27566-8EE1-7916-AB2F-B38A6BF7C5A7}"/>
              </a:ext>
            </a:extLst>
          </p:cNvPr>
          <p:cNvSpPr txBox="1"/>
          <p:nvPr/>
        </p:nvSpPr>
        <p:spPr>
          <a:xfrm>
            <a:off x="3715034" y="2541432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hear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All voices </a:t>
            </a:r>
          </a:p>
          <a:p>
            <a:pPr algn="ctr"/>
            <a:r>
              <a:rPr lang="en-US" sz="2000" dirty="0">
                <a:latin typeface="Lobster Two"/>
                <a:cs typeface="Lobster Two"/>
              </a:rPr>
              <a:t>of a service body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F16240-6758-17DC-BADA-69D96BBB5EE8}"/>
              </a:ext>
            </a:extLst>
          </p:cNvPr>
          <p:cNvSpPr txBox="1"/>
          <p:nvPr/>
        </p:nvSpPr>
        <p:spPr>
          <a:xfrm>
            <a:off x="588729" y="2572209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synthesize the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Range of ideas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just </a:t>
            </a:r>
            <a:r>
              <a:rPr lang="de-DE" sz="2000" dirty="0" err="1">
                <a:latin typeface="Lobster Two"/>
                <a:cs typeface="Lobster Two"/>
              </a:rPr>
              <a:t>pros</a:t>
            </a:r>
            <a:r>
              <a:rPr lang="de-DE" sz="2000" dirty="0">
                <a:latin typeface="Lobster Two"/>
                <a:cs typeface="Lobster Two"/>
              </a:rPr>
              <a:t> &amp; </a:t>
            </a:r>
            <a:r>
              <a:rPr lang="de-DE" sz="2000" dirty="0" err="1">
                <a:latin typeface="Lobster Two"/>
                <a:cs typeface="Lobster Two"/>
              </a:rPr>
              <a:t>cons</a:t>
            </a:r>
            <a:endParaRPr lang="de-DE" sz="2000" dirty="0"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309086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6"/>
            <a:ext cx="2592000" cy="1440001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8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Decision Making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a method that attempts 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…</a:t>
            </a: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46351" y="2541432"/>
            <a:ext cx="225254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belief that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ach person </a:t>
            </a:r>
          </a:p>
          <a:p>
            <a:pPr algn="ctr"/>
            <a:r>
              <a:rPr lang="de-DE" sz="2000" dirty="0" err="1">
                <a:latin typeface="Lobster Two"/>
                <a:cs typeface="Lobster Two"/>
              </a:rPr>
              <a:t>has</a:t>
            </a:r>
            <a:r>
              <a:rPr lang="de-DE" sz="2000" dirty="0">
                <a:latin typeface="Lobster Two"/>
                <a:cs typeface="Lobster Two"/>
              </a:rPr>
              <a:t> a </a:t>
            </a:r>
            <a:r>
              <a:rPr lang="de-DE" sz="2000" dirty="0" err="1">
                <a:latin typeface="Lobster Two"/>
                <a:cs typeface="Lobster Two"/>
              </a:rPr>
              <a:t>piece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of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the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truth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92885" y="4242433"/>
            <a:ext cx="2729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t</a:t>
            </a:r>
            <a:r>
              <a:rPr lang="en-US" sz="2000" dirty="0">
                <a:solidFill>
                  <a:srgbClr val="A7C3DB"/>
                </a:solidFill>
                <a:latin typeface="Lobster Two"/>
                <a:cs typeface="Lobster Two"/>
              </a:rPr>
              <a:t>o identify </a:t>
            </a:r>
          </a:p>
          <a:p>
            <a:pPr algn="ctr"/>
            <a:r>
              <a:rPr lang="de-DE" sz="3200" dirty="0">
                <a:latin typeface="Bebas Neue"/>
                <a:cs typeface="Bebas Neue"/>
              </a:rPr>
              <a:t>G</a:t>
            </a:r>
            <a:r>
              <a:rPr lang="en-US" sz="3200" dirty="0" err="1">
                <a:latin typeface="Bebas Neue"/>
                <a:cs typeface="Bebas Neue"/>
              </a:rPr>
              <a:t>roup</a:t>
            </a:r>
            <a:r>
              <a:rPr lang="en-US" sz="3200" dirty="0">
                <a:latin typeface="Bebas Neue"/>
                <a:cs typeface="Bebas Neue"/>
              </a:rPr>
              <a:t> </a:t>
            </a:r>
            <a:r>
              <a:rPr lang="en-US" sz="3200" dirty="0" err="1">
                <a:latin typeface="Bebas Neue"/>
                <a:cs typeface="Bebas Neue"/>
              </a:rPr>
              <a:t>concience</a:t>
            </a:r>
            <a:r>
              <a:rPr lang="en-US" sz="32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not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winners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or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losers</a:t>
            </a:r>
            <a:endParaRPr lang="de-DE" sz="2000" dirty="0">
              <a:solidFill>
                <a:srgbClr val="A7C3DB"/>
              </a:solidFill>
              <a:latin typeface="Lobster Two"/>
              <a:cs typeface="Lobster Two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542639" y="4242432"/>
            <a:ext cx="29579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build consensus not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winning </a:t>
            </a:r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O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 losing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a </a:t>
            </a:r>
            <a:r>
              <a:rPr lang="de-DE" sz="2000" dirty="0" err="1">
                <a:latin typeface="Lobster Two"/>
                <a:cs typeface="Lobster Two"/>
              </a:rPr>
              <a:t>debate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86470A-CDD0-5FE5-9FC6-CF64D89F1438}"/>
              </a:ext>
            </a:extLst>
          </p:cNvPr>
          <p:cNvSpPr/>
          <p:nvPr/>
        </p:nvSpPr>
        <p:spPr>
          <a:xfrm>
            <a:off x="4513278" y="1295400"/>
            <a:ext cx="363522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27566-8EE1-7916-AB2F-B38A6BF7C5A7}"/>
              </a:ext>
            </a:extLst>
          </p:cNvPr>
          <p:cNvSpPr txBox="1"/>
          <p:nvPr/>
        </p:nvSpPr>
        <p:spPr>
          <a:xfrm>
            <a:off x="3715034" y="2541432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hear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All voices </a:t>
            </a:r>
          </a:p>
          <a:p>
            <a:pPr algn="ctr"/>
            <a:r>
              <a:rPr lang="en-US" sz="2000" dirty="0">
                <a:latin typeface="Lobster Two"/>
                <a:cs typeface="Lobster Two"/>
              </a:rPr>
              <a:t>of a service body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F16240-6758-17DC-BADA-69D96BBB5EE8}"/>
              </a:ext>
            </a:extLst>
          </p:cNvPr>
          <p:cNvSpPr txBox="1"/>
          <p:nvPr/>
        </p:nvSpPr>
        <p:spPr>
          <a:xfrm>
            <a:off x="588729" y="2572209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synthesize the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Range of ideas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just </a:t>
            </a:r>
            <a:r>
              <a:rPr lang="de-DE" sz="2000" dirty="0" err="1">
                <a:latin typeface="Lobster Two"/>
                <a:cs typeface="Lobster Two"/>
              </a:rPr>
              <a:t>pros</a:t>
            </a:r>
            <a:r>
              <a:rPr lang="de-DE" sz="2000" dirty="0">
                <a:latin typeface="Lobster Two"/>
                <a:cs typeface="Lobster Two"/>
              </a:rPr>
              <a:t> &amp; </a:t>
            </a:r>
            <a:r>
              <a:rPr lang="de-DE" sz="2000" dirty="0" err="1">
                <a:latin typeface="Lobster Two"/>
                <a:cs typeface="Lobster Two"/>
              </a:rPr>
              <a:t>cons</a:t>
            </a:r>
            <a:endParaRPr lang="de-DE" sz="2000" dirty="0"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47071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2081</Words>
  <Application>Microsoft Macintosh PowerPoint</Application>
  <PresentationFormat>Bildschirmpräsentation (4:3)</PresentationFormat>
  <Paragraphs>670</Paragraphs>
  <Slides>66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74" baseType="lpstr">
      <vt:lpstr>Arial</vt:lpstr>
      <vt:lpstr>Calisto MT</vt:lpstr>
      <vt:lpstr>Cambria</vt:lpstr>
      <vt:lpstr>Bebas Neue</vt:lpstr>
      <vt:lpstr>Sketch Rockwell</vt:lpstr>
      <vt:lpstr>Lobster Two</vt:lpstr>
      <vt:lpstr>Calibri</vt:lpstr>
      <vt:lpstr>Story</vt:lpstr>
      <vt:lpstr>PowerPoint-Präsentation</vt:lpstr>
      <vt:lpstr>Introducing the Process Consensus Based  Decision Making</vt:lpstr>
      <vt:lpstr>A Different Way of Making Decisions that more clearly follow our concepts</vt:lpstr>
      <vt:lpstr>Recovery is learning to live by  spiritual principles   Consensus is  making decisions  by Spiritual Principles   </vt:lpstr>
      <vt:lpstr>Consensus Based Decision Making a method that attempts … </vt:lpstr>
      <vt:lpstr>Consensus Based Decision Making a method that attempts … </vt:lpstr>
      <vt:lpstr>Consensus Based Decision Making a method that attempts … </vt:lpstr>
      <vt:lpstr>Consensus Based Decision Making a method that attempts … </vt:lpstr>
      <vt:lpstr>Consensus Based Decision Making a method that attempts … </vt:lpstr>
      <vt:lpstr>Consensus Based Decision Making a method that attempts … </vt:lpstr>
      <vt:lpstr>PowerPoint-Präsentation</vt:lpstr>
      <vt:lpstr>The Consensus Process How it works by EDM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STRAWPOLL take a pulse of the body – a non binding vote</vt:lpstr>
      <vt:lpstr>STRAWPOLL take a pulse of the body – a non binding vote</vt:lpstr>
      <vt:lpstr>STRAWPOLL take a pulse of the body – a non binding vote</vt:lpstr>
      <vt:lpstr>STRAWPOLL take a pulse of the body – a non binding vote</vt:lpstr>
      <vt:lpstr>STRAWPOLL take a pulse of the body – a non binding vote</vt:lpstr>
      <vt:lpstr>STRAWPOLL take a pulse of the body – a non binding vote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</dc:creator>
  <cp:lastModifiedBy>Udo Beckmann</cp:lastModifiedBy>
  <cp:revision>471</cp:revision>
  <dcterms:created xsi:type="dcterms:W3CDTF">2012-09-30T16:42:02Z</dcterms:created>
  <dcterms:modified xsi:type="dcterms:W3CDTF">2024-06-11T15:11:44Z</dcterms:modified>
</cp:coreProperties>
</file>