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3004800" cy="9753600"/>
  <p:notesSz cx="6858000" cy="9144000"/>
  <p:embeddedFontLst>
    <p:embeddedFont>
      <p:font typeface="Roboto" panose="02000000000000000000" pitchFamily="2" charset="0"/>
      <p:regular r:id="rId25"/>
      <p:bold r:id="rId26"/>
    </p:embeddedFont>
    <p:embeddedFont>
      <p:font typeface="Roboto Light" panose="02000000000000000000" pitchFamily="2" charset="0"/>
      <p:regular r:id="rId27"/>
    </p:embeddedFont>
    <p:embeddedFont>
      <p:font typeface="Rockwell" panose="02060603020205020403" pitchFamily="18" charset="77"/>
      <p:regular r:id="rId28"/>
      <p:bold r:id="rId29"/>
      <p:italic r:id="rId30"/>
      <p:boldItalic r:id="rId31"/>
    </p:embeddedFont>
  </p:embeddedFont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5" d="100"/>
          <a:sy n="85" d="100"/>
        </p:scale>
        <p:origin x="19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>
            <a:spLocks noGrp="1"/>
          </p:cNvSpPr>
          <p:nvPr>
            <p:ph type="body" sz="quarter" idx="22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21"/>
          </p:nvPr>
        </p:nvSpPr>
        <p:spPr>
          <a:xfrm>
            <a:off x="-932781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idx="21"/>
          </p:nvPr>
        </p:nvSpPr>
        <p:spPr>
          <a:xfrm>
            <a:off x="-647700" y="4953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idx="21"/>
          </p:nvPr>
        </p:nvSpPr>
        <p:spPr>
          <a:xfrm>
            <a:off x="2457644" y="-138499"/>
            <a:ext cx="13504629" cy="900308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dmna.or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pic>
        <p:nvPicPr>
          <p:cNvPr id="120" name="NALogo.png" descr="NA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-1"/>
            <a:ext cx="9753600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12 Concepts"/>
          <p:cNvSpPr txBox="1"/>
          <p:nvPr/>
        </p:nvSpPr>
        <p:spPr>
          <a:xfrm>
            <a:off x="6921532" y="4579281"/>
            <a:ext cx="2543966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</a:lstStyle>
          <a:p>
            <a:r>
              <a:rPr b="1" dirty="0">
                <a:latin typeface="Rockwell" panose="02060603020205020403" pitchFamily="18" charset="77"/>
              </a:rPr>
              <a:t>12 Concepts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mmunication…"/>
          <p:cNvSpPr txBox="1"/>
          <p:nvPr/>
        </p:nvSpPr>
        <p:spPr>
          <a:xfrm>
            <a:off x="562399" y="4680000"/>
            <a:ext cx="11880000" cy="2903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Communication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Regular communication is essential to the integrity and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effectiveness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of our services themselves.</a:t>
            </a:r>
          </a:p>
        </p:txBody>
      </p:sp>
      <p:sp>
        <p:nvSpPr>
          <p:cNvPr id="155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56" name="8th Concept…"/>
          <p:cNvSpPr txBox="1"/>
          <p:nvPr/>
        </p:nvSpPr>
        <p:spPr>
          <a:xfrm>
            <a:off x="562399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latin typeface="Rockwell" panose="02060603020205020403" pitchFamily="18" charset="77"/>
              </a:rPr>
              <a:t>8th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Our service structure depends on the integrity and effectiveness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of our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communications.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1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Open-mindedness…"/>
          <p:cNvSpPr txBox="1"/>
          <p:nvPr/>
        </p:nvSpPr>
        <p:spPr>
          <a:xfrm>
            <a:off x="562400" y="4680000"/>
            <a:ext cx="11880000" cy="388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Open-mindedness</a:t>
            </a:r>
          </a:p>
          <a:p>
            <a:pPr marR="127000" indent="127000"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R="127000" indent="127000"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check judgment, to guard against hasty or misinformed decisions,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 marR="127000" indent="127000"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and to invite the sharing of new ideas, our services must consider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all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R="127000" indent="127000"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viewpoints when making plans. This is essential to the development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R="127000" indent="127000"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of a fair, wise, balanced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group conscience.</a:t>
            </a:r>
          </a:p>
        </p:txBody>
      </p:sp>
      <p:sp>
        <p:nvSpPr>
          <p:cNvPr id="160" name="9th Concept…"/>
          <p:cNvSpPr txBox="1"/>
          <p:nvPr/>
        </p:nvSpPr>
        <p:spPr>
          <a:xfrm>
            <a:off x="562400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9th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All elements of our service structure have the responsibility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carefully consider all viewpoints in their decision-making processes.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airness…"/>
          <p:cNvSpPr txBox="1"/>
          <p:nvPr/>
        </p:nvSpPr>
        <p:spPr>
          <a:xfrm>
            <a:off x="562399" y="4680000"/>
            <a:ext cx="11880000" cy="2903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/>
          <a:p>
            <a:pPr marR="127000" indent="127000"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Fairness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Tenth Concept encourages us to treat each other with respect and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provides us with a means of making amends when we wrong others. </a:t>
            </a:r>
          </a:p>
        </p:txBody>
      </p:sp>
      <p:sp>
        <p:nvSpPr>
          <p:cNvPr id="163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64" name="10th Concept…"/>
          <p:cNvSpPr txBox="1"/>
          <p:nvPr/>
        </p:nvSpPr>
        <p:spPr>
          <a:xfrm>
            <a:off x="767656" y="720000"/>
            <a:ext cx="11469486" cy="176458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10th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Any member of a service body can petition that body for the redress of a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</a:t>
            </a:r>
            <a:r>
              <a:rPr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ersonal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grievance, without fear of reprisal.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Finances…"/>
          <p:cNvSpPr txBox="1"/>
          <p:nvPr/>
        </p:nvSpPr>
        <p:spPr>
          <a:xfrm>
            <a:off x="562400" y="4320000"/>
            <a:ext cx="11880000" cy="4596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Finances</a:t>
            </a:r>
          </a:p>
          <a:p>
            <a:pPr marR="127000" indent="127000"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Responsibility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sz="2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sole absolute priority for the use of NA funds: to carry the message.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importance of that priority calls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for total fiscal accountability. Direct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contributions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each level of service help us to enhance accountability. </a:t>
            </a:r>
          </a:p>
        </p:txBody>
      </p:sp>
      <p:sp>
        <p:nvSpPr>
          <p:cNvPr id="167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68" name="11th Concept…"/>
          <p:cNvSpPr txBox="1"/>
          <p:nvPr/>
        </p:nvSpPr>
        <p:spPr>
          <a:xfrm>
            <a:off x="562400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11th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 funds are to be used to further our primary purpose, and must be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managed responsibly.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ervice, Not Government…"/>
          <p:cNvSpPr txBox="1"/>
          <p:nvPr/>
        </p:nvSpPr>
        <p:spPr>
          <a:xfrm>
            <a:off x="497549" y="4320000"/>
            <a:ext cx="11880000" cy="5150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Service, </a:t>
            </a:r>
            <a:br>
              <a:rPr lang="de-DE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Not Government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Within the context of the Twelve Concepts, as a body,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this concept serves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much the same function as Tradition Twelve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 the context of the traditions.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It brings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our consideration of concepts for NA service back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the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spiritual root of selfless service.</a:t>
            </a:r>
          </a:p>
        </p:txBody>
      </p:sp>
      <p:sp>
        <p:nvSpPr>
          <p:cNvPr id="172" name="12th Concept…"/>
          <p:cNvSpPr txBox="1"/>
          <p:nvPr/>
        </p:nvSpPr>
        <p:spPr>
          <a:xfrm>
            <a:off x="562398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12th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 keeping with the spiritual nature of Narcotics Anonymous, our structure should always be one of service, never of government.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he 12 Concepts…"/>
          <p:cNvSpPr txBox="1"/>
          <p:nvPr/>
        </p:nvSpPr>
        <p:spPr>
          <a:xfrm>
            <a:off x="744413" y="3655953"/>
            <a:ext cx="11515973" cy="3385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68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6800" b="1" dirty="0">
                <a:solidFill>
                  <a:srgbClr val="E9502B"/>
                </a:solidFill>
                <a:latin typeface="Rockwell" panose="02060603020205020403" pitchFamily="18" charset="77"/>
              </a:rPr>
              <a:t>The 12 Concepts</a:t>
            </a:r>
            <a:br>
              <a:rPr lang="de-DE" sz="6800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endParaRPr sz="2400" b="1" dirty="0">
              <a:solidFill>
                <a:srgbClr val="E9502B"/>
              </a:solidFill>
              <a:latin typeface="Rockwell" panose="02060603020205020403" pitchFamily="18" charset="77"/>
            </a:endParaRPr>
          </a:p>
          <a:p>
            <a:pPr defTabSz="457200">
              <a:lnSpc>
                <a:spcPct val="150000"/>
              </a:lnSpc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</a:t>
            </a:r>
            <a:r>
              <a:rPr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rovide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our service structure with guiding principles to serve the groups.</a:t>
            </a:r>
          </a:p>
          <a:p>
            <a:pPr defTabSz="457200">
              <a:lnSpc>
                <a:spcPct val="150000"/>
              </a:lnSpc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They are not the law for NA service.</a:t>
            </a:r>
          </a:p>
          <a:p>
            <a:pPr defTabSz="457200">
              <a:lnSpc>
                <a:spcPct val="150000"/>
              </a:lnSpc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They are valid only to the extent that they prove helpful.</a:t>
            </a:r>
          </a:p>
        </p:txBody>
      </p:sp>
      <p:sp>
        <p:nvSpPr>
          <p:cNvPr id="175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Does NA have leaders?…"/>
          <p:cNvSpPr txBox="1"/>
          <p:nvPr/>
        </p:nvSpPr>
        <p:spPr>
          <a:xfrm>
            <a:off x="612000" y="3240000"/>
            <a:ext cx="11723402" cy="3908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Does NA have leaders?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What are some of the skills and personal traits we seek when selecting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trusted servants? What is the real foundation of NA leadership?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“Effective NA leadership knows not only how to serve, but when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it will serve best to step aside and allow others to take over.”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What is your experience in regards rotation of leadership.</a:t>
            </a:r>
          </a:p>
        </p:txBody>
      </p:sp>
      <p:sp>
        <p:nvSpPr>
          <p:cNvPr id="178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79" name="Brainstorming Questions"/>
          <p:cNvSpPr txBox="1"/>
          <p:nvPr/>
        </p:nvSpPr>
        <p:spPr>
          <a:xfrm>
            <a:off x="916735" y="720000"/>
            <a:ext cx="11171328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>
              <a:defRPr sz="12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marR="127000" indent="127000">
              <a:defRPr sz="6800">
                <a:solidFill>
                  <a:srgbClr val="D85B3A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  <a:ea typeface="Rockwell Bold"/>
                <a:cs typeface="Rockwell Bold"/>
                <a:sym typeface="Rockwell Bold"/>
              </a:rPr>
              <a:t>Brainstorming Questions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How could clearly defining specific responsibilities help us get our services moving ahead at full speed?…"/>
          <p:cNvSpPr txBox="1"/>
          <p:nvPr/>
        </p:nvSpPr>
        <p:spPr>
          <a:xfrm>
            <a:off x="612000" y="3240000"/>
            <a:ext cx="10933121" cy="243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How could clearly defining specific responsibilities help us get our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services moving ahead at full speed?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 you have clearly defined guidelines for each service task? </a:t>
            </a:r>
            <a:b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If yes, how do you apply them?</a:t>
            </a:r>
          </a:p>
        </p:txBody>
      </p:sp>
      <p:sp>
        <p:nvSpPr>
          <p:cNvPr id="182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83" name="Brainstorming Questions"/>
          <p:cNvSpPr txBox="1"/>
          <p:nvPr/>
        </p:nvSpPr>
        <p:spPr>
          <a:xfrm>
            <a:off x="916737" y="720000"/>
            <a:ext cx="11171328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>
              <a:defRPr sz="12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marR="127000" indent="127000">
              <a:defRPr sz="6800">
                <a:solidFill>
                  <a:srgbClr val="D85B3A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  <a:ea typeface="Rockwell Bold"/>
                <a:cs typeface="Rockwell Bold"/>
                <a:sym typeface="Rockwell Bold"/>
              </a:rPr>
              <a:t>Brainstorming Questions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How could a lack of regular communication undermine those concepts, and the integrity and effectiveness of our service structure?…"/>
          <p:cNvSpPr txBox="1"/>
          <p:nvPr/>
        </p:nvSpPr>
        <p:spPr>
          <a:xfrm>
            <a:off x="612000" y="3240000"/>
            <a:ext cx="11449288" cy="243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How could a lack of regular communication undermine those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concepts, and the integrity and effectiveness of our service structure?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 marL="486610" indent="-486610" algn="l" defTabSz="457200">
              <a:spcBef>
                <a:spcPts val="1400"/>
              </a:spcBef>
              <a:buSzPct val="100000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How has this effective communication - or lack of it-  affected your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group? The service structure?</a:t>
            </a:r>
          </a:p>
        </p:txBody>
      </p:sp>
      <p:sp>
        <p:nvSpPr>
          <p:cNvPr id="186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87" name="Brainstorming Questions"/>
          <p:cNvSpPr txBox="1"/>
          <p:nvPr/>
        </p:nvSpPr>
        <p:spPr>
          <a:xfrm>
            <a:off x="916735" y="720000"/>
            <a:ext cx="11171328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>
              <a:defRPr sz="12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marR="127000" indent="127000">
              <a:defRPr sz="6800">
                <a:solidFill>
                  <a:srgbClr val="D85B3A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  <a:ea typeface="Rockwell Bold"/>
                <a:cs typeface="Rockwell Bold"/>
                <a:sym typeface="Rockwell Bold"/>
              </a:rPr>
              <a:t>Brainstorming Questions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Is it important to make sure all viewpoints are considered when making service decisions?…"/>
          <p:cNvSpPr txBox="1"/>
          <p:nvPr/>
        </p:nvSpPr>
        <p:spPr>
          <a:xfrm>
            <a:off x="612000" y="3240000"/>
            <a:ext cx="11108810" cy="26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L="514350" indent="-514350" algn="l" defTabSz="457200">
              <a:spcBef>
                <a:spcPts val="1400"/>
              </a:spcBef>
              <a:buClr>
                <a:schemeClr val="bg1">
                  <a:lumMod val="75000"/>
                  <a:lumOff val="25000"/>
                </a:schemeClr>
              </a:buClr>
              <a:buSzPct val="100000"/>
              <a:buFont typeface="+mj-lt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Is it important to make sure all viewpoints are considered when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making service decisions?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514350" indent="-514350" algn="l" defTabSz="457200">
              <a:spcBef>
                <a:spcPts val="1400"/>
              </a:spcBef>
              <a:buSzPct val="100000"/>
              <a:buFont typeface="+mj-lt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514350" indent="-514350" algn="l" defTabSz="457200">
              <a:spcBef>
                <a:spcPts val="1400"/>
              </a:spcBef>
              <a:buSzPct val="100000"/>
              <a:buFont typeface="+mj-lt"/>
              <a:buAutoNum type="arabicPeriod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 NA services make the effort they should seek out new, different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viewpoints?</a:t>
            </a:r>
          </a:p>
        </p:txBody>
      </p:sp>
      <p:sp>
        <p:nvSpPr>
          <p:cNvPr id="190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91" name="Brainstorming Questions"/>
          <p:cNvSpPr txBox="1"/>
          <p:nvPr/>
        </p:nvSpPr>
        <p:spPr>
          <a:xfrm>
            <a:off x="916737" y="720000"/>
            <a:ext cx="11171328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marR="127000" indent="127000">
              <a:defRPr sz="12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marR="127000" indent="127000">
              <a:defRPr sz="6800">
                <a:solidFill>
                  <a:srgbClr val="D85B3A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  <a:ea typeface="Rockwell Bold"/>
                <a:cs typeface="Rockwell Bold"/>
                <a:sym typeface="Rockwell Bold"/>
              </a:rPr>
              <a:t>Brainstorming Questions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12 CONCEPTS…"/>
          <p:cNvSpPr txBox="1"/>
          <p:nvPr/>
        </p:nvSpPr>
        <p:spPr>
          <a:xfrm>
            <a:off x="612000" y="3240000"/>
            <a:ext cx="11661875" cy="4596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 anchorCtr="0">
            <a:spAutoFit/>
          </a:bodyPr>
          <a:lstStyle/>
          <a:p>
            <a:pPr marL="431800" indent="-431800" algn="l" defTabSz="457200">
              <a:spcBef>
                <a:spcPts val="1200"/>
              </a:spcBef>
              <a:buClr>
                <a:schemeClr val="bg1">
                  <a:lumMod val="75000"/>
                  <a:lumOff val="25000"/>
                </a:schemeClr>
              </a:buClr>
              <a:buSzPct val="90000"/>
              <a:buChar char="•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Early 1950s, the 12 Steps for our personal recovery.</a:t>
            </a:r>
          </a:p>
          <a:p>
            <a:pPr marL="431800" indent="-431800" algn="l" defTabSz="457200">
              <a:spcBef>
                <a:spcPts val="1200"/>
              </a:spcBef>
              <a:buClr>
                <a:schemeClr val="bg1">
                  <a:lumMod val="75000"/>
                  <a:lumOff val="25000"/>
                </a:schemeClr>
              </a:buClr>
              <a:buSzPct val="90000"/>
              <a:buChar char="•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12 Traditions are designed to guide the NA groups and meet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its needs.</a:t>
            </a:r>
          </a:p>
          <a:p>
            <a:pPr marL="431800" indent="-431800" algn="l" defTabSz="457200">
              <a:spcBef>
                <a:spcPts val="1200"/>
              </a:spcBef>
              <a:buClr>
                <a:schemeClr val="bg1">
                  <a:lumMod val="75000"/>
                  <a:lumOff val="25000"/>
                </a:schemeClr>
              </a:buClr>
              <a:buSzPct val="90000"/>
              <a:buChar char="•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 Tradition 9, the groups are encouraged to create a service structure.</a:t>
            </a:r>
          </a:p>
          <a:p>
            <a:pPr marL="431800" indent="-431800" algn="l" defTabSz="457200">
              <a:spcBef>
                <a:spcPts val="1200"/>
              </a:spcBef>
              <a:buClr>
                <a:schemeClr val="bg1">
                  <a:lumMod val="75000"/>
                  <a:lumOff val="25000"/>
                </a:schemeClr>
              </a:buClr>
              <a:buSzPct val="90000"/>
              <a:buChar char="•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12 Traditions were never intended to provide our service structure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with the directions it needs to serve by.</a:t>
            </a:r>
          </a:p>
          <a:p>
            <a:pPr marL="431800" indent="-431800" algn="l" defTabSz="457200">
              <a:spcBef>
                <a:spcPts val="1200"/>
              </a:spcBef>
              <a:buClr>
                <a:schemeClr val="bg1">
                  <a:lumMod val="75000"/>
                  <a:lumOff val="25000"/>
                </a:schemeClr>
              </a:buClr>
              <a:buSzPct val="90000"/>
              <a:buChar char="•"/>
              <a:defRPr sz="34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Twelve Concepts summarize a vast amount of experience in NA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service, experience we would all do well to consider and apply wherever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appropriate.</a:t>
            </a:r>
          </a:p>
        </p:txBody>
      </p:sp>
      <p:sp>
        <p:nvSpPr>
          <p:cNvPr id="124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AC96F86-1E4B-88A7-83D3-F86CF1965059}"/>
              </a:ext>
            </a:extLst>
          </p:cNvPr>
          <p:cNvSpPr txBox="1"/>
          <p:nvPr/>
        </p:nvSpPr>
        <p:spPr>
          <a:xfrm>
            <a:off x="2209558" y="720000"/>
            <a:ext cx="8585684" cy="21031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t" anchorCtr="0">
            <a:spAutoFit/>
          </a:bodyPr>
          <a:lstStyle/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lang="de-DE" sz="9000" b="1" dirty="0">
                <a:solidFill>
                  <a:srgbClr val="E9502B"/>
                </a:solidFill>
                <a:latin typeface="Rockwell" panose="02060603020205020403" pitchFamily="18" charset="77"/>
              </a:rPr>
              <a:t>12 CONCEPTS </a:t>
            </a:r>
            <a:br>
              <a:rPr lang="de-DE" sz="8800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r>
              <a:rPr lang="de-DE"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FOR NA SERVICE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he full fruit of a labour of love lives in the harvest…"/>
          <p:cNvSpPr txBox="1"/>
          <p:nvPr/>
        </p:nvSpPr>
        <p:spPr>
          <a:xfrm>
            <a:off x="1876936" y="3409732"/>
            <a:ext cx="9250930" cy="2841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The full fruit of a </a:t>
            </a:r>
            <a:r>
              <a:rPr sz="4000" b="1" dirty="0" err="1">
                <a:solidFill>
                  <a:srgbClr val="E9502B"/>
                </a:solidFill>
                <a:latin typeface="Rockwell" panose="02060603020205020403" pitchFamily="18" charset="77"/>
              </a:rPr>
              <a:t>labour</a:t>
            </a: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 of love </a:t>
            </a:r>
            <a:br>
              <a:rPr lang="de-DE" sz="4000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lives in the harvest and</a:t>
            </a:r>
            <a:br>
              <a:rPr lang="de-DE" sz="4000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that always come in its right season.</a:t>
            </a:r>
          </a:p>
          <a:p>
            <a:pPr defTabSz="457200">
              <a:defRPr sz="30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defTabSz="457200">
              <a:defRPr sz="30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From the preface of the Basic Text.</a:t>
            </a:r>
          </a:p>
        </p:txBody>
      </p:sp>
      <p:sp>
        <p:nvSpPr>
          <p:cNvPr id="194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or Your Attention…"/>
          <p:cNvSpPr txBox="1"/>
          <p:nvPr/>
        </p:nvSpPr>
        <p:spPr>
          <a:xfrm>
            <a:off x="2529357" y="3809841"/>
            <a:ext cx="7946086" cy="2133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6800" b="1" dirty="0">
                <a:solidFill>
                  <a:srgbClr val="E9502B"/>
                </a:solidFill>
                <a:latin typeface="Rockwell" panose="02060603020205020403" pitchFamily="18" charset="77"/>
              </a:rPr>
              <a:t>For Your Attention</a:t>
            </a:r>
          </a:p>
          <a:p>
            <a:pPr defTabSz="457200">
              <a:defRPr sz="30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/>
          </a:p>
          <a:p>
            <a:pPr defTabSz="457200">
              <a:defRPr sz="3000"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34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Many Thanks</a:t>
            </a:r>
          </a:p>
        </p:txBody>
      </p:sp>
      <p:sp>
        <p:nvSpPr>
          <p:cNvPr id="197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hank you  for your ongoing support.…"/>
          <p:cNvSpPr txBox="1"/>
          <p:nvPr/>
        </p:nvSpPr>
        <p:spPr>
          <a:xfrm>
            <a:off x="6281872" y="2455624"/>
            <a:ext cx="6492162" cy="4842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Thank you </a:t>
            </a:r>
            <a:b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</a:b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for your ongoing support.</a:t>
            </a:r>
          </a:p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sz="4000" b="1" dirty="0">
              <a:solidFill>
                <a:srgbClr val="E9502B"/>
              </a:solidFill>
              <a:latin typeface="Rockwell" panose="02060603020205020403" pitchFamily="18" charset="77"/>
            </a:endParaRPr>
          </a:p>
          <a:p>
            <a:pPr defTabSz="457200">
              <a:defRPr sz="56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Your FD Team.</a:t>
            </a:r>
          </a:p>
          <a:p>
            <a:pPr defTabSz="457200">
              <a:defRPr sz="3200">
                <a:solidFill>
                  <a:srgbClr val="424242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sz="3200"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www.edmna.org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www.na.org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fd@edmna.org</a:t>
            </a:r>
            <a:endParaRPr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defTabSz="457200">
              <a:defRPr sz="32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00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pic>
        <p:nvPicPr>
          <p:cNvPr id="201" name="the-twelve-concepts.png" descr="the-twelve-concept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766" y="1073150"/>
            <a:ext cx="5080001" cy="7607300"/>
          </a:xfrm>
          <a:prstGeom prst="rect">
            <a:avLst/>
          </a:prstGeom>
          <a:ln w="6350">
            <a:solidFill>
              <a:srgbClr val="000000"/>
            </a:solidFill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sponsibility…"/>
          <p:cNvSpPr txBox="1"/>
          <p:nvPr/>
        </p:nvSpPr>
        <p:spPr>
          <a:xfrm>
            <a:off x="540000" y="4680000"/>
            <a:ext cx="11880000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Responsibility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primary responsibility of an NA group is to conduct its recovery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meetings.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service structure ensures that other services are fulfilled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effectively without distracting the groups from their own primary purpose.</a:t>
            </a:r>
          </a:p>
        </p:txBody>
      </p:sp>
      <p:sp>
        <p:nvSpPr>
          <p:cNvPr id="127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28" name="1st Concept…"/>
          <p:cNvSpPr txBox="1"/>
          <p:nvPr/>
        </p:nvSpPr>
        <p:spPr>
          <a:xfrm>
            <a:off x="566478" y="719999"/>
            <a:ext cx="11880000" cy="2376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lang="de-DE"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1st Concept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fulfill our fellowship’s primary purpose,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NA groups have joined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together to create a structure which develops, coordinates, and maintains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services on behalf of NA as a whole.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hority…"/>
          <p:cNvSpPr txBox="1"/>
          <p:nvPr/>
        </p:nvSpPr>
        <p:spPr>
          <a:xfrm>
            <a:off x="561600" y="4680000"/>
            <a:ext cx="11880000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Authority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service structure must always look to the groups for support and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direction. The groups have final responsibility for and authority over the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service structure they have created. </a:t>
            </a:r>
          </a:p>
        </p:txBody>
      </p:sp>
      <p:sp>
        <p:nvSpPr>
          <p:cNvPr id="131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32" name="2nd Concept…"/>
          <p:cNvSpPr txBox="1"/>
          <p:nvPr/>
        </p:nvSpPr>
        <p:spPr>
          <a:xfrm>
            <a:off x="561600" y="719999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2nd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final responsibility and authority for NA services rests with the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groups.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elegation…"/>
          <p:cNvSpPr txBox="1"/>
          <p:nvPr/>
        </p:nvSpPr>
        <p:spPr>
          <a:xfrm>
            <a:off x="562398" y="4680000"/>
            <a:ext cx="11880000" cy="2903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Delegation</a:t>
            </a:r>
            <a:endParaRPr lang="de-DE" b="1" dirty="0">
              <a:solidFill>
                <a:srgbClr val="E9502B"/>
              </a:solidFill>
              <a:latin typeface="Rockwell" panose="02060603020205020403" pitchFamily="18" charset="77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br>
              <a:rPr lang="de-DE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Delegated practical authority is not a blank check, the groups still bear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final authority. To make this work, we must carefully select trusted servants.</a:t>
            </a:r>
          </a:p>
        </p:txBody>
      </p:sp>
      <p:sp>
        <p:nvSpPr>
          <p:cNvPr id="135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36" name="3rd Concept…"/>
          <p:cNvSpPr txBox="1"/>
          <p:nvPr/>
        </p:nvSpPr>
        <p:spPr>
          <a:xfrm>
            <a:off x="562398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3rd Concept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 NA groups delegate to the service structure the authority necessary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fulfill the responsibilities assigned to it.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eadership…"/>
          <p:cNvSpPr txBox="1"/>
          <p:nvPr/>
        </p:nvSpPr>
        <p:spPr>
          <a:xfrm>
            <a:off x="562398" y="4680000"/>
            <a:ext cx="11880000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Leadership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Leaders help us organize, focus our energy and resources, and act in unity.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Without good leaders it will be challenging, if not impossible,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to achieve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these goals.</a:t>
            </a:r>
          </a:p>
        </p:txBody>
      </p:sp>
      <p:sp>
        <p:nvSpPr>
          <p:cNvPr id="139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40" name="4th Concept…"/>
          <p:cNvSpPr txBox="1"/>
          <p:nvPr/>
        </p:nvSpPr>
        <p:spPr>
          <a:xfrm>
            <a:off x="562398" y="720000"/>
            <a:ext cx="11880000" cy="2376000"/>
          </a:xfrm>
          <a:prstGeom prst="rect">
            <a:avLst/>
          </a:prstGeom>
          <a:ln w="12700" cap="sq" cmpd="sng">
            <a:noFill/>
            <a:bevel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4th Concept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Effective leadership is highly valued in Narcotics Anonymous.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Leadership qualities should be carefully considered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when selecting trusted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servants.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ccountability…"/>
          <p:cNvSpPr txBox="1"/>
          <p:nvPr/>
        </p:nvSpPr>
        <p:spPr>
          <a:xfrm>
            <a:off x="562399" y="4680000"/>
            <a:ext cx="11880000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Accountability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We need to eliminate confusion about who has authority to do what.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Whoever is given the authority will be held accountable for the fulfillment of </a:t>
            </a:r>
            <a:b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that task.</a:t>
            </a:r>
          </a:p>
        </p:txBody>
      </p:sp>
      <p:sp>
        <p:nvSpPr>
          <p:cNvPr id="143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44" name="5th Concept…"/>
          <p:cNvSpPr txBox="1"/>
          <p:nvPr/>
        </p:nvSpPr>
        <p:spPr>
          <a:xfrm>
            <a:off x="562399" y="719999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5th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For each responsibility assigned to the service structure,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 single point of decision and accountability should be clearly defined.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piritual Guidance…"/>
          <p:cNvSpPr txBox="1"/>
          <p:nvPr/>
        </p:nvSpPr>
        <p:spPr>
          <a:xfrm>
            <a:off x="562399" y="4680000"/>
            <a:ext cx="11880000" cy="333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Spiritual Guidance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We need to bring the spiritual awakening of the Twelve Steps to bear in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making service-related decisions. It is not, however, merely a euphemism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for “voting” and is not itself the NA decision-making process.</a:t>
            </a:r>
          </a:p>
        </p:txBody>
      </p:sp>
      <p:sp>
        <p:nvSpPr>
          <p:cNvPr id="147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3" name="5th Concept…">
            <a:extLst>
              <a:ext uri="{FF2B5EF4-FFF2-40B4-BE49-F238E27FC236}">
                <a16:creationId xmlns:a16="http://schemas.microsoft.com/office/drawing/2014/main" id="{2D5CF133-C981-31B8-59AD-85292A097A19}"/>
              </a:ext>
            </a:extLst>
          </p:cNvPr>
          <p:cNvSpPr txBox="1"/>
          <p:nvPr/>
        </p:nvSpPr>
        <p:spPr>
          <a:xfrm>
            <a:off x="562399" y="720000"/>
            <a:ext cx="11880000" cy="1944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lang="de-DE"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6</a:t>
            </a:r>
            <a:r>
              <a:rPr sz="4000" b="1" dirty="0" err="1">
                <a:solidFill>
                  <a:srgbClr val="E9502B"/>
                </a:solidFill>
                <a:latin typeface="Rockwell" panose="02060603020205020403" pitchFamily="18" charset="77"/>
              </a:rPr>
              <a:t>th</a:t>
            </a: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Group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conscience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the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spiritual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means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by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which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a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loving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God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influence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our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de-DE" sz="28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decisions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</a:t>
            </a:r>
            <a:endParaRPr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articipation…"/>
          <p:cNvSpPr txBox="1"/>
          <p:nvPr/>
        </p:nvSpPr>
        <p:spPr>
          <a:xfrm>
            <a:off x="562400" y="4680000"/>
            <a:ext cx="11880000" cy="2903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 defTabSz="457200">
              <a:defRPr sz="90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b="1" dirty="0">
                <a:solidFill>
                  <a:srgbClr val="E9502B"/>
                </a:solidFill>
                <a:latin typeface="Rockwell" panose="02060603020205020403" pitchFamily="18" charset="77"/>
              </a:rPr>
              <a:t>Participation</a:t>
            </a: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 dirty="0"/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 service is a team effort. The full participation of each member of the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defTabSz="457200"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team is of great value</a:t>
            </a:r>
            <a:r>
              <a:rPr lang="de-DE"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as we seek to express the conscience of the whole.</a:t>
            </a:r>
          </a:p>
        </p:txBody>
      </p:sp>
      <p:sp>
        <p:nvSpPr>
          <p:cNvPr id="151" name="Zum Bearbeiten doppelklicken"/>
          <p:cNvSpPr txBox="1">
            <a:spLocks noGrp="1"/>
          </p:cNvSpPr>
          <p:nvPr>
            <p:ph type="subTitle" idx="1"/>
          </p:nvPr>
        </p:nvSpPr>
        <p:spPr>
          <a:xfrm>
            <a:off x="-1213032" y="12971525"/>
            <a:ext cx="11942597" cy="6342159"/>
          </a:xfrm>
          <a:prstGeom prst="rect">
            <a:avLst/>
          </a:prstGeom>
          <a:ln w="9525">
            <a:round/>
          </a:ln>
        </p:spPr>
        <p:txBody>
          <a:bodyPr lIns="27093" tIns="27093" rIns="27093" bIns="27093"/>
          <a:lstStyle/>
          <a:p>
            <a:pPr defTabSz="457200">
              <a:defRPr sz="2800">
                <a:solidFill>
                  <a:schemeClr val="accent4">
                    <a:hueOff val="-149388"/>
                    <a:satOff val="26012"/>
                    <a:lumOff val="-24786"/>
                  </a:schemeClr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endParaRPr/>
          </a:p>
        </p:txBody>
      </p:sp>
      <p:sp>
        <p:nvSpPr>
          <p:cNvPr id="152" name="7th Concept…"/>
          <p:cNvSpPr txBox="1"/>
          <p:nvPr/>
        </p:nvSpPr>
        <p:spPr>
          <a:xfrm>
            <a:off x="562400" y="720000"/>
            <a:ext cx="11880000" cy="2340000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t" anchorCtr="0">
            <a:spAutoFit/>
          </a:bodyPr>
          <a:lstStyle/>
          <a:p>
            <a:pPr>
              <a:defRPr sz="1200"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endParaRPr dirty="0"/>
          </a:p>
          <a:p>
            <a:pPr>
              <a:defRPr>
                <a:solidFill>
                  <a:srgbClr val="D85B3A"/>
                </a:solidFill>
                <a:latin typeface="Rockwell Bold"/>
                <a:ea typeface="Rockwell Bold"/>
                <a:cs typeface="Rockwell Bold"/>
                <a:sym typeface="Rockwell Bold"/>
              </a:defRPr>
            </a:pPr>
            <a:r>
              <a:rPr sz="4000" b="1" dirty="0">
                <a:solidFill>
                  <a:srgbClr val="E9502B"/>
                </a:solidFill>
                <a:latin typeface="Rockwell" panose="02060603020205020403" pitchFamily="18" charset="77"/>
              </a:rPr>
              <a:t>7th Concept </a:t>
            </a: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All members of a service body bear substantial responsibility for that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body's decisions and should be allowed to fully participate in its decision </a:t>
            </a:r>
            <a:endParaRPr lang="de-DE" sz="2800" dirty="0">
              <a:solidFill>
                <a:schemeClr val="bg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defRPr>
                <a:solidFill>
                  <a:srgbClr val="424242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r>
              <a:rPr sz="2800" dirty="0">
                <a:solidFill>
                  <a:schemeClr val="bg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making processes.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1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1091</Words>
  <Application>Microsoft Macintosh PowerPoint</Application>
  <PresentationFormat>Benutzerdefiniert</PresentationFormat>
  <Paragraphs>140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1" baseType="lpstr">
      <vt:lpstr>DIN Condensed Bold</vt:lpstr>
      <vt:lpstr>Roboto</vt:lpstr>
      <vt:lpstr>Rockwell Bold</vt:lpstr>
      <vt:lpstr>Rockwell</vt:lpstr>
      <vt:lpstr>Helvetica Light</vt:lpstr>
      <vt:lpstr>Helvetica Neue</vt:lpstr>
      <vt:lpstr>DIN Alternate Bold</vt:lpstr>
      <vt:lpstr>Roboto Light</vt:lpstr>
      <vt:lpstr>Black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MC - EDM</cp:lastModifiedBy>
  <cp:revision>8</cp:revision>
  <dcterms:modified xsi:type="dcterms:W3CDTF">2024-06-15T14:51:57Z</dcterms:modified>
</cp:coreProperties>
</file>