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“Type a quote here.”</a:t>
            </a:r>
          </a:p>
        </p:txBody>
      </p:sp>
      <p:sp>
        <p:nvSpPr>
          <p:cNvPr id="9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Pyramids of Giza silhouetted against an orange sunset"/>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3961927" y="2438399"/>
            <a:ext cx="16460146" cy="1217962"/>
          </a:xfrm>
          <a:prstGeom prst="rect">
            <a:avLst/>
          </a:prstGeom>
        </p:spPr>
        <p:txBody>
          <a:bodyPr lIns="38100" tIns="38100" rIns="38100" bIns="38100"/>
          <a:lstStyle>
            <a:lvl1pPr algn="ctr">
              <a:defRPr sz="3800"/>
            </a:lvl1pPr>
          </a:lstStyle>
          <a:p>
            <a:pPr/>
            <a:r>
              <a:t>Title Text</a:t>
            </a:r>
          </a:p>
        </p:txBody>
      </p:sp>
      <p:sp>
        <p:nvSpPr>
          <p:cNvPr id="118" name="Body Level One…"/>
          <p:cNvSpPr txBox="1"/>
          <p:nvPr>
            <p:ph type="body" sz="half" idx="1"/>
          </p:nvPr>
        </p:nvSpPr>
        <p:spPr>
          <a:xfrm>
            <a:off x="3957139" y="3900982"/>
            <a:ext cx="16469722" cy="7196983"/>
          </a:xfrm>
          <a:prstGeom prst="rect">
            <a:avLst/>
          </a:prstGeom>
        </p:spPr>
        <p:txBody>
          <a:bodyPr lIns="38100" tIns="38100" rIns="38100" bIns="38100"/>
          <a:lstStyle>
            <a:lvl1pPr marL="0" indent="0" algn="ctr">
              <a:spcBef>
                <a:spcPts val="0"/>
              </a:spcBef>
              <a:buSzTx/>
              <a:buNone/>
              <a:defRPr sz="3800"/>
            </a:lvl1pPr>
            <a:lvl2pPr marL="0" indent="0" algn="ctr">
              <a:spcBef>
                <a:spcPts val="0"/>
              </a:spcBef>
              <a:buSzTx/>
              <a:buNone/>
              <a:defRPr sz="3800"/>
            </a:lvl2pPr>
            <a:lvl3pPr marL="0" indent="0" algn="ctr">
              <a:spcBef>
                <a:spcPts val="0"/>
              </a:spcBef>
              <a:buSzTx/>
              <a:buNone/>
              <a:defRPr sz="3800"/>
            </a:lvl3pPr>
            <a:lvl4pPr marL="0" indent="0" algn="ctr">
              <a:spcBef>
                <a:spcPts val="0"/>
              </a:spcBef>
              <a:buSzTx/>
              <a:buNone/>
              <a:defRPr sz="3800"/>
            </a:lvl4pPr>
            <a:lvl5pPr marL="0" indent="0" algn="ctr">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2018564" y="11493499"/>
            <a:ext cx="344562" cy="508001"/>
          </a:xfrm>
          <a:prstGeom prst="rect">
            <a:avLst/>
          </a:prstGeom>
        </p:spPr>
        <p:txBody>
          <a:bodyPr lIns="38100" tIns="38100" rIns="38100" bIns="38100"/>
          <a:lstStyle>
            <a:lvl1pPr>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yramids of Giza silhouetted against an orange sunset"/>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Pyramids of Giza silhouetted against an orange sunset"/>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Pyramids of Giza silhouetted against an orange sunset"/>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84" name="Close-up of a pyramid in Giza"/>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85" name="Sphinx in front of the pyramids of Giza with a clear blue sky in the background"/>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hyperlink" Target="mailto:fd@edmna.org" TargetMode="External"/><Relationship Id="rId4" Type="http://schemas.openxmlformats.org/officeDocument/2006/relationships/hyperlink" Target="mailto:vicefd@edmna.org" TargetMode="External"/><Relationship Id="rId5" Type="http://schemas.openxmlformats.org/officeDocument/2006/relationships/hyperlink" Target="mailto:fd.secretary@edmna.org"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129" name="“When we commit to more than we can handle, we start feeling that old desperation creeping in. It takes time to build services that we can sustain and that will sustain us. It is our responsibility to keep an eye on either our efforts in service are buil"/>
          <p:cNvSpPr txBox="1"/>
          <p:nvPr>
            <p:ph type="body" idx="1"/>
          </p:nvPr>
        </p:nvSpPr>
        <p:spPr>
          <a:xfrm>
            <a:off x="1122484" y="3215480"/>
            <a:ext cx="22139032" cy="9296056"/>
          </a:xfrm>
          <a:prstGeom prst="rect">
            <a:avLst/>
          </a:prstGeom>
          <a:ln w="9525">
            <a:round/>
          </a:ln>
        </p:spPr>
        <p:txBody>
          <a:bodyPr anchor="t"/>
          <a:lstStyle/>
          <a:p>
            <a:pPr>
              <a:defRPr sz="4200"/>
            </a:pPr>
            <a:r>
              <a:t> </a:t>
            </a:r>
          </a:p>
          <a:p>
            <a:pPr>
              <a:defRPr sz="5100"/>
            </a:pPr>
            <a:r>
              <a:t>EDM  FD COMMITTEE </a:t>
            </a:r>
          </a:p>
          <a:p>
            <a:pPr>
              <a:defRPr sz="5100"/>
            </a:pPr>
            <a:endParaRPr>
              <a:ln w="3175" cap="flat">
                <a:solidFill>
                  <a:srgbClr val="000000"/>
                </a:solidFill>
                <a:prstDash val="solid"/>
                <a:miter lim="400000"/>
              </a:ln>
              <a:solidFill>
                <a:schemeClr val="accent4">
                  <a:hueOff val="-633268"/>
                  <a:lumOff val="-33072"/>
                </a:schemeClr>
              </a:solidFill>
            </a:endParaRPr>
          </a:p>
          <a:p>
            <a:pPr>
              <a:defRPr sz="5100"/>
            </a:pPr>
            <a:endParaRPr>
              <a:ln w="3175" cap="flat">
                <a:solidFill>
                  <a:srgbClr val="000000"/>
                </a:solidFill>
                <a:prstDash val="solid"/>
                <a:miter lim="400000"/>
              </a:ln>
              <a:solidFill>
                <a:schemeClr val="accent4">
                  <a:hueOff val="-633268"/>
                  <a:lumOff val="-33072"/>
                </a:schemeClr>
              </a:solidFill>
            </a:endParaRPr>
          </a:p>
          <a:p>
            <a:pPr>
              <a:defRPr sz="5100"/>
            </a:pPr>
            <a:r>
              <a:t>Building strong, reliable services</a:t>
            </a:r>
          </a:p>
          <a:p>
            <a:pPr>
              <a:defRPr sz="5100"/>
            </a:pPr>
          </a:p>
          <a:p>
            <a:pPr>
              <a:defRPr sz="5100"/>
            </a:pPr>
            <a:r>
              <a:t>Cairo Friday 9th September 2022 </a:t>
            </a:r>
            <a:endParaRPr>
              <a:ln w="3175" cap="flat">
                <a:solidFill>
                  <a:srgbClr val="000000"/>
                </a:solidFill>
                <a:prstDash val="solid"/>
                <a:miter lim="400000"/>
              </a:ln>
              <a:solidFill>
                <a:schemeClr val="accent4">
                  <a:hueOff val="-633268"/>
                  <a:lumOff val="-33072"/>
                </a:schemeClr>
              </a:solidFill>
            </a:endParaRPr>
          </a:p>
          <a:p>
            <a:pPr>
              <a:defRPr sz="4200"/>
            </a:pPr>
            <a:endParaRPr sz="4100">
              <a:ln w="3175" cap="flat">
                <a:solidFill>
                  <a:srgbClr val="000000"/>
                </a:solidFill>
                <a:prstDash val="solid"/>
                <a:miter lim="400000"/>
              </a:ln>
              <a:solidFill>
                <a:schemeClr val="accent4">
                  <a:hueOff val="-633268"/>
                  <a:lumOff val="-33072"/>
                </a:schemeClr>
              </a:solidFill>
            </a:endParaRPr>
          </a:p>
          <a:p>
            <a:pPr>
              <a:defRPr sz="4200"/>
            </a:pPr>
            <a:r>
              <a:t> </a:t>
            </a:r>
          </a:p>
        </p:txBody>
      </p:sp>
      <p:sp>
        <p:nvSpPr>
          <p:cNvPr id="130" name="Our 7th Tradition:…"/>
          <p:cNvSpPr txBox="1"/>
          <p:nvPr>
            <p:ph type="title"/>
          </p:nvPr>
        </p:nvSpPr>
        <p:spPr>
          <a:xfrm>
            <a:off x="1135184" y="990599"/>
            <a:ext cx="22113632" cy="1718322"/>
          </a:xfrm>
          <a:prstGeom prst="rect">
            <a:avLst/>
          </a:prstGeom>
          <a:ln w="9525">
            <a:round/>
          </a:ln>
        </p:spPr>
        <p:txBody>
          <a:bodyPr/>
          <a:lstStyle>
            <a:lvl1pPr>
              <a:defRPr sz="5700">
                <a:solidFill>
                  <a:srgbClr val="000000"/>
                </a:solidFill>
              </a:defRPr>
            </a:lvl1pPr>
          </a:lstStyle>
          <a:p>
            <a:pPr/>
            <a:r>
              <a:t>EUROPEAN DELEGATES MEETING (EDM)</a:t>
            </a:r>
          </a:p>
        </p:txBody>
      </p:sp>
      <p:sp>
        <p:nvSpPr>
          <p:cNvPr id="131" name="Title"/>
          <p:cNvSpPr/>
          <p:nvPr>
            <p:ph type="body" sz="quarter" idx="12"/>
          </p:nvPr>
        </p:nvSpPr>
        <p:spPr>
          <a:xfrm>
            <a:off x="1009461" y="77475"/>
            <a:ext cx="22365078" cy="685801"/>
          </a:xfrm>
          <a:prstGeom prst="roundRect">
            <a:avLst>
              <a:gd name="adj" fmla="val 0"/>
            </a:avLst>
          </a:prstGeom>
        </p:spPr>
        <p:txBody>
          <a:bodyPr>
            <a:noAutofit/>
          </a:bodyPr>
          <a:lstStyle>
            <a:lvl1pPr marL="0" indent="0" algn="ctr">
              <a:spcBef>
                <a:spcPts val="0"/>
              </a:spcBef>
              <a:buSzTx/>
              <a:buNone/>
              <a:defRPr cap="all" sz="3000"/>
            </a:lvl1pPr>
          </a:lstStyle>
          <a:p>
            <a:pPr/>
            <a:r>
              <a:t>Title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
        <p:nvSpPr>
          <p:cNvPr id="181" name="SMALL GROUP DISCUSSION"/>
          <p:cNvSpPr txBox="1"/>
          <p:nvPr>
            <p:ph type="title"/>
          </p:nvPr>
        </p:nvSpPr>
        <p:spPr>
          <a:xfrm>
            <a:off x="1130675" y="921804"/>
            <a:ext cx="22122650" cy="1521484"/>
          </a:xfrm>
          <a:prstGeom prst="rect">
            <a:avLst/>
          </a:prstGeom>
          <a:ln w="9525">
            <a:round/>
          </a:ln>
        </p:spPr>
        <p:txBody>
          <a:bodyPr/>
          <a:lstStyle>
            <a:lvl1pPr>
              <a:defRPr sz="6200"/>
            </a:lvl1pPr>
          </a:lstStyle>
          <a:p>
            <a:pPr/>
            <a:r>
              <a:t>SMALL GROUP DISCUSSION</a:t>
            </a:r>
          </a:p>
        </p:txBody>
      </p:sp>
      <p:sp>
        <p:nvSpPr>
          <p:cNvPr id="182" name="Question 1…"/>
          <p:cNvSpPr txBox="1"/>
          <p:nvPr>
            <p:ph type="body" idx="1"/>
          </p:nvPr>
        </p:nvSpPr>
        <p:spPr>
          <a:xfrm>
            <a:off x="1203221" y="2741315"/>
            <a:ext cx="22101227" cy="9740691"/>
          </a:xfrm>
          <a:prstGeom prst="rect">
            <a:avLst/>
          </a:prstGeom>
          <a:ln w="9525">
            <a:round/>
          </a:ln>
        </p:spPr>
        <p:txBody>
          <a:bodyPr anchor="t"/>
          <a:lstStyle/>
          <a:p>
            <a:pPr>
              <a:defRPr sz="6200" u="sng"/>
            </a:pPr>
            <a:r>
              <a:t>Question 1</a:t>
            </a:r>
          </a:p>
          <a:p>
            <a:pPr>
              <a:defRPr sz="6200" u="sng"/>
            </a:pPr>
          </a:p>
          <a:p>
            <a:pPr>
              <a:defRPr sz="6200"/>
            </a:pPr>
            <a:r>
              <a:t>What is the importance of carefully choosing our trusted servants  to build strong reliable services?</a:t>
            </a:r>
          </a:p>
          <a:p>
            <a:pPr>
              <a:defRPr sz="6200"/>
            </a:pP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
        <p:nvSpPr>
          <p:cNvPr id="185" name="SMALL GROUP DISCUSSION"/>
          <p:cNvSpPr txBox="1"/>
          <p:nvPr>
            <p:ph type="title"/>
          </p:nvPr>
        </p:nvSpPr>
        <p:spPr>
          <a:xfrm>
            <a:off x="1130675" y="921804"/>
            <a:ext cx="22122650" cy="1521484"/>
          </a:xfrm>
          <a:prstGeom prst="rect">
            <a:avLst/>
          </a:prstGeom>
          <a:ln w="9525">
            <a:round/>
          </a:ln>
        </p:spPr>
        <p:txBody>
          <a:bodyPr/>
          <a:lstStyle>
            <a:lvl1pPr>
              <a:defRPr sz="6200"/>
            </a:lvl1pPr>
          </a:lstStyle>
          <a:p>
            <a:pPr/>
            <a:r>
              <a:t>SMALL GROUP DISCUSSION</a:t>
            </a:r>
          </a:p>
        </p:txBody>
      </p:sp>
      <p:sp>
        <p:nvSpPr>
          <p:cNvPr id="186" name="Question 2…"/>
          <p:cNvSpPr txBox="1"/>
          <p:nvPr>
            <p:ph type="body" idx="1"/>
          </p:nvPr>
        </p:nvSpPr>
        <p:spPr>
          <a:xfrm>
            <a:off x="1203221" y="2741315"/>
            <a:ext cx="22101227" cy="9740691"/>
          </a:xfrm>
          <a:prstGeom prst="rect">
            <a:avLst/>
          </a:prstGeom>
          <a:ln w="9525">
            <a:round/>
          </a:ln>
        </p:spPr>
        <p:txBody>
          <a:bodyPr anchor="t"/>
          <a:lstStyle/>
          <a:p>
            <a:pPr>
              <a:defRPr sz="6200" u="sng"/>
            </a:pPr>
            <a:r>
              <a:t>Question 2</a:t>
            </a:r>
          </a:p>
          <a:p>
            <a:pPr>
              <a:defRPr sz="6200"/>
            </a:pPr>
          </a:p>
          <a:p>
            <a:pPr>
              <a:defRPr sz="6200"/>
            </a:pPr>
          </a:p>
          <a:p>
            <a:pPr>
              <a:defRPr sz="6200"/>
            </a:pPr>
            <a:r>
              <a:t>How do we know if our service efforts are building up or burning out?</a:t>
            </a:r>
          </a:p>
          <a:p>
            <a:pPr>
              <a:defRPr sz="6200"/>
            </a:pPr>
            <a:r>
              <a:t> </a:t>
            </a:r>
          </a:p>
          <a:p>
            <a:pPr>
              <a:defRPr sz="6200"/>
            </a:pP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
        <p:nvSpPr>
          <p:cNvPr id="189" name="SMALL GROUP DISCUSSION"/>
          <p:cNvSpPr txBox="1"/>
          <p:nvPr>
            <p:ph type="title"/>
          </p:nvPr>
        </p:nvSpPr>
        <p:spPr>
          <a:xfrm>
            <a:off x="1130675" y="921804"/>
            <a:ext cx="22122650" cy="1521484"/>
          </a:xfrm>
          <a:prstGeom prst="rect">
            <a:avLst/>
          </a:prstGeom>
          <a:ln w="9525">
            <a:round/>
          </a:ln>
        </p:spPr>
        <p:txBody>
          <a:bodyPr/>
          <a:lstStyle>
            <a:lvl1pPr>
              <a:defRPr sz="6200"/>
            </a:lvl1pPr>
          </a:lstStyle>
          <a:p>
            <a:pPr/>
            <a:r>
              <a:t>SMALL GROUP DISCUSSION</a:t>
            </a:r>
          </a:p>
        </p:txBody>
      </p:sp>
      <p:sp>
        <p:nvSpPr>
          <p:cNvPr id="190" name="Question 3…"/>
          <p:cNvSpPr txBox="1"/>
          <p:nvPr>
            <p:ph type="body" idx="1"/>
          </p:nvPr>
        </p:nvSpPr>
        <p:spPr>
          <a:xfrm>
            <a:off x="1203221" y="2741315"/>
            <a:ext cx="22101227" cy="9740691"/>
          </a:xfrm>
          <a:prstGeom prst="rect">
            <a:avLst/>
          </a:prstGeom>
          <a:ln w="9525">
            <a:round/>
          </a:ln>
        </p:spPr>
        <p:txBody>
          <a:bodyPr anchor="t"/>
          <a:lstStyle/>
          <a:p>
            <a:pPr defTabSz="800735">
              <a:defRPr sz="6014" u="sng"/>
            </a:pPr>
            <a:r>
              <a:t>Question 3</a:t>
            </a:r>
          </a:p>
          <a:p>
            <a:pPr defTabSz="800735">
              <a:defRPr sz="6014"/>
            </a:pPr>
          </a:p>
          <a:p>
            <a:pPr defTabSz="800735">
              <a:defRPr sz="6014"/>
            </a:pPr>
          </a:p>
          <a:p>
            <a:pPr defTabSz="800735">
              <a:defRPr sz="6014"/>
            </a:pPr>
            <a:r>
              <a:t>How can we tell that our service efforts are paying off?</a:t>
            </a:r>
          </a:p>
          <a:p>
            <a:pPr defTabSz="800735">
              <a:defRPr sz="6014"/>
            </a:pPr>
          </a:p>
          <a:p>
            <a:pPr defTabSz="800735">
              <a:defRPr sz="6014"/>
            </a:pPr>
            <a:r>
              <a:t> </a:t>
            </a:r>
          </a:p>
          <a:p>
            <a:pPr defTabSz="800735">
              <a:defRPr sz="6014"/>
            </a:pPr>
            <a:r>
              <a:t> </a:t>
            </a:r>
          </a:p>
          <a:p>
            <a:pPr defTabSz="800735">
              <a:defRPr sz="6014"/>
            </a:pP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
        <p:nvSpPr>
          <p:cNvPr id="193" name="SMALL GROUP DISCUSSION"/>
          <p:cNvSpPr txBox="1"/>
          <p:nvPr>
            <p:ph type="title"/>
          </p:nvPr>
        </p:nvSpPr>
        <p:spPr>
          <a:xfrm>
            <a:off x="1130675" y="921804"/>
            <a:ext cx="22122650" cy="1521484"/>
          </a:xfrm>
          <a:prstGeom prst="rect">
            <a:avLst/>
          </a:prstGeom>
          <a:ln w="9525">
            <a:round/>
          </a:ln>
        </p:spPr>
        <p:txBody>
          <a:bodyPr/>
          <a:lstStyle>
            <a:lvl1pPr>
              <a:defRPr sz="6200"/>
            </a:lvl1pPr>
          </a:lstStyle>
          <a:p>
            <a:pPr/>
            <a:r>
              <a:t>SMALL GROUP DISCUSSION</a:t>
            </a:r>
          </a:p>
        </p:txBody>
      </p:sp>
      <p:sp>
        <p:nvSpPr>
          <p:cNvPr id="194" name="Question 4…"/>
          <p:cNvSpPr txBox="1"/>
          <p:nvPr>
            <p:ph type="body" idx="1"/>
          </p:nvPr>
        </p:nvSpPr>
        <p:spPr>
          <a:xfrm>
            <a:off x="1203221" y="2715915"/>
            <a:ext cx="22101227" cy="9740691"/>
          </a:xfrm>
          <a:prstGeom prst="rect">
            <a:avLst/>
          </a:prstGeom>
          <a:ln w="9525">
            <a:round/>
          </a:ln>
        </p:spPr>
        <p:txBody>
          <a:bodyPr anchor="t"/>
          <a:lstStyle/>
          <a:p>
            <a:pPr>
              <a:defRPr sz="6200" u="sng"/>
            </a:pPr>
            <a:r>
              <a:t>Question 4</a:t>
            </a:r>
          </a:p>
          <a:p>
            <a:pPr>
              <a:defRPr sz="6200"/>
            </a:pPr>
          </a:p>
          <a:p>
            <a:pPr>
              <a:defRPr sz="6200"/>
            </a:pPr>
            <a:r>
              <a:t>At the level of NA funds what practices can we follow to prevent temptation leading to the waste of fund?</a:t>
            </a:r>
          </a:p>
          <a:p>
            <a:pPr>
              <a:defRPr sz="6200"/>
            </a:pPr>
          </a:p>
          <a:p>
            <a:pPr>
              <a:defRPr sz="6200"/>
            </a:pPr>
            <a: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
        <p:nvSpPr>
          <p:cNvPr id="197" name="SMALL GROUP DISCUSSION"/>
          <p:cNvSpPr txBox="1"/>
          <p:nvPr>
            <p:ph type="title"/>
          </p:nvPr>
        </p:nvSpPr>
        <p:spPr>
          <a:xfrm>
            <a:off x="1130675" y="921804"/>
            <a:ext cx="22122650" cy="1521484"/>
          </a:xfrm>
          <a:prstGeom prst="rect">
            <a:avLst/>
          </a:prstGeom>
          <a:ln w="9525">
            <a:round/>
          </a:ln>
        </p:spPr>
        <p:txBody>
          <a:bodyPr/>
          <a:lstStyle>
            <a:lvl1pPr>
              <a:defRPr sz="6200"/>
            </a:lvl1pPr>
          </a:lstStyle>
          <a:p>
            <a:pPr/>
            <a:r>
              <a:t>SMALL GROUP DISCUSSION</a:t>
            </a:r>
          </a:p>
        </p:txBody>
      </p:sp>
      <p:sp>
        <p:nvSpPr>
          <p:cNvPr id="198" name="Question 5…"/>
          <p:cNvSpPr txBox="1"/>
          <p:nvPr>
            <p:ph type="body" idx="1"/>
          </p:nvPr>
        </p:nvSpPr>
        <p:spPr>
          <a:xfrm>
            <a:off x="1203221" y="2741315"/>
            <a:ext cx="22101227" cy="9740691"/>
          </a:xfrm>
          <a:prstGeom prst="rect">
            <a:avLst/>
          </a:prstGeom>
          <a:ln w="9525">
            <a:round/>
          </a:ln>
        </p:spPr>
        <p:txBody>
          <a:bodyPr anchor="t"/>
          <a:lstStyle/>
          <a:p>
            <a:pPr>
              <a:defRPr sz="6200" u="sng"/>
            </a:pPr>
            <a:r>
              <a:t>Question 5</a:t>
            </a:r>
          </a:p>
          <a:p>
            <a:pPr>
              <a:defRPr sz="6200"/>
            </a:pPr>
          </a:p>
          <a:p>
            <a:pPr>
              <a:defRPr sz="6200"/>
            </a:pPr>
          </a:p>
          <a:p>
            <a:pPr>
              <a:defRPr sz="6200"/>
            </a:pPr>
            <a:r>
              <a:t>Do we develop our services according to the needs of our groups?</a:t>
            </a:r>
          </a:p>
          <a:p>
            <a:pPr>
              <a:defRPr sz="6200"/>
            </a:pPr>
            <a:r>
              <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
        <p:nvSpPr>
          <p:cNvPr id="201" name="SMALL GROUP DISCUSSION"/>
          <p:cNvSpPr txBox="1"/>
          <p:nvPr>
            <p:ph type="title"/>
          </p:nvPr>
        </p:nvSpPr>
        <p:spPr>
          <a:xfrm>
            <a:off x="1130675" y="921804"/>
            <a:ext cx="22122650" cy="1521484"/>
          </a:xfrm>
          <a:prstGeom prst="rect">
            <a:avLst/>
          </a:prstGeom>
          <a:ln w="9525">
            <a:round/>
          </a:ln>
        </p:spPr>
        <p:txBody>
          <a:bodyPr/>
          <a:lstStyle>
            <a:lvl1pPr>
              <a:defRPr sz="6200"/>
            </a:lvl1pPr>
          </a:lstStyle>
          <a:p>
            <a:pPr/>
            <a:r>
              <a:t>SMALL GROUP DISCUSSION</a:t>
            </a:r>
          </a:p>
        </p:txBody>
      </p:sp>
      <p:sp>
        <p:nvSpPr>
          <p:cNvPr id="202" name="Question 6…"/>
          <p:cNvSpPr txBox="1"/>
          <p:nvPr>
            <p:ph type="body" idx="1"/>
          </p:nvPr>
        </p:nvSpPr>
        <p:spPr>
          <a:xfrm>
            <a:off x="1203221" y="2741315"/>
            <a:ext cx="22101227" cy="9740691"/>
          </a:xfrm>
          <a:prstGeom prst="rect">
            <a:avLst/>
          </a:prstGeom>
          <a:ln w="9525">
            <a:round/>
          </a:ln>
        </p:spPr>
        <p:txBody>
          <a:bodyPr anchor="t"/>
          <a:lstStyle/>
          <a:p>
            <a:pPr>
              <a:defRPr sz="6200" u="sng"/>
            </a:pPr>
            <a:r>
              <a:t>Question 6</a:t>
            </a:r>
          </a:p>
          <a:p>
            <a:pPr>
              <a:defRPr sz="6200"/>
            </a:pPr>
          </a:p>
          <a:p>
            <a:pPr>
              <a:defRPr sz="6200"/>
            </a:pPr>
            <a:r>
              <a:t>What can we do to make sure our demands from our service structure are realistic and that our groups will support these efforts?</a:t>
            </a:r>
          </a:p>
          <a:p>
            <a:pPr>
              <a:defRPr sz="6200"/>
            </a:pPr>
            <a:r>
              <a:t> </a:t>
            </a:r>
          </a:p>
          <a:p>
            <a:pPr>
              <a:defRPr sz="6200"/>
            </a:pPr>
            <a:r>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
        <p:nvSpPr>
          <p:cNvPr id="205" name="Small group discussions"/>
          <p:cNvSpPr txBox="1"/>
          <p:nvPr>
            <p:ph type="title"/>
          </p:nvPr>
        </p:nvSpPr>
        <p:spPr>
          <a:xfrm>
            <a:off x="882732" y="447868"/>
            <a:ext cx="22618536" cy="1165662"/>
          </a:xfrm>
          <a:prstGeom prst="rect">
            <a:avLst/>
          </a:prstGeom>
          <a:ln w="9525">
            <a:round/>
          </a:ln>
        </p:spPr>
        <p:txBody>
          <a:bodyPr/>
          <a:lstStyle>
            <a:lvl1pPr defTabSz="627379">
              <a:defRPr sz="4712"/>
            </a:lvl1pPr>
          </a:lstStyle>
          <a:p>
            <a:pPr/>
            <a:r>
              <a:t>Small group discussions</a:t>
            </a:r>
          </a:p>
        </p:txBody>
      </p:sp>
      <p:sp>
        <p:nvSpPr>
          <p:cNvPr id="206" name="Question 1:…"/>
          <p:cNvSpPr txBox="1"/>
          <p:nvPr>
            <p:ph type="body" idx="1"/>
          </p:nvPr>
        </p:nvSpPr>
        <p:spPr>
          <a:xfrm>
            <a:off x="900162" y="1950439"/>
            <a:ext cx="22583676" cy="10863138"/>
          </a:xfrm>
          <a:prstGeom prst="rect">
            <a:avLst/>
          </a:prstGeom>
          <a:ln w="9525">
            <a:round/>
          </a:ln>
        </p:spPr>
        <p:txBody>
          <a:bodyPr anchor="t"/>
          <a:lstStyle/>
          <a:p>
            <a:pPr defTabSz="511809">
              <a:defRPr sz="3843" u="sng"/>
            </a:pPr>
            <a:r>
              <a:t>Question 1:</a:t>
            </a:r>
          </a:p>
          <a:p>
            <a:pPr defTabSz="511809">
              <a:defRPr sz="3843"/>
            </a:pPr>
            <a:r>
              <a:t>What is the importance of carefully choosing our trusted servants  to build strong reliable services?</a:t>
            </a:r>
          </a:p>
          <a:p>
            <a:pPr defTabSz="511809">
              <a:defRPr sz="3843" u="sng"/>
            </a:pPr>
            <a:r>
              <a:t>Question 2:</a:t>
            </a:r>
          </a:p>
          <a:p>
            <a:pPr defTabSz="511809">
              <a:defRPr sz="3843"/>
            </a:pPr>
            <a:r>
              <a:t>How do we know if our service efforts are building up or burning out?</a:t>
            </a:r>
          </a:p>
          <a:p>
            <a:pPr defTabSz="511809">
              <a:defRPr sz="3843" u="sng"/>
            </a:pPr>
            <a:r>
              <a:t>Question 3:</a:t>
            </a:r>
          </a:p>
          <a:p>
            <a:pPr defTabSz="511809">
              <a:defRPr sz="3843"/>
            </a:pPr>
            <a:r>
              <a:t>How can we tell that our service efforts are paying off?</a:t>
            </a:r>
          </a:p>
          <a:p>
            <a:pPr defTabSz="511809">
              <a:defRPr sz="3843" u="sng"/>
            </a:pPr>
            <a:r>
              <a:t>Question 4:</a:t>
            </a:r>
          </a:p>
          <a:p>
            <a:pPr defTabSz="511809">
              <a:defRPr sz="3843"/>
            </a:pPr>
            <a:r>
              <a:t>At the level of NA funds what practices can we follow to prevent temptation leading to the waste of fund?</a:t>
            </a:r>
          </a:p>
          <a:p>
            <a:pPr defTabSz="511809">
              <a:defRPr sz="3843" u="sng"/>
            </a:pPr>
            <a:r>
              <a:t>Question 5:</a:t>
            </a:r>
          </a:p>
          <a:p>
            <a:pPr defTabSz="511809">
              <a:defRPr sz="3843"/>
            </a:pPr>
            <a:r>
              <a:t>Do we develop our services according to the needs of our groups</a:t>
            </a:r>
          </a:p>
          <a:p>
            <a:pPr defTabSz="511809">
              <a:defRPr sz="3843"/>
            </a:pPr>
            <a:r>
              <a:rPr u="sng"/>
              <a:t>Question 6</a:t>
            </a:r>
            <a:r>
              <a:t>:</a:t>
            </a:r>
          </a:p>
          <a:p>
            <a:pPr defTabSz="511809">
              <a:defRPr sz="3843"/>
            </a:pPr>
            <a:r>
              <a:t>What can we do to make sure our demands from our service structure are realistic and that our groups will support these efforts.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209" name="“When we commit to more than we can handle, we start feeling that old desperation creeping in. It takes time to build services that we can sustain and that will sustain us. It is our responsibility to keep an eye on either our efforts in service are buil"/>
          <p:cNvSpPr txBox="1"/>
          <p:nvPr>
            <p:ph type="body" idx="1"/>
          </p:nvPr>
        </p:nvSpPr>
        <p:spPr>
          <a:xfrm>
            <a:off x="1154309" y="3202780"/>
            <a:ext cx="22139032" cy="9296056"/>
          </a:xfrm>
          <a:prstGeom prst="rect">
            <a:avLst/>
          </a:prstGeom>
          <a:ln w="9525">
            <a:round/>
          </a:ln>
        </p:spPr>
        <p:txBody>
          <a:bodyPr anchor="t"/>
          <a:lstStyle/>
          <a:p>
            <a:pPr defTabSz="660400">
              <a:defRPr sz="3360"/>
            </a:pPr>
            <a:r>
              <a:t> </a:t>
            </a:r>
            <a:endParaRPr sz="3280">
              <a:ln w="3175" cap="flat">
                <a:solidFill>
                  <a:srgbClr val="000000"/>
                </a:solidFill>
                <a:prstDash val="solid"/>
                <a:miter lim="400000"/>
              </a:ln>
              <a:solidFill>
                <a:schemeClr val="accent4">
                  <a:hueOff val="-633268"/>
                  <a:lumOff val="-33072"/>
                </a:schemeClr>
              </a:solidFill>
            </a:endParaRPr>
          </a:p>
          <a:p>
            <a:pPr defTabSz="660400">
              <a:defRPr sz="5120"/>
            </a:pPr>
            <a:r>
              <a:t> It takes time to build services that </a:t>
            </a:r>
            <a:r>
              <a:rPr u="sng"/>
              <a:t>we can sustain</a:t>
            </a:r>
            <a:r>
              <a:t> and that </a:t>
            </a:r>
            <a:r>
              <a:rPr u="sng"/>
              <a:t>will sustain us</a:t>
            </a:r>
            <a:r>
              <a:t>. It is our responsibility to keep an eye on either our efforts in service are </a:t>
            </a:r>
            <a:r>
              <a:rPr u="sng"/>
              <a:t>building up or burning out. </a:t>
            </a:r>
            <a:r>
              <a:t>The investment of time and energy that is called  for building solid, reliable services pays off in solid, reliable NA communities.</a:t>
            </a:r>
            <a:endParaRPr>
              <a:ln w="3175" cap="flat">
                <a:solidFill>
                  <a:srgbClr val="000000"/>
                </a:solidFill>
                <a:prstDash val="solid"/>
                <a:miter lim="400000"/>
              </a:ln>
              <a:solidFill>
                <a:schemeClr val="accent4">
                  <a:hueOff val="-633268"/>
                  <a:lumOff val="-33072"/>
                </a:schemeClr>
              </a:solidFill>
            </a:endParaRPr>
          </a:p>
          <a:p>
            <a:pPr defTabSz="660400">
              <a:defRPr sz="3360"/>
            </a:pPr>
            <a:endParaRPr>
              <a:ln w="3175" cap="flat">
                <a:solidFill>
                  <a:srgbClr val="000000"/>
                </a:solidFill>
                <a:prstDash val="solid"/>
                <a:miter lim="400000"/>
              </a:ln>
              <a:solidFill>
                <a:schemeClr val="accent4">
                  <a:hueOff val="-633268"/>
                  <a:lumOff val="-33072"/>
                </a:schemeClr>
              </a:solidFill>
            </a:endParaRPr>
          </a:p>
          <a:p>
            <a:pPr defTabSz="660400">
              <a:defRPr sz="3360"/>
            </a:pPr>
            <a:endParaRPr sz="3600">
              <a:ln w="3175" cap="flat">
                <a:solidFill>
                  <a:srgbClr val="000000"/>
                </a:solidFill>
                <a:prstDash val="solid"/>
                <a:miter lim="400000"/>
              </a:ln>
              <a:solidFill>
                <a:schemeClr val="accent4">
                  <a:hueOff val="-633268"/>
                  <a:lumOff val="-33072"/>
                </a:schemeClr>
              </a:solidFill>
            </a:endParaRPr>
          </a:p>
          <a:p>
            <a:pPr defTabSz="660400">
              <a:defRPr sz="3360"/>
            </a:pPr>
            <a:endParaRPr sz="3280">
              <a:ln w="3175" cap="flat">
                <a:solidFill>
                  <a:srgbClr val="000000"/>
                </a:solidFill>
                <a:prstDash val="solid"/>
                <a:miter lim="400000"/>
              </a:ln>
              <a:solidFill>
                <a:schemeClr val="accent4">
                  <a:hueOff val="-633268"/>
                  <a:lumOff val="-33072"/>
                </a:schemeClr>
              </a:solidFill>
            </a:endParaRPr>
          </a:p>
          <a:p>
            <a:pPr algn="l" defTabSz="660400">
              <a:defRPr sz="3360"/>
            </a:pPr>
            <a:r>
              <a:t>Guiding principles: the spirit of our traditions.</a:t>
            </a:r>
            <a:endParaRPr sz="2000">
              <a:solidFill>
                <a:schemeClr val="accent4">
                  <a:hueOff val="-633268"/>
                  <a:lumOff val="-33072"/>
                </a:schemeClr>
              </a:solidFill>
            </a:endParaRPr>
          </a:p>
          <a:p>
            <a:pPr algn="l" defTabSz="660400">
              <a:defRPr sz="3360"/>
            </a:pPr>
            <a:r>
              <a:t>Tradition 7. Page 130.</a:t>
            </a:r>
            <a:endParaRPr sz="2000">
              <a:solidFill>
                <a:schemeClr val="accent4">
                  <a:hueOff val="-633268"/>
                  <a:lumOff val="-33072"/>
                </a:schemeClr>
              </a:solidFill>
            </a:endParaRPr>
          </a:p>
          <a:p>
            <a:pPr defTabSz="660400">
              <a:defRPr sz="3360"/>
            </a:pPr>
            <a:r>
              <a:t> </a:t>
            </a:r>
          </a:p>
        </p:txBody>
      </p:sp>
      <p:sp>
        <p:nvSpPr>
          <p:cNvPr id="210" name="Our 7th Tradition:…"/>
          <p:cNvSpPr txBox="1"/>
          <p:nvPr>
            <p:ph type="title"/>
          </p:nvPr>
        </p:nvSpPr>
        <p:spPr>
          <a:xfrm>
            <a:off x="1135184" y="990599"/>
            <a:ext cx="22113632" cy="1718322"/>
          </a:xfrm>
          <a:prstGeom prst="rect">
            <a:avLst/>
          </a:prstGeom>
          <a:ln w="9525">
            <a:round/>
          </a:ln>
        </p:spPr>
        <p:txBody>
          <a:bodyPr/>
          <a:lstStyle>
            <a:lvl1pPr>
              <a:defRPr sz="4200" u="sng"/>
            </a:lvl1pPr>
          </a:lstStyle>
          <a:p>
            <a:pPr/>
            <a:r>
              <a:t>Building strong reliable services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213" name="“When we commit to more than we can handle, we start feeling that old desperation creeping in. It takes time to build services that we can sustain and that will sustain us. It is our responsibility to keep an eye on either our efforts in service are buil"/>
          <p:cNvSpPr txBox="1"/>
          <p:nvPr>
            <p:ph type="body" idx="1"/>
          </p:nvPr>
        </p:nvSpPr>
        <p:spPr>
          <a:xfrm>
            <a:off x="1154309" y="3202780"/>
            <a:ext cx="22139032" cy="9296056"/>
          </a:xfrm>
          <a:prstGeom prst="rect">
            <a:avLst/>
          </a:prstGeom>
          <a:ln w="9525">
            <a:round/>
          </a:ln>
        </p:spPr>
        <p:txBody>
          <a:bodyPr anchor="t"/>
          <a:lstStyle/>
          <a:p>
            <a:pPr defTabSz="553084">
              <a:defRPr sz="2814"/>
            </a:pPr>
            <a:r>
              <a:t> </a:t>
            </a:r>
            <a:endParaRPr sz="2747">
              <a:ln w="3175" cap="flat">
                <a:solidFill>
                  <a:srgbClr val="000000"/>
                </a:solidFill>
                <a:prstDash val="solid"/>
                <a:miter lim="400000"/>
              </a:ln>
              <a:solidFill>
                <a:schemeClr val="accent4">
                  <a:hueOff val="-633268"/>
                  <a:lumOff val="-33072"/>
                </a:schemeClr>
              </a:solidFill>
            </a:endParaRPr>
          </a:p>
          <a:p>
            <a:pPr defTabSz="553084">
              <a:defRPr sz="4288"/>
            </a:pPr>
            <a:r>
              <a:t>  Thank you for your active participation</a:t>
            </a:r>
          </a:p>
          <a:p>
            <a:pPr defTabSz="553084">
              <a:defRPr sz="4288"/>
            </a:pPr>
          </a:p>
          <a:p>
            <a:pPr defTabSz="553084">
              <a:defRPr sz="4288"/>
            </a:pPr>
            <a:r>
              <a:t>Please feel free to contact us</a:t>
            </a:r>
          </a:p>
          <a:p>
            <a:pPr defTabSz="553084">
              <a:defRPr sz="4288"/>
            </a:pPr>
            <a:r>
              <a:rPr u="sng">
                <a:hlinkClick r:id="rId3" invalidUrl="" action="" tgtFrame="" tooltip="" history="1" highlightClick="0" endSnd="0"/>
              </a:rPr>
              <a:t>fd@edmna.org</a:t>
            </a:r>
            <a:r>
              <a:t> / </a:t>
            </a:r>
            <a:r>
              <a:rPr u="sng">
                <a:hlinkClick r:id="rId4" invalidUrl="" action="" tgtFrame="" tooltip="" history="1" highlightClick="0" endSnd="0"/>
              </a:rPr>
              <a:t>vicefd@edmna.org</a:t>
            </a:r>
          </a:p>
          <a:p>
            <a:pPr defTabSz="553084">
              <a:defRPr sz="4288"/>
            </a:pPr>
            <a:r>
              <a:rPr u="sng">
                <a:hlinkClick r:id="rId5" invalidUrl="" action="" tgtFrame="" tooltip="" history="1" highlightClick="0" endSnd="0"/>
              </a:rPr>
              <a:t>fd.secretary@edmna.org</a:t>
            </a:r>
          </a:p>
          <a:p>
            <a:pPr defTabSz="553084">
              <a:defRPr sz="4288"/>
            </a:pPr>
          </a:p>
          <a:p>
            <a:pPr defTabSz="553084">
              <a:defRPr sz="4288"/>
            </a:pPr>
            <a:r>
              <a:t>YOUR EDM FD TEAM</a:t>
            </a:r>
          </a:p>
          <a:p>
            <a:pPr defTabSz="553084">
              <a:defRPr sz="4288"/>
            </a:pPr>
          </a:p>
          <a:p>
            <a:pPr defTabSz="553084">
              <a:defRPr sz="4288"/>
            </a:pPr>
            <a:r>
              <a:t>Ayman/Alessandro/Jadwiga</a:t>
            </a:r>
          </a:p>
          <a:p>
            <a:pPr defTabSz="553084">
              <a:defRPr sz="4288"/>
            </a:pPr>
            <a:r>
              <a:t>www.edmna.org</a:t>
            </a:r>
          </a:p>
        </p:txBody>
      </p:sp>
      <p:sp>
        <p:nvSpPr>
          <p:cNvPr id="214" name="Our 7th Tradition:…"/>
          <p:cNvSpPr txBox="1"/>
          <p:nvPr>
            <p:ph type="title"/>
          </p:nvPr>
        </p:nvSpPr>
        <p:spPr>
          <a:xfrm>
            <a:off x="1135184" y="990599"/>
            <a:ext cx="22113632" cy="1718322"/>
          </a:xfrm>
          <a:prstGeom prst="rect">
            <a:avLst/>
          </a:prstGeom>
          <a:ln w="9525">
            <a:round/>
          </a:ln>
        </p:spPr>
        <p:txBody>
          <a:bodyPr/>
          <a:lstStyle>
            <a:lvl1pPr>
              <a:defRPr sz="4200" u="sng"/>
            </a:lvl1pPr>
          </a:lstStyle>
          <a:p>
            <a:pPr/>
            <a:r>
              <a:t>WRAP UP</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age" descr="Image"/>
          <p:cNvPicPr>
            <a:picLocks noChangeAspect="1"/>
          </p:cNvPicPr>
          <p:nvPr/>
        </p:nvPicPr>
        <p:blipFill>
          <a:blip r:embed="rId2">
            <a:extLst/>
          </a:blip>
          <a:stretch>
            <a:fillRect/>
          </a:stretch>
        </p:blipFill>
        <p:spPr>
          <a:xfrm>
            <a:off x="19657214" y="5476032"/>
            <a:ext cx="3794372" cy="3753573"/>
          </a:xfrm>
          <a:prstGeom prst="rect">
            <a:avLst/>
          </a:prstGeom>
          <a:ln w="12700">
            <a:miter lim="400000"/>
          </a:ln>
        </p:spPr>
      </p:pic>
      <p:pic>
        <p:nvPicPr>
          <p:cNvPr id="134" name="Image" descr="Image"/>
          <p:cNvPicPr>
            <a:picLocks noChangeAspect="1"/>
          </p:cNvPicPr>
          <p:nvPr/>
        </p:nvPicPr>
        <p:blipFill>
          <a:blip r:embed="rId3">
            <a:extLst/>
          </a:blip>
          <a:stretch>
            <a:fillRect/>
          </a:stretch>
        </p:blipFill>
        <p:spPr>
          <a:xfrm>
            <a:off x="6964057" y="6336878"/>
            <a:ext cx="13604762" cy="2031881"/>
          </a:xfrm>
          <a:prstGeom prst="rect">
            <a:avLst/>
          </a:prstGeom>
          <a:ln w="12700">
            <a:miter lim="400000"/>
          </a:ln>
        </p:spPr>
      </p:pic>
      <p:pic>
        <p:nvPicPr>
          <p:cNvPr id="135" name="Image" descr="Image"/>
          <p:cNvPicPr>
            <a:picLocks noChangeAspect="1"/>
          </p:cNvPicPr>
          <p:nvPr/>
        </p:nvPicPr>
        <p:blipFill>
          <a:blip r:embed="rId4">
            <a:extLst/>
          </a:blip>
          <a:stretch>
            <a:fillRect/>
          </a:stretch>
        </p:blipFill>
        <p:spPr>
          <a:xfrm>
            <a:off x="5064776" y="6941961"/>
            <a:ext cx="1999504" cy="821715"/>
          </a:xfrm>
          <a:prstGeom prst="rect">
            <a:avLst/>
          </a:prstGeom>
          <a:ln w="12700">
            <a:miter lim="400000"/>
          </a:ln>
        </p:spPr>
      </p:pic>
      <p:sp>
        <p:nvSpPr>
          <p:cNvPr id="136" name="Line"/>
          <p:cNvSpPr/>
          <p:nvPr/>
        </p:nvSpPr>
        <p:spPr>
          <a:xfrm flipV="1">
            <a:off x="12927635" y="7539911"/>
            <a:ext cx="2379811" cy="2379812"/>
          </a:xfrm>
          <a:prstGeom prst="line">
            <a:avLst/>
          </a:prstGeom>
          <a:ln w="127000">
            <a:solidFill>
              <a:srgbClr val="3891FF">
                <a:alpha val="49903"/>
              </a:srgbClr>
            </a:solidFill>
            <a:miter lim="400000"/>
          </a:ln>
        </p:spPr>
        <p:txBody>
          <a:bodyPr lIns="50800" tIns="50800" rIns="50800" bIns="50800" anchor="ctr"/>
          <a:lstStyle/>
          <a:p>
            <a:pPr>
              <a:defRPr sz="4200"/>
            </a:pPr>
          </a:p>
        </p:txBody>
      </p:sp>
      <p:sp>
        <p:nvSpPr>
          <p:cNvPr id="137" name="Line"/>
          <p:cNvSpPr/>
          <p:nvPr/>
        </p:nvSpPr>
        <p:spPr>
          <a:xfrm flipV="1">
            <a:off x="7451138" y="7434922"/>
            <a:ext cx="2910493" cy="2589789"/>
          </a:xfrm>
          <a:prstGeom prst="line">
            <a:avLst/>
          </a:prstGeom>
          <a:ln w="127000">
            <a:solidFill>
              <a:srgbClr val="3891FF">
                <a:alpha val="49903"/>
              </a:srgbClr>
            </a:solidFill>
            <a:miter lim="400000"/>
          </a:ln>
        </p:spPr>
        <p:txBody>
          <a:bodyPr lIns="50800" tIns="50800" rIns="50800" bIns="50800" anchor="ctr"/>
          <a:lstStyle/>
          <a:p>
            <a:pPr>
              <a:defRPr sz="4200"/>
            </a:pPr>
          </a:p>
        </p:txBody>
      </p:sp>
      <p:sp>
        <p:nvSpPr>
          <p:cNvPr id="138" name="Line"/>
          <p:cNvSpPr/>
          <p:nvPr/>
        </p:nvSpPr>
        <p:spPr>
          <a:xfrm flipH="1" flipV="1">
            <a:off x="12710165" y="4447951"/>
            <a:ext cx="2503082" cy="2503082"/>
          </a:xfrm>
          <a:prstGeom prst="line">
            <a:avLst/>
          </a:prstGeom>
          <a:ln w="127000">
            <a:solidFill>
              <a:srgbClr val="3891FF">
                <a:alpha val="49903"/>
              </a:srgbClr>
            </a:solidFill>
            <a:miter lim="400000"/>
          </a:ln>
        </p:spPr>
        <p:txBody>
          <a:bodyPr lIns="50800" tIns="50800" rIns="50800" bIns="50800" anchor="ctr"/>
          <a:lstStyle/>
          <a:p>
            <a:pPr>
              <a:defRPr sz="4200"/>
            </a:pPr>
          </a:p>
        </p:txBody>
      </p:sp>
      <p:sp>
        <p:nvSpPr>
          <p:cNvPr id="139" name="Line"/>
          <p:cNvSpPr/>
          <p:nvPr/>
        </p:nvSpPr>
        <p:spPr>
          <a:xfrm flipH="1" flipV="1">
            <a:off x="7495605" y="4466889"/>
            <a:ext cx="2691800" cy="2465206"/>
          </a:xfrm>
          <a:prstGeom prst="line">
            <a:avLst/>
          </a:prstGeom>
          <a:ln w="114300">
            <a:solidFill>
              <a:srgbClr val="3891FF">
                <a:alpha val="50327"/>
              </a:srgbClr>
            </a:solidFill>
            <a:miter lim="400000"/>
          </a:ln>
        </p:spPr>
        <p:txBody>
          <a:bodyPr lIns="50800" tIns="50800" rIns="50800" bIns="50800" anchor="ctr"/>
          <a:lstStyle/>
          <a:p>
            <a:pPr>
              <a:defRPr sz="4200"/>
            </a:pPr>
          </a:p>
        </p:txBody>
      </p:sp>
      <p:pic>
        <p:nvPicPr>
          <p:cNvPr id="140" name="Process Process" descr="Process Process"/>
          <p:cNvPicPr>
            <a:picLocks noChangeAspect="0"/>
          </p:cNvPicPr>
          <p:nvPr/>
        </p:nvPicPr>
        <p:blipFill>
          <a:blip r:embed="rId5">
            <a:extLst/>
          </a:blip>
          <a:stretch>
            <a:fillRect/>
          </a:stretch>
        </p:blipFill>
        <p:spPr>
          <a:xfrm>
            <a:off x="11429092" y="3480003"/>
            <a:ext cx="3413580" cy="1041401"/>
          </a:xfrm>
          <a:prstGeom prst="rect">
            <a:avLst/>
          </a:prstGeom>
          <a:effectLst>
            <a:outerShdw sx="100000" sy="100000" kx="0" ky="0" algn="b" rotWithShape="0" blurRad="50800" dist="25400" dir="5400000">
              <a:srgbClr val="000000">
                <a:alpha val="25000"/>
              </a:srgbClr>
            </a:outerShdw>
          </a:effectLst>
        </p:spPr>
      </p:pic>
      <p:pic>
        <p:nvPicPr>
          <p:cNvPr id="141" name="Structure Structure" descr="Structure Structure"/>
          <p:cNvPicPr>
            <a:picLocks noChangeAspect="0"/>
          </p:cNvPicPr>
          <p:nvPr/>
        </p:nvPicPr>
        <p:blipFill>
          <a:blip r:embed="rId6">
            <a:extLst/>
          </a:blip>
          <a:stretch>
            <a:fillRect/>
          </a:stretch>
        </p:blipFill>
        <p:spPr>
          <a:xfrm>
            <a:off x="6204591" y="3480003"/>
            <a:ext cx="3021231" cy="1041401"/>
          </a:xfrm>
          <a:prstGeom prst="rect">
            <a:avLst/>
          </a:prstGeom>
          <a:effectLst>
            <a:outerShdw sx="100000" sy="100000" kx="0" ky="0" algn="b" rotWithShape="0" blurRad="50800" dist="25400" dir="5400000">
              <a:srgbClr val="000000">
                <a:alpha val="25000"/>
              </a:srgbClr>
            </a:outerShdw>
            <a:reflection blurRad="0" stA="50000" stPos="0" endA="0" endPos="40000" dist="0" dir="5400000" fadeDir="5400000" sx="100000" sy="-100000" kx="0" ky="0" algn="bl" rotWithShape="0"/>
          </a:effectLst>
        </p:spPr>
      </p:pic>
      <p:pic>
        <p:nvPicPr>
          <p:cNvPr id="142" name="Resources Resources" descr="Resources Resources"/>
          <p:cNvPicPr>
            <a:picLocks noChangeAspect="0"/>
          </p:cNvPicPr>
          <p:nvPr/>
        </p:nvPicPr>
        <p:blipFill>
          <a:blip r:embed="rId7">
            <a:extLst/>
          </a:blip>
          <a:stretch>
            <a:fillRect/>
          </a:stretch>
        </p:blipFill>
        <p:spPr>
          <a:xfrm>
            <a:off x="11746055" y="9986605"/>
            <a:ext cx="3303316" cy="1041401"/>
          </a:xfrm>
          <a:prstGeom prst="rect">
            <a:avLst/>
          </a:prstGeom>
          <a:effectLst>
            <a:outerShdw sx="100000" sy="100000" kx="0" ky="0" algn="b" rotWithShape="0" blurRad="50800" dist="25400" dir="5400000">
              <a:srgbClr val="000000">
                <a:alpha val="25000"/>
              </a:srgbClr>
            </a:outerShdw>
          </a:effectLst>
        </p:spPr>
      </p:pic>
      <p:pic>
        <p:nvPicPr>
          <p:cNvPr id="143" name="People People" descr="People People"/>
          <p:cNvPicPr>
            <a:picLocks noChangeAspect="0"/>
          </p:cNvPicPr>
          <p:nvPr/>
        </p:nvPicPr>
        <p:blipFill>
          <a:blip r:embed="rId8">
            <a:extLst/>
          </a:blip>
          <a:stretch>
            <a:fillRect/>
          </a:stretch>
        </p:blipFill>
        <p:spPr>
          <a:xfrm>
            <a:off x="6015208" y="9999305"/>
            <a:ext cx="3122165" cy="1041401"/>
          </a:xfrm>
          <a:prstGeom prst="rect">
            <a:avLst/>
          </a:prstGeom>
          <a:effectLst>
            <a:outerShdw sx="100000" sy="100000" kx="0" ky="0" algn="b" rotWithShape="0" blurRad="50800" dist="25400" dir="5400000">
              <a:srgbClr val="000000">
                <a:alpha val="25000"/>
              </a:srgbClr>
            </a:outerShdw>
          </a:effectLst>
        </p:spPr>
      </p:pic>
      <p:sp>
        <p:nvSpPr>
          <p:cNvPr id="144" name="Elements of an effective service structure"/>
          <p:cNvSpPr txBox="1"/>
          <p:nvPr>
            <p:ph type="title"/>
          </p:nvPr>
        </p:nvSpPr>
        <p:spPr>
          <a:xfrm>
            <a:off x="1057802" y="889000"/>
            <a:ext cx="22268396" cy="1407729"/>
          </a:xfrm>
          <a:prstGeom prst="rect">
            <a:avLst/>
          </a:prstGeom>
          <a:ln w="9525">
            <a:round/>
          </a:ln>
        </p:spPr>
        <p:txBody>
          <a:bodyPr/>
          <a:lstStyle>
            <a:lvl1pPr>
              <a:defRPr sz="5200" u="sng"/>
            </a:lvl1pPr>
          </a:lstStyle>
          <a:p>
            <a:pPr/>
            <a:r>
              <a:t>Elements of an effective service structure</a:t>
            </a:r>
          </a:p>
        </p:txBody>
      </p:sp>
      <p:sp>
        <p:nvSpPr>
          <p:cNvPr id="145" name="NA VISION"/>
          <p:cNvSpPr txBox="1"/>
          <p:nvPr/>
        </p:nvSpPr>
        <p:spPr>
          <a:xfrm>
            <a:off x="19110408" y="9043381"/>
            <a:ext cx="4505521" cy="107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NA VISION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grpSp>
        <p:nvGrpSpPr>
          <p:cNvPr id="150" name="Trusting the process"/>
          <p:cNvGrpSpPr/>
          <p:nvPr/>
        </p:nvGrpSpPr>
        <p:grpSpPr>
          <a:xfrm>
            <a:off x="1315534" y="859428"/>
            <a:ext cx="21167552" cy="1663701"/>
            <a:chOff x="0" y="0"/>
            <a:chExt cx="21167551" cy="1663700"/>
          </a:xfrm>
        </p:grpSpPr>
        <p:sp>
          <p:nvSpPr>
            <p:cNvPr id="149" name="Trusting the process"/>
            <p:cNvSpPr txBox="1"/>
            <p:nvPr/>
          </p:nvSpPr>
          <p:spPr>
            <a:xfrm>
              <a:off x="88900" y="88900"/>
              <a:ext cx="20989752" cy="14859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lvl1pPr>
            </a:lstStyle>
            <a:p>
              <a:pPr/>
              <a:r>
                <a:t>Trusting the process</a:t>
              </a:r>
            </a:p>
          </p:txBody>
        </p:sp>
        <p:pic>
          <p:nvPicPr>
            <p:cNvPr id="148" name="Trusting the process Trusting the process" descr="Trusting the process Trusting the process"/>
            <p:cNvPicPr>
              <a:picLocks noChangeAspect="0"/>
            </p:cNvPicPr>
            <p:nvPr/>
          </p:nvPicPr>
          <p:blipFill>
            <a:blip r:embed="rId3">
              <a:extLst/>
            </a:blip>
            <a:stretch>
              <a:fillRect/>
            </a:stretch>
          </p:blipFill>
          <p:spPr>
            <a:xfrm>
              <a:off x="0" y="0"/>
              <a:ext cx="21167552" cy="1663700"/>
            </a:xfrm>
            <a:prstGeom prst="rect">
              <a:avLst/>
            </a:prstGeom>
            <a:effectLst/>
          </p:spPr>
        </p:pic>
      </p:grpSp>
      <p:grpSp>
        <p:nvGrpSpPr>
          <p:cNvPr id="153" name="When we trust the process, we are free to participate in it. We are safe to act in unity, speak our conscience from a place of love, and hear the voice of a Higher Power.…"/>
          <p:cNvGrpSpPr/>
          <p:nvPr/>
        </p:nvGrpSpPr>
        <p:grpSpPr>
          <a:xfrm>
            <a:off x="1315534" y="3007986"/>
            <a:ext cx="21167552" cy="9512301"/>
            <a:chOff x="0" y="0"/>
            <a:chExt cx="21167551" cy="9512300"/>
          </a:xfrm>
        </p:grpSpPr>
        <p:sp>
          <p:nvSpPr>
            <p:cNvPr id="152" name="When we trust the process, we are free to participate in it. We are safe to act in unity, speak our conscience from a place of love, and hear the voice of a Higher Power.…"/>
            <p:cNvSpPr txBox="1"/>
            <p:nvPr/>
          </p:nvSpPr>
          <p:spPr>
            <a:xfrm>
              <a:off x="88900" y="88900"/>
              <a:ext cx="20989752" cy="93345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6200"/>
              </a:pPr>
              <a:r>
                <a:t>When we trust the process, we are free to participate</a:t>
              </a:r>
              <a:r>
                <a:rPr spc="-14"/>
                <a:t> </a:t>
              </a:r>
              <a:r>
                <a:t>in it. We</a:t>
              </a:r>
              <a:r>
                <a:rPr spc="-14"/>
                <a:t> </a:t>
              </a:r>
              <a:r>
                <a:t>are</a:t>
              </a:r>
              <a:r>
                <a:rPr spc="-14"/>
                <a:t> </a:t>
              </a:r>
              <a:r>
                <a:t>safe</a:t>
              </a:r>
              <a:r>
                <a:rPr spc="-14"/>
                <a:t> </a:t>
              </a:r>
              <a:r>
                <a:t>to</a:t>
              </a:r>
              <a:r>
                <a:rPr spc="-14"/>
                <a:t> </a:t>
              </a:r>
              <a:r>
                <a:t>act</a:t>
              </a:r>
              <a:r>
                <a:rPr spc="-14"/>
                <a:t> </a:t>
              </a:r>
              <a:r>
                <a:t>in unity, speak</a:t>
              </a:r>
              <a:r>
                <a:rPr spc="-14"/>
                <a:t> </a:t>
              </a:r>
              <a:r>
                <a:t>our</a:t>
              </a:r>
              <a:r>
                <a:rPr spc="-14"/>
                <a:t> </a:t>
              </a:r>
              <a:r>
                <a:t>conscience</a:t>
              </a:r>
              <a:r>
                <a:rPr spc="-14"/>
                <a:t> </a:t>
              </a:r>
              <a:r>
                <a:t>from</a:t>
              </a:r>
              <a:r>
                <a:rPr spc="-14"/>
                <a:t> </a:t>
              </a:r>
              <a:r>
                <a:t>a place</a:t>
              </a:r>
              <a:r>
                <a:rPr spc="-14"/>
                <a:t> </a:t>
              </a:r>
              <a:r>
                <a:t>of</a:t>
              </a:r>
              <a:r>
                <a:rPr spc="-14"/>
                <a:t> </a:t>
              </a:r>
              <a:r>
                <a:t>love,</a:t>
              </a:r>
              <a:r>
                <a:rPr spc="-14"/>
                <a:t> </a:t>
              </a:r>
              <a:r>
                <a:t>and hear</a:t>
              </a:r>
              <a:r>
                <a:rPr spc="-14"/>
                <a:t> </a:t>
              </a:r>
              <a:r>
                <a:t>the</a:t>
              </a:r>
              <a:r>
                <a:rPr spc="-14"/>
                <a:t> </a:t>
              </a:r>
              <a:r>
                <a:t>voice</a:t>
              </a:r>
              <a:r>
                <a:rPr spc="-14"/>
                <a:t> </a:t>
              </a:r>
              <a:r>
                <a:t>of</a:t>
              </a:r>
              <a:r>
                <a:rPr spc="-14"/>
                <a:t> </a:t>
              </a:r>
              <a:r>
                <a:t>a Higher</a:t>
              </a:r>
              <a:r>
                <a:rPr spc="-14"/>
                <a:t> </a:t>
              </a:r>
              <a:r>
                <a:t>Power.</a:t>
              </a:r>
            </a:p>
            <a:p>
              <a:pPr>
                <a:defRPr sz="6200"/>
              </a:pPr>
              <a:r>
                <a:t>Trust in the process and in our higher power help us sort out what we </a:t>
              </a:r>
              <a:r>
                <a:rPr u="sng"/>
                <a:t>want</a:t>
              </a:r>
              <a:r>
                <a:t>, what we </a:t>
              </a:r>
              <a:r>
                <a:rPr u="sng"/>
                <a:t>need</a:t>
              </a:r>
              <a:r>
                <a:t> and what we </a:t>
              </a:r>
              <a:r>
                <a:rPr u="sng"/>
                <a:t>can afford</a:t>
              </a:r>
              <a:r>
                <a:t>”</a:t>
              </a:r>
            </a:p>
            <a:p>
              <a:pPr>
                <a:defRPr sz="4200"/>
              </a:pPr>
            </a:p>
            <a:p>
              <a:pPr>
                <a:defRPr sz="4200"/>
              </a:pPr>
            </a:p>
            <a:p>
              <a:pPr>
                <a:defRPr sz="4200"/>
              </a:pPr>
            </a:p>
            <a:p>
              <a:pPr algn="l">
                <a:defRPr sz="3000"/>
              </a:pPr>
              <a:r>
                <a:t>Our Guiding principles: tradition 2</a:t>
              </a:r>
            </a:p>
          </p:txBody>
        </p:sp>
        <p:pic>
          <p:nvPicPr>
            <p:cNvPr id="151" name="When we trust the process, we are free to participate in it. We are safe to act in unity, speak our conscience from a place of love, and hear the voice of a Higher Power.… When we trust the process, we are free to participate in it. We are safe to act in" descr="When we trust the process, we are free to participate in it. We are safe to act in unity, speak our conscience from a place of love, and hear the voice of a Higher Power.… When we trust the process, we are free to participate in it. We are safe to act in unity, speak our conscience from a place of love, and hear the voice of a Higher Power.Trust in the process and in our higher power help us sort out what we want, what we need and what we can afford”Our Guiding principles: tradition 2"/>
            <p:cNvPicPr>
              <a:picLocks noChangeAspect="0"/>
            </p:cNvPicPr>
            <p:nvPr/>
          </p:nvPicPr>
          <p:blipFill>
            <a:blip r:embed="rId4">
              <a:extLst/>
            </a:blip>
            <a:stretch>
              <a:fillRect/>
            </a:stretch>
          </p:blipFill>
          <p:spPr>
            <a:xfrm>
              <a:off x="0" y="0"/>
              <a:ext cx="21167552" cy="9512300"/>
            </a:xfrm>
            <a:prstGeom prst="rect">
              <a:avLst/>
            </a:prstGeom>
            <a:effectLst/>
          </p:spPr>
        </p:pic>
      </p:grpSp>
      <p:sp>
        <p:nvSpPr>
          <p:cNvPr id="154" name="Fern"/>
          <p:cNvSpPr/>
          <p:nvPr/>
        </p:nvSpPr>
        <p:spPr>
          <a:xfrm>
            <a:off x="19717829" y="9684864"/>
            <a:ext cx="2673544" cy="2655699"/>
          </a:xfrm>
          <a:custGeom>
            <a:avLst/>
            <a:gdLst/>
            <a:ahLst/>
            <a:cxnLst>
              <a:cxn ang="0">
                <a:pos x="wd2" y="hd2"/>
              </a:cxn>
              <a:cxn ang="5400000">
                <a:pos x="wd2" y="hd2"/>
              </a:cxn>
              <a:cxn ang="10800000">
                <a:pos x="wd2" y="hd2"/>
              </a:cxn>
              <a:cxn ang="16200000">
                <a:pos x="wd2" y="hd2"/>
              </a:cxn>
            </a:cxnLst>
            <a:rect l="0" t="0" r="r" b="b"/>
            <a:pathLst>
              <a:path w="21017" h="21564" fill="norm" stroke="1" extrusionOk="0">
                <a:moveTo>
                  <a:pt x="1131" y="0"/>
                </a:moveTo>
                <a:cubicBezTo>
                  <a:pt x="1068" y="7"/>
                  <a:pt x="966" y="73"/>
                  <a:pt x="964" y="147"/>
                </a:cubicBezTo>
                <a:cubicBezTo>
                  <a:pt x="955" y="622"/>
                  <a:pt x="1126" y="1146"/>
                  <a:pt x="1266" y="1596"/>
                </a:cubicBezTo>
                <a:cubicBezTo>
                  <a:pt x="1347" y="1857"/>
                  <a:pt x="1449" y="2074"/>
                  <a:pt x="1560" y="2248"/>
                </a:cubicBezTo>
                <a:cubicBezTo>
                  <a:pt x="1375" y="2153"/>
                  <a:pt x="1061" y="2027"/>
                  <a:pt x="594" y="2005"/>
                </a:cubicBezTo>
                <a:cubicBezTo>
                  <a:pt x="368" y="1995"/>
                  <a:pt x="143" y="1857"/>
                  <a:pt x="144" y="1855"/>
                </a:cubicBezTo>
                <a:cubicBezTo>
                  <a:pt x="145" y="1860"/>
                  <a:pt x="151" y="2591"/>
                  <a:pt x="968" y="2706"/>
                </a:cubicBezTo>
                <a:cubicBezTo>
                  <a:pt x="1456" y="2779"/>
                  <a:pt x="1638" y="2764"/>
                  <a:pt x="1715" y="2740"/>
                </a:cubicBezTo>
                <a:cubicBezTo>
                  <a:pt x="1781" y="2948"/>
                  <a:pt x="1856" y="3150"/>
                  <a:pt x="1933" y="3350"/>
                </a:cubicBezTo>
                <a:cubicBezTo>
                  <a:pt x="1876" y="3342"/>
                  <a:pt x="1827" y="3333"/>
                  <a:pt x="1677" y="3333"/>
                </a:cubicBezTo>
                <a:cubicBezTo>
                  <a:pt x="1420" y="3334"/>
                  <a:pt x="1084" y="3363"/>
                  <a:pt x="765" y="3481"/>
                </a:cubicBezTo>
                <a:cubicBezTo>
                  <a:pt x="426" y="3607"/>
                  <a:pt x="0" y="3467"/>
                  <a:pt x="0" y="3466"/>
                </a:cubicBezTo>
                <a:cubicBezTo>
                  <a:pt x="1" y="3472"/>
                  <a:pt x="48" y="4259"/>
                  <a:pt x="1093" y="3994"/>
                </a:cubicBezTo>
                <a:cubicBezTo>
                  <a:pt x="1801" y="3824"/>
                  <a:pt x="2003" y="3732"/>
                  <a:pt x="2067" y="3687"/>
                </a:cubicBezTo>
                <a:cubicBezTo>
                  <a:pt x="2147" y="3873"/>
                  <a:pt x="2231" y="4057"/>
                  <a:pt x="2320" y="4236"/>
                </a:cubicBezTo>
                <a:cubicBezTo>
                  <a:pt x="2043" y="4260"/>
                  <a:pt x="1536" y="4332"/>
                  <a:pt x="1038" y="4582"/>
                </a:cubicBezTo>
                <a:cubicBezTo>
                  <a:pt x="484" y="4859"/>
                  <a:pt x="261" y="4876"/>
                  <a:pt x="261" y="4875"/>
                </a:cubicBezTo>
                <a:cubicBezTo>
                  <a:pt x="261" y="4881"/>
                  <a:pt x="384" y="5482"/>
                  <a:pt x="1496" y="5010"/>
                </a:cubicBezTo>
                <a:cubicBezTo>
                  <a:pt x="2160" y="4737"/>
                  <a:pt x="2392" y="4611"/>
                  <a:pt x="2485" y="4546"/>
                </a:cubicBezTo>
                <a:cubicBezTo>
                  <a:pt x="2583" y="4730"/>
                  <a:pt x="2684" y="4913"/>
                  <a:pt x="2791" y="5091"/>
                </a:cubicBezTo>
                <a:cubicBezTo>
                  <a:pt x="2420" y="5158"/>
                  <a:pt x="1691" y="5330"/>
                  <a:pt x="1304" y="5675"/>
                </a:cubicBezTo>
                <a:cubicBezTo>
                  <a:pt x="765" y="6143"/>
                  <a:pt x="543" y="6050"/>
                  <a:pt x="544" y="6049"/>
                </a:cubicBezTo>
                <a:cubicBezTo>
                  <a:pt x="542" y="6057"/>
                  <a:pt x="659" y="6687"/>
                  <a:pt x="1912" y="6026"/>
                </a:cubicBezTo>
                <a:cubicBezTo>
                  <a:pt x="2602" y="5670"/>
                  <a:pt x="2875" y="5499"/>
                  <a:pt x="2994" y="5411"/>
                </a:cubicBezTo>
                <a:cubicBezTo>
                  <a:pt x="3107" y="5586"/>
                  <a:pt x="3226" y="5757"/>
                  <a:pt x="3348" y="5926"/>
                </a:cubicBezTo>
                <a:cubicBezTo>
                  <a:pt x="2926" y="6040"/>
                  <a:pt x="2079" y="6311"/>
                  <a:pt x="1661" y="6720"/>
                </a:cubicBezTo>
                <a:cubicBezTo>
                  <a:pt x="1087" y="7267"/>
                  <a:pt x="809" y="7204"/>
                  <a:pt x="810" y="7203"/>
                </a:cubicBezTo>
                <a:cubicBezTo>
                  <a:pt x="807" y="7211"/>
                  <a:pt x="1037" y="7826"/>
                  <a:pt x="2420" y="6998"/>
                </a:cubicBezTo>
                <a:cubicBezTo>
                  <a:pt x="3130" y="6579"/>
                  <a:pt x="3443" y="6365"/>
                  <a:pt x="3586" y="6253"/>
                </a:cubicBezTo>
                <a:cubicBezTo>
                  <a:pt x="3722" y="6432"/>
                  <a:pt x="3863" y="6608"/>
                  <a:pt x="4008" y="6780"/>
                </a:cubicBezTo>
                <a:cubicBezTo>
                  <a:pt x="3577" y="6918"/>
                  <a:pt x="2601" y="7273"/>
                  <a:pt x="2136" y="7759"/>
                </a:cubicBezTo>
                <a:cubicBezTo>
                  <a:pt x="1532" y="8374"/>
                  <a:pt x="1200" y="8339"/>
                  <a:pt x="1201" y="8339"/>
                </a:cubicBezTo>
                <a:cubicBezTo>
                  <a:pt x="1198" y="8347"/>
                  <a:pt x="1545" y="8944"/>
                  <a:pt x="3049" y="7972"/>
                </a:cubicBezTo>
                <a:cubicBezTo>
                  <a:pt x="3796" y="7495"/>
                  <a:pt x="4140" y="7245"/>
                  <a:pt x="4299" y="7112"/>
                </a:cubicBezTo>
                <a:cubicBezTo>
                  <a:pt x="4443" y="7275"/>
                  <a:pt x="4589" y="7436"/>
                  <a:pt x="4739" y="7594"/>
                </a:cubicBezTo>
                <a:cubicBezTo>
                  <a:pt x="4337" y="7720"/>
                  <a:pt x="3497" y="8046"/>
                  <a:pt x="2695" y="8752"/>
                </a:cubicBezTo>
                <a:cubicBezTo>
                  <a:pt x="2005" y="9360"/>
                  <a:pt x="1680" y="9415"/>
                  <a:pt x="1681" y="9416"/>
                </a:cubicBezTo>
                <a:cubicBezTo>
                  <a:pt x="1678" y="9423"/>
                  <a:pt x="2142" y="10002"/>
                  <a:pt x="3762" y="8907"/>
                </a:cubicBezTo>
                <a:cubicBezTo>
                  <a:pt x="4550" y="8378"/>
                  <a:pt x="4912" y="8103"/>
                  <a:pt x="5083" y="7953"/>
                </a:cubicBezTo>
                <a:cubicBezTo>
                  <a:pt x="5232" y="8103"/>
                  <a:pt x="5385" y="8251"/>
                  <a:pt x="5538" y="8398"/>
                </a:cubicBezTo>
                <a:cubicBezTo>
                  <a:pt x="5113" y="8563"/>
                  <a:pt x="4223" y="8965"/>
                  <a:pt x="3312" y="9687"/>
                </a:cubicBezTo>
                <a:cubicBezTo>
                  <a:pt x="2551" y="10290"/>
                  <a:pt x="2218" y="10421"/>
                  <a:pt x="2219" y="10422"/>
                </a:cubicBezTo>
                <a:cubicBezTo>
                  <a:pt x="2216" y="10428"/>
                  <a:pt x="2796" y="10993"/>
                  <a:pt x="4525" y="9793"/>
                </a:cubicBezTo>
                <a:cubicBezTo>
                  <a:pt x="5363" y="9215"/>
                  <a:pt x="5743" y="8915"/>
                  <a:pt x="5925" y="8752"/>
                </a:cubicBezTo>
                <a:cubicBezTo>
                  <a:pt x="6113" y="8925"/>
                  <a:pt x="6302" y="9098"/>
                  <a:pt x="6494" y="9267"/>
                </a:cubicBezTo>
                <a:cubicBezTo>
                  <a:pt x="6006" y="9451"/>
                  <a:pt x="4952" y="9909"/>
                  <a:pt x="4093" y="10674"/>
                </a:cubicBezTo>
                <a:cubicBezTo>
                  <a:pt x="3334" y="11351"/>
                  <a:pt x="2925" y="11463"/>
                  <a:pt x="2925" y="11465"/>
                </a:cubicBezTo>
                <a:cubicBezTo>
                  <a:pt x="2923" y="11470"/>
                  <a:pt x="3614" y="12021"/>
                  <a:pt x="5454" y="10743"/>
                </a:cubicBezTo>
                <a:cubicBezTo>
                  <a:pt x="6344" y="10125"/>
                  <a:pt x="6733" y="9815"/>
                  <a:pt x="6922" y="9643"/>
                </a:cubicBezTo>
                <a:cubicBezTo>
                  <a:pt x="7114" y="9809"/>
                  <a:pt x="7309" y="9973"/>
                  <a:pt x="7504" y="10137"/>
                </a:cubicBezTo>
                <a:cubicBezTo>
                  <a:pt x="7034" y="10327"/>
                  <a:pt x="5941" y="10837"/>
                  <a:pt x="4858" y="11763"/>
                </a:cubicBezTo>
                <a:cubicBezTo>
                  <a:pt x="4033" y="12469"/>
                  <a:pt x="3595" y="12650"/>
                  <a:pt x="3596" y="12652"/>
                </a:cubicBezTo>
                <a:cubicBezTo>
                  <a:pt x="3594" y="12655"/>
                  <a:pt x="4444" y="13201"/>
                  <a:pt x="6416" y="11776"/>
                </a:cubicBezTo>
                <a:cubicBezTo>
                  <a:pt x="7374" y="11079"/>
                  <a:pt x="7789" y="10729"/>
                  <a:pt x="7982" y="10540"/>
                </a:cubicBezTo>
                <a:cubicBezTo>
                  <a:pt x="8229" y="10744"/>
                  <a:pt x="8475" y="10948"/>
                  <a:pt x="8722" y="11153"/>
                </a:cubicBezTo>
                <a:cubicBezTo>
                  <a:pt x="8194" y="11323"/>
                  <a:pt x="6958" y="11808"/>
                  <a:pt x="5781" y="12819"/>
                </a:cubicBezTo>
                <a:cubicBezTo>
                  <a:pt x="4907" y="13570"/>
                  <a:pt x="4388" y="13721"/>
                  <a:pt x="4388" y="13724"/>
                </a:cubicBezTo>
                <a:cubicBezTo>
                  <a:pt x="4389" y="13725"/>
                  <a:pt x="5316" y="14304"/>
                  <a:pt x="7493" y="12868"/>
                </a:cubicBezTo>
                <a:cubicBezTo>
                  <a:pt x="8587" y="12141"/>
                  <a:pt x="9046" y="11782"/>
                  <a:pt x="9251" y="11593"/>
                </a:cubicBezTo>
                <a:cubicBezTo>
                  <a:pt x="9497" y="11798"/>
                  <a:pt x="9739" y="12005"/>
                  <a:pt x="9982" y="12213"/>
                </a:cubicBezTo>
                <a:cubicBezTo>
                  <a:pt x="9426" y="12340"/>
                  <a:pt x="8196" y="12746"/>
                  <a:pt x="6754" y="13889"/>
                </a:cubicBezTo>
                <a:cubicBezTo>
                  <a:pt x="5799" y="14646"/>
                  <a:pt x="5226" y="14790"/>
                  <a:pt x="5227" y="14794"/>
                </a:cubicBezTo>
                <a:cubicBezTo>
                  <a:pt x="5231" y="14793"/>
                  <a:pt x="6211" y="15420"/>
                  <a:pt x="8594" y="14002"/>
                </a:cubicBezTo>
                <a:cubicBezTo>
                  <a:pt x="9826" y="13261"/>
                  <a:pt x="10332" y="12898"/>
                  <a:pt x="10551" y="12710"/>
                </a:cubicBezTo>
                <a:cubicBezTo>
                  <a:pt x="10826" y="12953"/>
                  <a:pt x="11099" y="13199"/>
                  <a:pt x="11363" y="13449"/>
                </a:cubicBezTo>
                <a:cubicBezTo>
                  <a:pt x="10758" y="13591"/>
                  <a:pt x="9280" y="14037"/>
                  <a:pt x="7814" y="15035"/>
                </a:cubicBezTo>
                <a:cubicBezTo>
                  <a:pt x="6752" y="15758"/>
                  <a:pt x="6154" y="15908"/>
                  <a:pt x="6155" y="15913"/>
                </a:cubicBezTo>
                <a:cubicBezTo>
                  <a:pt x="6163" y="15909"/>
                  <a:pt x="7159" y="16607"/>
                  <a:pt x="9747" y="15249"/>
                </a:cubicBezTo>
                <a:cubicBezTo>
                  <a:pt x="11146" y="14505"/>
                  <a:pt x="11681" y="14156"/>
                  <a:pt x="11905" y="13977"/>
                </a:cubicBezTo>
                <a:cubicBezTo>
                  <a:pt x="12185" y="14260"/>
                  <a:pt x="12455" y="14549"/>
                  <a:pt x="12716" y="14846"/>
                </a:cubicBezTo>
                <a:cubicBezTo>
                  <a:pt x="12172" y="14906"/>
                  <a:pt x="10651" y="15200"/>
                  <a:pt x="8853" y="16316"/>
                </a:cubicBezTo>
                <a:cubicBezTo>
                  <a:pt x="7701" y="17031"/>
                  <a:pt x="7067" y="17139"/>
                  <a:pt x="7067" y="17145"/>
                </a:cubicBezTo>
                <a:cubicBezTo>
                  <a:pt x="7080" y="17138"/>
                  <a:pt x="8048" y="17936"/>
                  <a:pt x="10828" y="16683"/>
                </a:cubicBezTo>
                <a:cubicBezTo>
                  <a:pt x="12392" y="15965"/>
                  <a:pt x="12985" y="15619"/>
                  <a:pt x="13216" y="15448"/>
                </a:cubicBezTo>
                <a:cubicBezTo>
                  <a:pt x="13478" y="15777"/>
                  <a:pt x="13728" y="16115"/>
                  <a:pt x="13957" y="16467"/>
                </a:cubicBezTo>
                <a:cubicBezTo>
                  <a:pt x="13469" y="16482"/>
                  <a:pt x="11776" y="16686"/>
                  <a:pt x="9814" y="17749"/>
                </a:cubicBezTo>
                <a:cubicBezTo>
                  <a:pt x="8556" y="18431"/>
                  <a:pt x="7911" y="18453"/>
                  <a:pt x="7910" y="18460"/>
                </a:cubicBezTo>
                <a:cubicBezTo>
                  <a:pt x="7929" y="18449"/>
                  <a:pt x="8812" y="19391"/>
                  <a:pt x="11763" y="18300"/>
                </a:cubicBezTo>
                <a:cubicBezTo>
                  <a:pt x="13525" y="17631"/>
                  <a:pt x="14145" y="17307"/>
                  <a:pt x="14366" y="17150"/>
                </a:cubicBezTo>
                <a:cubicBezTo>
                  <a:pt x="14582" y="17535"/>
                  <a:pt x="14778" y="17934"/>
                  <a:pt x="14947" y="18351"/>
                </a:cubicBezTo>
                <a:cubicBezTo>
                  <a:pt x="14842" y="18337"/>
                  <a:pt x="14688" y="18326"/>
                  <a:pt x="14481" y="18331"/>
                </a:cubicBezTo>
                <a:cubicBezTo>
                  <a:pt x="13771" y="18347"/>
                  <a:pt x="12470" y="18540"/>
                  <a:pt x="10603" y="19358"/>
                </a:cubicBezTo>
                <a:cubicBezTo>
                  <a:pt x="9225" y="19963"/>
                  <a:pt x="8606" y="19917"/>
                  <a:pt x="8603" y="19926"/>
                </a:cubicBezTo>
                <a:cubicBezTo>
                  <a:pt x="8630" y="19910"/>
                  <a:pt x="9160" y="20991"/>
                  <a:pt x="12264" y="20225"/>
                </a:cubicBezTo>
                <a:cubicBezTo>
                  <a:pt x="14205" y="19745"/>
                  <a:pt x="14992" y="19291"/>
                  <a:pt x="15229" y="19131"/>
                </a:cubicBezTo>
                <a:cubicBezTo>
                  <a:pt x="15466" y="19883"/>
                  <a:pt x="15626" y="20689"/>
                  <a:pt x="15691" y="21562"/>
                </a:cubicBezTo>
                <a:cubicBezTo>
                  <a:pt x="15691" y="21562"/>
                  <a:pt x="16024" y="21598"/>
                  <a:pt x="16182" y="21323"/>
                </a:cubicBezTo>
                <a:cubicBezTo>
                  <a:pt x="16111" y="20471"/>
                  <a:pt x="15951" y="19686"/>
                  <a:pt x="15725" y="18949"/>
                </a:cubicBezTo>
                <a:cubicBezTo>
                  <a:pt x="16090" y="18857"/>
                  <a:pt x="16853" y="18648"/>
                  <a:pt x="18392" y="18012"/>
                </a:cubicBezTo>
                <a:cubicBezTo>
                  <a:pt x="21600" y="16688"/>
                  <a:pt x="20985" y="15166"/>
                  <a:pt x="20943" y="15200"/>
                </a:cubicBezTo>
                <a:cubicBezTo>
                  <a:pt x="20945" y="15206"/>
                  <a:pt x="20619" y="15776"/>
                  <a:pt x="19076" y="16187"/>
                </a:cubicBezTo>
                <a:cubicBezTo>
                  <a:pt x="17072" y="16722"/>
                  <a:pt x="15922" y="17643"/>
                  <a:pt x="15430" y="18103"/>
                </a:cubicBezTo>
                <a:cubicBezTo>
                  <a:pt x="15262" y="17686"/>
                  <a:pt x="15068" y="17287"/>
                  <a:pt x="14857" y="16902"/>
                </a:cubicBezTo>
                <a:cubicBezTo>
                  <a:pt x="15271" y="16788"/>
                  <a:pt x="16200" y="16516"/>
                  <a:pt x="17453" y="15928"/>
                </a:cubicBezTo>
                <a:cubicBezTo>
                  <a:pt x="20350" y="14568"/>
                  <a:pt x="19548" y="13070"/>
                  <a:pt x="19519" y="13094"/>
                </a:cubicBezTo>
                <a:cubicBezTo>
                  <a:pt x="19521" y="13099"/>
                  <a:pt x="19362" y="13789"/>
                  <a:pt x="17852" y="14275"/>
                </a:cubicBezTo>
                <a:cubicBezTo>
                  <a:pt x="15934" y="14892"/>
                  <a:pt x="14884" y="15764"/>
                  <a:pt x="14438" y="16196"/>
                </a:cubicBezTo>
                <a:cubicBezTo>
                  <a:pt x="14206" y="15834"/>
                  <a:pt x="13956" y="15487"/>
                  <a:pt x="13691" y="15150"/>
                </a:cubicBezTo>
                <a:cubicBezTo>
                  <a:pt x="14077" y="14998"/>
                  <a:pt x="14952" y="14646"/>
                  <a:pt x="16077" y="14041"/>
                </a:cubicBezTo>
                <a:cubicBezTo>
                  <a:pt x="18633" y="12666"/>
                  <a:pt x="17870" y="11334"/>
                  <a:pt x="17859" y="11355"/>
                </a:cubicBezTo>
                <a:cubicBezTo>
                  <a:pt x="17574" y="11876"/>
                  <a:pt x="17295" y="11834"/>
                  <a:pt x="15903" y="12556"/>
                </a:cubicBezTo>
                <a:cubicBezTo>
                  <a:pt x="14467" y="13302"/>
                  <a:pt x="13596" y="14153"/>
                  <a:pt x="13211" y="14567"/>
                </a:cubicBezTo>
                <a:cubicBezTo>
                  <a:pt x="12945" y="14259"/>
                  <a:pt x="12669" y="13958"/>
                  <a:pt x="12381" y="13667"/>
                </a:cubicBezTo>
                <a:cubicBezTo>
                  <a:pt x="12713" y="13520"/>
                  <a:pt x="13400" y="13201"/>
                  <a:pt x="14634" y="12447"/>
                </a:cubicBezTo>
                <a:cubicBezTo>
                  <a:pt x="16731" y="11165"/>
                  <a:pt x="16106" y="9898"/>
                  <a:pt x="16095" y="9908"/>
                </a:cubicBezTo>
                <a:cubicBezTo>
                  <a:pt x="16097" y="9912"/>
                  <a:pt x="15961" y="10322"/>
                  <a:pt x="14624" y="10959"/>
                </a:cubicBezTo>
                <a:cubicBezTo>
                  <a:pt x="13142" y="11665"/>
                  <a:pt x="12222" y="12706"/>
                  <a:pt x="11859" y="13155"/>
                </a:cubicBezTo>
                <a:cubicBezTo>
                  <a:pt x="11594" y="12903"/>
                  <a:pt x="11318" y="12659"/>
                  <a:pt x="11042" y="12415"/>
                </a:cubicBezTo>
                <a:cubicBezTo>
                  <a:pt x="11352" y="12268"/>
                  <a:pt x="11906" y="11963"/>
                  <a:pt x="13008" y="11252"/>
                </a:cubicBezTo>
                <a:cubicBezTo>
                  <a:pt x="15333" y="9766"/>
                  <a:pt x="14315" y="8666"/>
                  <a:pt x="14311" y="8671"/>
                </a:cubicBezTo>
                <a:cubicBezTo>
                  <a:pt x="14312" y="8674"/>
                  <a:pt x="14041" y="9266"/>
                  <a:pt x="12854" y="10012"/>
                </a:cubicBezTo>
                <a:cubicBezTo>
                  <a:pt x="11765" y="10697"/>
                  <a:pt x="10887" y="11559"/>
                  <a:pt x="10507" y="11946"/>
                </a:cubicBezTo>
                <a:cubicBezTo>
                  <a:pt x="10246" y="11723"/>
                  <a:pt x="9982" y="11502"/>
                  <a:pt x="9716" y="11283"/>
                </a:cubicBezTo>
                <a:cubicBezTo>
                  <a:pt x="10002" y="11129"/>
                  <a:pt x="10504" y="10818"/>
                  <a:pt x="11484" y="10122"/>
                </a:cubicBezTo>
                <a:cubicBezTo>
                  <a:pt x="13599" y="8630"/>
                  <a:pt x="12636" y="7648"/>
                  <a:pt x="12636" y="7650"/>
                </a:cubicBezTo>
                <a:cubicBezTo>
                  <a:pt x="12636" y="7653"/>
                  <a:pt x="12456" y="8116"/>
                  <a:pt x="11358" y="8823"/>
                </a:cubicBezTo>
                <a:cubicBezTo>
                  <a:pt x="10396" y="9442"/>
                  <a:pt x="9548" y="10417"/>
                  <a:pt x="9189" y="10846"/>
                </a:cubicBezTo>
                <a:cubicBezTo>
                  <a:pt x="8933" y="10637"/>
                  <a:pt x="8680" y="10425"/>
                  <a:pt x="8424" y="10216"/>
                </a:cubicBezTo>
                <a:cubicBezTo>
                  <a:pt x="8687" y="10058"/>
                  <a:pt x="9136" y="9752"/>
                  <a:pt x="9993" y="9087"/>
                </a:cubicBezTo>
                <a:cubicBezTo>
                  <a:pt x="11903" y="7615"/>
                  <a:pt x="11028" y="6724"/>
                  <a:pt x="11031" y="6723"/>
                </a:cubicBezTo>
                <a:cubicBezTo>
                  <a:pt x="11031" y="6726"/>
                  <a:pt x="10838" y="7307"/>
                  <a:pt x="9832" y="7967"/>
                </a:cubicBezTo>
                <a:cubicBezTo>
                  <a:pt x="8824" y="8627"/>
                  <a:pt x="8201" y="9401"/>
                  <a:pt x="7915" y="9798"/>
                </a:cubicBezTo>
                <a:cubicBezTo>
                  <a:pt x="7721" y="9639"/>
                  <a:pt x="7524" y="9481"/>
                  <a:pt x="7333" y="9320"/>
                </a:cubicBezTo>
                <a:cubicBezTo>
                  <a:pt x="7557" y="9167"/>
                  <a:pt x="7939" y="8872"/>
                  <a:pt x="8665" y="8231"/>
                </a:cubicBezTo>
                <a:cubicBezTo>
                  <a:pt x="10279" y="6806"/>
                  <a:pt x="9529" y="5877"/>
                  <a:pt x="9533" y="5877"/>
                </a:cubicBezTo>
                <a:cubicBezTo>
                  <a:pt x="9533" y="5879"/>
                  <a:pt x="9367" y="6324"/>
                  <a:pt x="8541" y="7008"/>
                </a:cubicBezTo>
                <a:cubicBezTo>
                  <a:pt x="7834" y="7595"/>
                  <a:pt x="7223" y="8530"/>
                  <a:pt x="6915" y="8964"/>
                </a:cubicBezTo>
                <a:cubicBezTo>
                  <a:pt x="6711" y="8789"/>
                  <a:pt x="6512" y="8612"/>
                  <a:pt x="6313" y="8433"/>
                </a:cubicBezTo>
                <a:cubicBezTo>
                  <a:pt x="6562" y="8311"/>
                  <a:pt x="6976" y="8051"/>
                  <a:pt x="7607" y="7321"/>
                </a:cubicBezTo>
                <a:cubicBezTo>
                  <a:pt x="8944" y="5775"/>
                  <a:pt x="8252" y="5101"/>
                  <a:pt x="8258" y="5102"/>
                </a:cubicBezTo>
                <a:cubicBezTo>
                  <a:pt x="8257" y="5104"/>
                  <a:pt x="8156" y="5518"/>
                  <a:pt x="7445" y="6211"/>
                </a:cubicBezTo>
                <a:cubicBezTo>
                  <a:pt x="6795" y="6844"/>
                  <a:pt x="6166" y="7763"/>
                  <a:pt x="5936" y="8098"/>
                </a:cubicBezTo>
                <a:cubicBezTo>
                  <a:pt x="5772" y="7946"/>
                  <a:pt x="5610" y="7792"/>
                  <a:pt x="5450" y="7636"/>
                </a:cubicBezTo>
                <a:cubicBezTo>
                  <a:pt x="5673" y="7479"/>
                  <a:pt x="6045" y="7167"/>
                  <a:pt x="6582" y="6506"/>
                </a:cubicBezTo>
                <a:cubicBezTo>
                  <a:pt x="7796" y="5013"/>
                  <a:pt x="7122" y="4348"/>
                  <a:pt x="7127" y="4349"/>
                </a:cubicBezTo>
                <a:cubicBezTo>
                  <a:pt x="7127" y="4351"/>
                  <a:pt x="7005" y="4779"/>
                  <a:pt x="6369" y="5446"/>
                </a:cubicBezTo>
                <a:cubicBezTo>
                  <a:pt x="5780" y="6063"/>
                  <a:pt x="5293" y="6932"/>
                  <a:pt x="5100" y="7284"/>
                </a:cubicBezTo>
                <a:cubicBezTo>
                  <a:pt x="4924" y="7105"/>
                  <a:pt x="4752" y="6922"/>
                  <a:pt x="4584" y="6737"/>
                </a:cubicBezTo>
                <a:cubicBezTo>
                  <a:pt x="4771" y="6584"/>
                  <a:pt x="5280" y="6162"/>
                  <a:pt x="5644" y="5643"/>
                </a:cubicBezTo>
                <a:cubicBezTo>
                  <a:pt x="6676" y="4175"/>
                  <a:pt x="6160" y="3644"/>
                  <a:pt x="6165" y="3647"/>
                </a:cubicBezTo>
                <a:cubicBezTo>
                  <a:pt x="6164" y="3648"/>
                  <a:pt x="6120" y="4110"/>
                  <a:pt x="5509" y="4713"/>
                </a:cubicBezTo>
                <a:cubicBezTo>
                  <a:pt x="4989" y="5238"/>
                  <a:pt x="4495" y="6146"/>
                  <a:pt x="4330" y="6454"/>
                </a:cubicBezTo>
                <a:cubicBezTo>
                  <a:pt x="4181" y="6282"/>
                  <a:pt x="4036" y="6107"/>
                  <a:pt x="3896" y="5930"/>
                </a:cubicBezTo>
                <a:cubicBezTo>
                  <a:pt x="4070" y="5821"/>
                  <a:pt x="4413" y="5558"/>
                  <a:pt x="4909" y="4883"/>
                </a:cubicBezTo>
                <a:cubicBezTo>
                  <a:pt x="5900" y="3533"/>
                  <a:pt x="5425" y="3048"/>
                  <a:pt x="5427" y="3052"/>
                </a:cubicBezTo>
                <a:cubicBezTo>
                  <a:pt x="5427" y="3052"/>
                  <a:pt x="5401" y="3441"/>
                  <a:pt x="4835" y="3973"/>
                </a:cubicBezTo>
                <a:cubicBezTo>
                  <a:pt x="4337" y="4450"/>
                  <a:pt x="3822" y="5379"/>
                  <a:pt x="3679" y="5641"/>
                </a:cubicBezTo>
                <a:cubicBezTo>
                  <a:pt x="3553" y="5473"/>
                  <a:pt x="3430" y="5303"/>
                  <a:pt x="3312" y="5129"/>
                </a:cubicBezTo>
                <a:cubicBezTo>
                  <a:pt x="3475" y="5036"/>
                  <a:pt x="3799" y="4809"/>
                  <a:pt x="4276" y="4226"/>
                </a:cubicBezTo>
                <a:cubicBezTo>
                  <a:pt x="5234" y="3055"/>
                  <a:pt x="4788" y="2499"/>
                  <a:pt x="4790" y="2504"/>
                </a:cubicBezTo>
                <a:cubicBezTo>
                  <a:pt x="4789" y="2504"/>
                  <a:pt x="4764" y="2853"/>
                  <a:pt x="4230" y="3323"/>
                </a:cubicBezTo>
                <a:cubicBezTo>
                  <a:pt x="3766" y="3735"/>
                  <a:pt x="3273" y="4567"/>
                  <a:pt x="3119" y="4834"/>
                </a:cubicBezTo>
                <a:cubicBezTo>
                  <a:pt x="3008" y="4660"/>
                  <a:pt x="2903" y="4481"/>
                  <a:pt x="2801" y="4300"/>
                </a:cubicBezTo>
                <a:cubicBezTo>
                  <a:pt x="2948" y="4249"/>
                  <a:pt x="3205" y="4064"/>
                  <a:pt x="3651" y="3475"/>
                </a:cubicBezTo>
                <a:cubicBezTo>
                  <a:pt x="4477" y="2376"/>
                  <a:pt x="4068" y="1894"/>
                  <a:pt x="4067" y="1899"/>
                </a:cubicBezTo>
                <a:cubicBezTo>
                  <a:pt x="4067" y="1899"/>
                  <a:pt x="4045" y="2249"/>
                  <a:pt x="3558" y="2669"/>
                </a:cubicBezTo>
                <a:cubicBezTo>
                  <a:pt x="3151" y="3020"/>
                  <a:pt x="2753" y="3662"/>
                  <a:pt x="2596" y="3928"/>
                </a:cubicBezTo>
                <a:cubicBezTo>
                  <a:pt x="2507" y="3757"/>
                  <a:pt x="2423" y="3583"/>
                  <a:pt x="2343" y="3406"/>
                </a:cubicBezTo>
                <a:cubicBezTo>
                  <a:pt x="2470" y="3326"/>
                  <a:pt x="2676" y="3142"/>
                  <a:pt x="3021" y="2689"/>
                </a:cubicBezTo>
                <a:cubicBezTo>
                  <a:pt x="3732" y="1758"/>
                  <a:pt x="3289" y="1328"/>
                  <a:pt x="3286" y="1333"/>
                </a:cubicBezTo>
                <a:cubicBezTo>
                  <a:pt x="3285" y="1333"/>
                  <a:pt x="3298" y="1600"/>
                  <a:pt x="2902" y="2010"/>
                </a:cubicBezTo>
                <a:cubicBezTo>
                  <a:pt x="2620" y="2299"/>
                  <a:pt x="2358" y="2735"/>
                  <a:pt x="2188" y="3035"/>
                </a:cubicBezTo>
                <a:cubicBezTo>
                  <a:pt x="2124" y="2876"/>
                  <a:pt x="2059" y="2718"/>
                  <a:pt x="2002" y="2555"/>
                </a:cubicBezTo>
                <a:cubicBezTo>
                  <a:pt x="2098" y="2477"/>
                  <a:pt x="2242" y="2328"/>
                  <a:pt x="2526" y="1904"/>
                </a:cubicBezTo>
                <a:cubicBezTo>
                  <a:pt x="3107" y="1035"/>
                  <a:pt x="2615" y="749"/>
                  <a:pt x="2610" y="754"/>
                </a:cubicBezTo>
                <a:cubicBezTo>
                  <a:pt x="2610" y="753"/>
                  <a:pt x="2670" y="868"/>
                  <a:pt x="2359" y="1230"/>
                </a:cubicBezTo>
                <a:cubicBezTo>
                  <a:pt x="2147" y="1468"/>
                  <a:pt x="1972" y="1819"/>
                  <a:pt x="1853" y="2080"/>
                </a:cubicBezTo>
                <a:cubicBezTo>
                  <a:pt x="1841" y="2038"/>
                  <a:pt x="1828" y="1997"/>
                  <a:pt x="1816" y="1955"/>
                </a:cubicBezTo>
                <a:cubicBezTo>
                  <a:pt x="1760" y="1674"/>
                  <a:pt x="1692" y="1386"/>
                  <a:pt x="1602" y="1090"/>
                </a:cubicBezTo>
                <a:cubicBezTo>
                  <a:pt x="1463" y="632"/>
                  <a:pt x="1317" y="256"/>
                  <a:pt x="1175" y="16"/>
                </a:cubicBezTo>
                <a:cubicBezTo>
                  <a:pt x="1168" y="3"/>
                  <a:pt x="1152" y="-2"/>
                  <a:pt x="1131" y="0"/>
                </a:cubicBez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We protect our trusted servants when we prevent large sums of money from being the responsibility of any one person……this practice also reduces the risk or temptation that can come with large sums on hand.”…"/>
          <p:cNvSpPr txBox="1"/>
          <p:nvPr>
            <p:ph type="body" idx="1"/>
          </p:nvPr>
        </p:nvSpPr>
        <p:spPr>
          <a:xfrm>
            <a:off x="1154309" y="3202780"/>
            <a:ext cx="22139032" cy="9296056"/>
          </a:xfrm>
          <a:prstGeom prst="rect">
            <a:avLst/>
          </a:prstGeom>
          <a:ln w="9525">
            <a:round/>
          </a:ln>
        </p:spPr>
        <p:txBody>
          <a:bodyPr/>
          <a:lstStyle/>
          <a:p>
            <a:pPr defTabSz="668655">
              <a:defRPr sz="3402"/>
            </a:pPr>
            <a:r>
              <a:t> </a:t>
            </a:r>
            <a:endParaRPr sz="3725">
              <a:ln w="3175" cap="flat">
                <a:solidFill>
                  <a:srgbClr val="000000"/>
                </a:solidFill>
                <a:prstDash val="solid"/>
                <a:miter lim="400000"/>
              </a:ln>
              <a:solidFill>
                <a:schemeClr val="accent4">
                  <a:hueOff val="-633268"/>
                  <a:lumOff val="-33072"/>
                </a:schemeClr>
              </a:solidFill>
            </a:endParaRPr>
          </a:p>
          <a:p>
            <a:pPr defTabSz="668655">
              <a:defRPr sz="5022"/>
            </a:pPr>
            <a:r>
              <a:t> </a:t>
            </a:r>
          </a:p>
          <a:p>
            <a:pPr defTabSz="668655">
              <a:defRPr sz="5022"/>
            </a:pPr>
            <a:r>
              <a:t>The practice of being responsible to those we serve teaches us to </a:t>
            </a:r>
            <a:r>
              <a:rPr u="sng"/>
              <a:t>surrender to the will of the group and have patience with the process</a:t>
            </a:r>
            <a:r>
              <a:t>. These skills serve us in our personal recovery and in our ongoing development as a fellowship.</a:t>
            </a:r>
            <a:endParaRPr>
              <a:ln w="3175" cap="flat">
                <a:solidFill>
                  <a:srgbClr val="000000"/>
                </a:solidFill>
                <a:prstDash val="solid"/>
                <a:miter lim="400000"/>
              </a:ln>
              <a:solidFill>
                <a:schemeClr val="accent4">
                  <a:hueOff val="-633268"/>
                  <a:lumOff val="-33072"/>
                </a:schemeClr>
              </a:solidFill>
            </a:endParaRPr>
          </a:p>
          <a:p>
            <a:pPr defTabSz="668655">
              <a:defRPr sz="3402"/>
            </a:pPr>
            <a:endParaRPr sz="4050">
              <a:ln w="3175" cap="flat">
                <a:solidFill>
                  <a:srgbClr val="000000"/>
                </a:solidFill>
                <a:prstDash val="solid"/>
                <a:miter lim="400000"/>
              </a:ln>
              <a:solidFill>
                <a:schemeClr val="accent4">
                  <a:hueOff val="-633268"/>
                  <a:lumOff val="-33072"/>
                </a:schemeClr>
              </a:solidFill>
            </a:endParaRPr>
          </a:p>
          <a:p>
            <a:pPr defTabSz="668655">
              <a:defRPr sz="3402"/>
            </a:pPr>
            <a:endParaRPr sz="3725">
              <a:ln w="3175" cap="flat">
                <a:solidFill>
                  <a:srgbClr val="000000"/>
                </a:solidFill>
                <a:prstDash val="solid"/>
                <a:miter lim="400000"/>
              </a:ln>
              <a:solidFill>
                <a:schemeClr val="accent4">
                  <a:hueOff val="-633268"/>
                  <a:lumOff val="-33072"/>
                </a:schemeClr>
              </a:solidFill>
            </a:endParaRPr>
          </a:p>
          <a:p>
            <a:pPr algn="l" defTabSz="668655">
              <a:defRPr sz="3402"/>
            </a:pPr>
            <a:r>
              <a:t>Guiding principles: the spirit of our traditions.</a:t>
            </a:r>
            <a:endParaRPr sz="2268">
              <a:solidFill>
                <a:schemeClr val="accent4">
                  <a:hueOff val="-633268"/>
                  <a:lumOff val="-33072"/>
                </a:schemeClr>
              </a:solidFill>
            </a:endParaRPr>
          </a:p>
          <a:p>
            <a:pPr algn="l" defTabSz="668655">
              <a:defRPr sz="3402"/>
            </a:pPr>
            <a:r>
              <a:t>Tradition 9. Page 176</a:t>
            </a:r>
            <a:endParaRPr sz="2268">
              <a:solidFill>
                <a:schemeClr val="accent4">
                  <a:hueOff val="-633268"/>
                  <a:lumOff val="-33072"/>
                </a:schemeClr>
              </a:solidFill>
            </a:endParaRPr>
          </a:p>
          <a:p>
            <a:pPr defTabSz="668655">
              <a:defRPr sz="3402"/>
            </a:pPr>
            <a:r>
              <a:t> </a:t>
            </a:r>
          </a:p>
        </p:txBody>
      </p:sp>
      <p:pic>
        <p:nvPicPr>
          <p:cNvPr id="157"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158" name="Our 7th Tradition:…"/>
          <p:cNvSpPr txBox="1"/>
          <p:nvPr>
            <p:ph type="title"/>
          </p:nvPr>
        </p:nvSpPr>
        <p:spPr>
          <a:xfrm>
            <a:off x="1135184" y="990599"/>
            <a:ext cx="22113632" cy="1718322"/>
          </a:xfrm>
          <a:prstGeom prst="rect">
            <a:avLst/>
          </a:prstGeom>
          <a:ln w="9525">
            <a:round/>
          </a:ln>
        </p:spPr>
        <p:txBody>
          <a:bodyPr/>
          <a:lstStyle>
            <a:lvl1pPr>
              <a:defRPr sz="6200"/>
            </a:lvl1pPr>
          </a:lstStyle>
          <a:p>
            <a:pPr/>
            <a:r>
              <a:t>Accountability/responsibilty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We protect our trusted servants when we prevent large sums of money from being the responsibility of any one person……this practice also reduces the risk or temptation that can come with large sums on hand.”…"/>
          <p:cNvSpPr txBox="1"/>
          <p:nvPr>
            <p:ph type="body" idx="1"/>
          </p:nvPr>
        </p:nvSpPr>
        <p:spPr>
          <a:xfrm>
            <a:off x="1154309" y="4891825"/>
            <a:ext cx="22139032" cy="7607011"/>
          </a:xfrm>
          <a:prstGeom prst="rect">
            <a:avLst/>
          </a:prstGeom>
          <a:ln w="9525">
            <a:round/>
          </a:ln>
        </p:spPr>
        <p:txBody>
          <a:bodyPr/>
          <a:lstStyle/>
          <a:p>
            <a:pPr defTabSz="792479">
              <a:defRPr sz="4032"/>
            </a:pPr>
            <a:r>
              <a:t> </a:t>
            </a:r>
            <a:endParaRPr sz="4416">
              <a:ln w="3175" cap="flat">
                <a:solidFill>
                  <a:srgbClr val="000000"/>
                </a:solidFill>
                <a:prstDash val="solid"/>
                <a:miter lim="400000"/>
              </a:ln>
              <a:solidFill>
                <a:schemeClr val="accent4">
                  <a:hueOff val="-633268"/>
                  <a:lumOff val="-33072"/>
                </a:schemeClr>
              </a:solidFill>
            </a:endParaRPr>
          </a:p>
          <a:p>
            <a:pPr defTabSz="792479">
              <a:defRPr sz="5952"/>
            </a:pPr>
            <a:r>
              <a:t>The final authority and responsibility for NA services rests with the NA groups</a:t>
            </a:r>
            <a:endParaRPr>
              <a:ln w="3175" cap="flat">
                <a:solidFill>
                  <a:srgbClr val="000000"/>
                </a:solidFill>
                <a:prstDash val="solid"/>
                <a:miter lim="400000"/>
              </a:ln>
              <a:solidFill>
                <a:schemeClr val="accent4">
                  <a:hueOff val="-633268"/>
                  <a:lumOff val="-33072"/>
                </a:schemeClr>
              </a:solidFill>
            </a:endParaRPr>
          </a:p>
          <a:p>
            <a:pPr defTabSz="792479">
              <a:defRPr sz="4032"/>
            </a:pPr>
            <a:endParaRPr sz="4800">
              <a:ln w="3175" cap="flat">
                <a:solidFill>
                  <a:srgbClr val="000000"/>
                </a:solidFill>
                <a:prstDash val="solid"/>
                <a:miter lim="400000"/>
              </a:ln>
              <a:solidFill>
                <a:schemeClr val="accent4">
                  <a:hueOff val="-633268"/>
                  <a:lumOff val="-33072"/>
                </a:schemeClr>
              </a:solidFill>
            </a:endParaRPr>
          </a:p>
          <a:p>
            <a:pPr defTabSz="792479">
              <a:defRPr sz="4032"/>
            </a:pPr>
            <a:endParaRPr sz="4416">
              <a:ln w="3175" cap="flat">
                <a:solidFill>
                  <a:srgbClr val="000000"/>
                </a:solidFill>
                <a:prstDash val="solid"/>
                <a:miter lim="400000"/>
              </a:ln>
              <a:solidFill>
                <a:schemeClr val="accent4">
                  <a:hueOff val="-633268"/>
                  <a:lumOff val="-33072"/>
                </a:schemeClr>
              </a:solidFill>
            </a:endParaRPr>
          </a:p>
          <a:p>
            <a:pPr defTabSz="792479">
              <a:defRPr sz="4032"/>
            </a:pPr>
            <a:r>
              <a:t> </a:t>
            </a:r>
          </a:p>
          <a:p>
            <a:pPr defTabSz="792479">
              <a:defRPr sz="4032"/>
            </a:pPr>
            <a:r>
              <a:t>Twelve concepts for NA service</a:t>
            </a:r>
            <a:endParaRPr sz="2688">
              <a:solidFill>
                <a:schemeClr val="accent4">
                  <a:hueOff val="-633268"/>
                  <a:lumOff val="-33072"/>
                </a:schemeClr>
              </a:solidFill>
            </a:endParaRPr>
          </a:p>
          <a:p>
            <a:pPr defTabSz="792479">
              <a:defRPr sz="4032"/>
            </a:pPr>
            <a:r>
              <a:t> </a:t>
            </a:r>
          </a:p>
        </p:txBody>
      </p:sp>
      <p:pic>
        <p:nvPicPr>
          <p:cNvPr id="161"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162" name="Our 7th Tradition:…"/>
          <p:cNvSpPr txBox="1"/>
          <p:nvPr>
            <p:ph type="title"/>
          </p:nvPr>
        </p:nvSpPr>
        <p:spPr>
          <a:xfrm>
            <a:off x="1135184" y="990599"/>
            <a:ext cx="22113632" cy="1918263"/>
          </a:xfrm>
          <a:prstGeom prst="rect">
            <a:avLst/>
          </a:prstGeom>
          <a:ln w="9525">
            <a:round/>
          </a:ln>
        </p:spPr>
        <p:txBody>
          <a:bodyPr/>
          <a:lstStyle>
            <a:lvl1pPr>
              <a:defRPr sz="6200"/>
            </a:lvl1pPr>
          </a:lstStyle>
          <a:p>
            <a:pPr/>
            <a:r>
              <a:t>Concept 2:  Authority / responsibility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We protect our trusted servants when we prevent large sums of money from being the responsibility of any one person……this practice also reduces the risk or temptation that can come with large sums on hand.”…"/>
          <p:cNvSpPr txBox="1"/>
          <p:nvPr>
            <p:ph type="body" idx="1"/>
          </p:nvPr>
        </p:nvSpPr>
        <p:spPr>
          <a:xfrm>
            <a:off x="1154309" y="3202780"/>
            <a:ext cx="22139032" cy="9296056"/>
          </a:xfrm>
          <a:prstGeom prst="rect">
            <a:avLst/>
          </a:prstGeom>
          <a:ln w="9525">
            <a:round/>
          </a:ln>
        </p:spPr>
        <p:txBody>
          <a:bodyPr/>
          <a:lstStyle/>
          <a:p>
            <a:pPr>
              <a:defRPr sz="4200"/>
            </a:pPr>
            <a:r>
              <a:t> </a:t>
            </a:r>
            <a:endParaRPr sz="4600">
              <a:ln w="3175" cap="flat">
                <a:solidFill>
                  <a:srgbClr val="000000"/>
                </a:solidFill>
                <a:prstDash val="solid"/>
                <a:miter lim="400000"/>
              </a:ln>
              <a:solidFill>
                <a:schemeClr val="accent4">
                  <a:hueOff val="-633268"/>
                  <a:lumOff val="-33072"/>
                </a:schemeClr>
              </a:solidFill>
            </a:endParaRPr>
          </a:p>
          <a:p>
            <a:pPr>
              <a:defRPr sz="6200"/>
            </a:pPr>
            <a:r>
              <a:rPr>
                <a:ln w="3175" cap="flat">
                  <a:solidFill>
                    <a:srgbClr val="000000"/>
                  </a:solidFill>
                  <a:prstDash val="solid"/>
                  <a:miter lim="400000"/>
                </a:ln>
                <a:solidFill>
                  <a:schemeClr val="accent4">
                    <a:hueOff val="-633268"/>
                    <a:lumOff val="-33072"/>
                  </a:schemeClr>
                </a:solidFill>
              </a:rPr>
              <a:t>“</a:t>
            </a:r>
            <a:r>
              <a:t>The NA groups delegate to the service structure the authority it needs to fulfill the responsibility assigned to it.”</a:t>
            </a:r>
            <a:endParaRPr>
              <a:ln w="3175" cap="flat">
                <a:solidFill>
                  <a:srgbClr val="000000"/>
                </a:solidFill>
                <a:prstDash val="solid"/>
                <a:miter lim="400000"/>
              </a:ln>
              <a:solidFill>
                <a:schemeClr val="accent4">
                  <a:hueOff val="-633268"/>
                  <a:lumOff val="-33072"/>
                </a:schemeClr>
              </a:solidFill>
            </a:endParaRPr>
          </a:p>
          <a:p>
            <a:pPr>
              <a:defRPr sz="4200"/>
            </a:pPr>
            <a:endParaRPr sz="5000">
              <a:ln w="3175" cap="flat">
                <a:solidFill>
                  <a:srgbClr val="000000"/>
                </a:solidFill>
                <a:prstDash val="solid"/>
                <a:miter lim="400000"/>
              </a:ln>
              <a:solidFill>
                <a:schemeClr val="accent4">
                  <a:hueOff val="-633268"/>
                  <a:lumOff val="-33072"/>
                </a:schemeClr>
              </a:solidFill>
            </a:endParaRPr>
          </a:p>
          <a:p>
            <a:pPr>
              <a:defRPr sz="4200"/>
            </a:pPr>
            <a:endParaRPr sz="4600">
              <a:ln w="3175" cap="flat">
                <a:solidFill>
                  <a:srgbClr val="000000"/>
                </a:solidFill>
                <a:prstDash val="solid"/>
                <a:miter lim="400000"/>
              </a:ln>
              <a:solidFill>
                <a:schemeClr val="accent4">
                  <a:hueOff val="-633268"/>
                  <a:lumOff val="-33072"/>
                </a:schemeClr>
              </a:solidFill>
            </a:endParaRPr>
          </a:p>
          <a:p>
            <a:pPr>
              <a:defRPr sz="4200"/>
            </a:pPr>
            <a:r>
              <a:t> </a:t>
            </a:r>
          </a:p>
          <a:p>
            <a:pPr algn="l">
              <a:defRPr sz="3000"/>
            </a:pPr>
            <a:r>
              <a:t>Twelve concepts for NA service</a:t>
            </a:r>
            <a:endParaRPr sz="2800">
              <a:solidFill>
                <a:schemeClr val="accent4">
                  <a:hueOff val="-633268"/>
                  <a:lumOff val="-33072"/>
                </a:schemeClr>
              </a:solidFill>
            </a:endParaRPr>
          </a:p>
          <a:p>
            <a:pPr>
              <a:defRPr sz="4200"/>
            </a:pPr>
            <a:r>
              <a:t> </a:t>
            </a:r>
          </a:p>
        </p:txBody>
      </p:sp>
      <p:pic>
        <p:nvPicPr>
          <p:cNvPr id="165"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166" name="Our 7th Tradition:…"/>
          <p:cNvSpPr txBox="1"/>
          <p:nvPr>
            <p:ph type="title"/>
          </p:nvPr>
        </p:nvSpPr>
        <p:spPr>
          <a:xfrm>
            <a:off x="1135184" y="990599"/>
            <a:ext cx="22113632" cy="1718322"/>
          </a:xfrm>
          <a:prstGeom prst="rect">
            <a:avLst/>
          </a:prstGeom>
          <a:ln w="9525">
            <a:round/>
          </a:ln>
        </p:spPr>
        <p:txBody>
          <a:bodyPr/>
          <a:lstStyle>
            <a:lvl1pPr>
              <a:defRPr sz="6200"/>
            </a:lvl1pPr>
          </a:lstStyle>
          <a:p>
            <a:pPr/>
            <a:r>
              <a:t>Concept 3:   Delegation of authority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Question for discussion."/>
          <p:cNvSpPr txBox="1"/>
          <p:nvPr>
            <p:ph type="title"/>
          </p:nvPr>
        </p:nvSpPr>
        <p:spPr>
          <a:xfrm>
            <a:off x="1211340" y="850713"/>
            <a:ext cx="21961320" cy="1450395"/>
          </a:xfrm>
          <a:prstGeom prst="rect">
            <a:avLst/>
          </a:prstGeom>
          <a:ln w="9525">
            <a:round/>
          </a:ln>
        </p:spPr>
        <p:txBody>
          <a:bodyPr/>
          <a:lstStyle>
            <a:lvl1pPr>
              <a:defRPr sz="4200"/>
            </a:lvl1pPr>
          </a:lstStyle>
          <a:p>
            <a:pPr/>
            <a:r>
              <a:t>Question for discussion.</a:t>
            </a:r>
          </a:p>
        </p:txBody>
      </p:sp>
      <p:sp>
        <p:nvSpPr>
          <p:cNvPr id="169" name="How can we find balance between the delegation of authority to our service structure and between the final responsibility of the groups over our services?"/>
          <p:cNvSpPr txBox="1"/>
          <p:nvPr>
            <p:ph type="body" idx="1"/>
          </p:nvPr>
        </p:nvSpPr>
        <p:spPr>
          <a:xfrm>
            <a:off x="1212291" y="2716143"/>
            <a:ext cx="21959418" cy="10076142"/>
          </a:xfrm>
          <a:prstGeom prst="rect">
            <a:avLst/>
          </a:prstGeom>
          <a:ln w="9525">
            <a:round/>
          </a:ln>
        </p:spPr>
        <p:txBody>
          <a:bodyPr/>
          <a:lstStyle>
            <a:lvl1pPr>
              <a:defRPr sz="4200"/>
            </a:lvl1pPr>
          </a:lstStyle>
          <a:p>
            <a:pPr/>
            <a:r>
              <a:t>How can we find balance between the delegation of authority to our service structure and between the final responsibility of the groups over our services?</a:t>
            </a:r>
          </a:p>
        </p:txBody>
      </p:sp>
      <p:pic>
        <p:nvPicPr>
          <p:cNvPr id="170" name="image4.png" descr="image4.png"/>
          <p:cNvPicPr>
            <a:picLocks noChangeAspect="1"/>
          </p:cNvPicPr>
          <p:nvPr/>
        </p:nvPicPr>
        <p:blipFill>
          <a:blip r:embed="rId2">
            <a:alphaModFix amt="5317"/>
            <a:extLst/>
          </a:blip>
          <a:stretch>
            <a:fillRect/>
          </a:stretch>
        </p:blipFill>
        <p:spPr>
          <a:xfrm>
            <a:off x="7072779" y="2794968"/>
            <a:ext cx="10238442" cy="991849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173" name="When we ask our service bodies to do something, … we need to think about sustainability: will our community be willing to support this over time? We discuss whether the level of commitment is realistic for us as well as other obligation that already exis"/>
          <p:cNvSpPr txBox="1"/>
          <p:nvPr>
            <p:ph type="body" idx="1"/>
          </p:nvPr>
        </p:nvSpPr>
        <p:spPr>
          <a:xfrm>
            <a:off x="1154309" y="3202780"/>
            <a:ext cx="22139032" cy="9296056"/>
          </a:xfrm>
          <a:prstGeom prst="rect">
            <a:avLst/>
          </a:prstGeom>
          <a:ln w="9525">
            <a:round/>
          </a:ln>
        </p:spPr>
        <p:txBody>
          <a:bodyPr/>
          <a:lstStyle/>
          <a:p>
            <a:pPr defTabSz="759459">
              <a:defRPr sz="3864"/>
            </a:pPr>
            <a:r>
              <a:t> </a:t>
            </a:r>
            <a:endParaRPr sz="3772">
              <a:ln w="3175" cap="flat">
                <a:solidFill>
                  <a:srgbClr val="000000"/>
                </a:solidFill>
                <a:prstDash val="solid"/>
                <a:miter lim="400000"/>
              </a:ln>
              <a:solidFill>
                <a:schemeClr val="accent4">
                  <a:hueOff val="-633268"/>
                  <a:lumOff val="-33072"/>
                </a:schemeClr>
              </a:solidFill>
            </a:endParaRPr>
          </a:p>
          <a:p>
            <a:pPr algn="l" defTabSz="759459">
              <a:defRPr sz="3864"/>
            </a:pPr>
            <a:r>
              <a:t> </a:t>
            </a:r>
            <a:r>
              <a:rPr sz="5704"/>
              <a:t>When we ask our service bodies to do something, … we need to think about </a:t>
            </a:r>
            <a:r>
              <a:rPr sz="5704" u="sng"/>
              <a:t>sustainability</a:t>
            </a:r>
            <a:r>
              <a:rPr sz="5704"/>
              <a:t>: will our community be willing to support this over time? </a:t>
            </a:r>
            <a:endParaRPr sz="5704"/>
          </a:p>
          <a:p>
            <a:pPr algn="l" defTabSz="759459">
              <a:defRPr sz="5704"/>
            </a:pPr>
            <a:r>
              <a:t>We discuss whether the level of commitment is </a:t>
            </a:r>
            <a:r>
              <a:rPr u="sng"/>
              <a:t>realistic</a:t>
            </a:r>
            <a:r>
              <a:t> for us as well as other obligation that already exist. </a:t>
            </a:r>
          </a:p>
          <a:p>
            <a:pPr defTabSz="759459">
              <a:defRPr sz="3864"/>
            </a:pPr>
            <a:endParaRPr sz="4140">
              <a:ln w="3175" cap="flat">
                <a:solidFill>
                  <a:srgbClr val="000000"/>
                </a:solidFill>
                <a:prstDash val="solid"/>
                <a:miter lim="400000"/>
              </a:ln>
              <a:solidFill>
                <a:schemeClr val="accent4">
                  <a:hueOff val="-633268"/>
                  <a:lumOff val="-33072"/>
                </a:schemeClr>
              </a:solidFill>
            </a:endParaRPr>
          </a:p>
          <a:p>
            <a:pPr defTabSz="759459">
              <a:defRPr sz="3864"/>
            </a:pPr>
            <a:endParaRPr sz="3772">
              <a:ln w="3175" cap="flat">
                <a:solidFill>
                  <a:srgbClr val="000000"/>
                </a:solidFill>
                <a:prstDash val="solid"/>
                <a:miter lim="400000"/>
              </a:ln>
              <a:solidFill>
                <a:schemeClr val="accent4">
                  <a:hueOff val="-633268"/>
                  <a:lumOff val="-33072"/>
                </a:schemeClr>
              </a:solidFill>
            </a:endParaRPr>
          </a:p>
          <a:p>
            <a:pPr algn="l" defTabSz="759459">
              <a:defRPr sz="2760"/>
            </a:pPr>
            <a:r>
              <a:t>Guiding principles: the spirit of our traditions.</a:t>
            </a:r>
            <a:endParaRPr>
              <a:solidFill>
                <a:schemeClr val="accent4">
                  <a:hueOff val="-633268"/>
                  <a:lumOff val="-33072"/>
                </a:schemeClr>
              </a:solidFill>
            </a:endParaRPr>
          </a:p>
          <a:p>
            <a:pPr algn="l" defTabSz="759459">
              <a:defRPr sz="2760"/>
            </a:pPr>
            <a:r>
              <a:t>Tradition 7. </a:t>
            </a:r>
          </a:p>
        </p:txBody>
      </p:sp>
      <p:sp>
        <p:nvSpPr>
          <p:cNvPr id="174" name="Our 7th Tradition:…"/>
          <p:cNvSpPr txBox="1"/>
          <p:nvPr>
            <p:ph type="title"/>
          </p:nvPr>
        </p:nvSpPr>
        <p:spPr>
          <a:xfrm>
            <a:off x="1135184" y="990599"/>
            <a:ext cx="22113632" cy="1784876"/>
          </a:xfrm>
          <a:prstGeom prst="rect">
            <a:avLst/>
          </a:prstGeom>
          <a:ln w="9525">
            <a:round/>
          </a:ln>
        </p:spPr>
        <p:txBody>
          <a:bodyPr/>
          <a:lstStyle>
            <a:lvl1pPr>
              <a:defRPr sz="6200"/>
            </a:lvl1pPr>
          </a:lstStyle>
          <a:p>
            <a:pPr/>
            <a:r>
              <a:t>Sustainability/Being realistic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NA message.png" descr="NA message.png"/>
          <p:cNvPicPr>
            <a:picLocks noChangeAspect="1"/>
          </p:cNvPicPr>
          <p:nvPr/>
        </p:nvPicPr>
        <p:blipFill>
          <a:blip r:embed="rId2">
            <a:alphaModFix amt="7613"/>
            <a:extLst/>
          </a:blip>
          <a:stretch>
            <a:fillRect/>
          </a:stretch>
        </p:blipFill>
        <p:spPr>
          <a:xfrm>
            <a:off x="7384073" y="3205827"/>
            <a:ext cx="9615855" cy="9315362"/>
          </a:xfrm>
          <a:prstGeom prst="rect">
            <a:avLst/>
          </a:prstGeom>
          <a:ln w="12700">
            <a:miter lim="400000"/>
          </a:ln>
        </p:spPr>
      </p:pic>
      <p:sp>
        <p:nvSpPr>
          <p:cNvPr id="177" name="“We protect our trusted servants when we prevent large sums of money from being the responsibility of any one person……this practice also reduces the risk or temptation that can come with large sums on hand.”…"/>
          <p:cNvSpPr txBox="1"/>
          <p:nvPr>
            <p:ph type="body" idx="1"/>
          </p:nvPr>
        </p:nvSpPr>
        <p:spPr>
          <a:xfrm>
            <a:off x="1154309" y="3202780"/>
            <a:ext cx="22139032" cy="9296056"/>
          </a:xfrm>
          <a:prstGeom prst="rect">
            <a:avLst/>
          </a:prstGeom>
          <a:ln w="9525">
            <a:round/>
          </a:ln>
        </p:spPr>
        <p:txBody>
          <a:bodyPr/>
          <a:lstStyle/>
          <a:p>
            <a:pPr defTabSz="668655">
              <a:defRPr sz="3402"/>
            </a:pPr>
            <a:r>
              <a:t> </a:t>
            </a:r>
            <a:endParaRPr sz="3725">
              <a:ln w="3175" cap="flat">
                <a:solidFill>
                  <a:srgbClr val="000000"/>
                </a:solidFill>
                <a:prstDash val="solid"/>
                <a:miter lim="400000"/>
              </a:ln>
              <a:solidFill>
                <a:schemeClr val="accent4">
                  <a:hueOff val="-633268"/>
                  <a:lumOff val="-33072"/>
                </a:schemeClr>
              </a:solidFill>
            </a:endParaRPr>
          </a:p>
          <a:p>
            <a:pPr defTabSz="668655">
              <a:defRPr sz="5022"/>
            </a:pPr>
            <a:r>
              <a:t>“We protect (ourselves) and our trusted servants when we prevent large sums of money from being the responsibility of any one person……this practice also reduces the risk or temptation that can come with large sums on hand.”</a:t>
            </a:r>
            <a:endParaRPr>
              <a:ln w="3175" cap="flat">
                <a:solidFill>
                  <a:srgbClr val="000000"/>
                </a:solidFill>
                <a:prstDash val="solid"/>
                <a:miter lim="400000"/>
              </a:ln>
              <a:solidFill>
                <a:schemeClr val="accent4">
                  <a:hueOff val="-633268"/>
                  <a:lumOff val="-33072"/>
                </a:schemeClr>
              </a:solidFill>
            </a:endParaRPr>
          </a:p>
          <a:p>
            <a:pPr defTabSz="668655">
              <a:defRPr sz="3402"/>
            </a:pPr>
            <a:endParaRPr sz="4050">
              <a:ln w="3175" cap="flat">
                <a:solidFill>
                  <a:srgbClr val="000000"/>
                </a:solidFill>
                <a:prstDash val="solid"/>
                <a:miter lim="400000"/>
              </a:ln>
              <a:solidFill>
                <a:schemeClr val="accent4">
                  <a:hueOff val="-633268"/>
                  <a:lumOff val="-33072"/>
                </a:schemeClr>
              </a:solidFill>
            </a:endParaRPr>
          </a:p>
          <a:p>
            <a:pPr defTabSz="668655">
              <a:defRPr sz="3402"/>
            </a:pPr>
            <a:endParaRPr sz="3725">
              <a:ln w="3175" cap="flat">
                <a:solidFill>
                  <a:srgbClr val="000000"/>
                </a:solidFill>
                <a:prstDash val="solid"/>
                <a:miter lim="400000"/>
              </a:ln>
              <a:solidFill>
                <a:schemeClr val="accent4">
                  <a:hueOff val="-633268"/>
                  <a:lumOff val="-33072"/>
                </a:schemeClr>
              </a:solidFill>
            </a:endParaRPr>
          </a:p>
          <a:p>
            <a:pPr algn="l" defTabSz="668655">
              <a:defRPr sz="2430"/>
            </a:pPr>
            <a:endParaRPr sz="3725">
              <a:ln w="3175" cap="flat">
                <a:solidFill>
                  <a:srgbClr val="000000"/>
                </a:solidFill>
                <a:prstDash val="solid"/>
                <a:miter lim="400000"/>
              </a:ln>
              <a:solidFill>
                <a:schemeClr val="accent4">
                  <a:hueOff val="-633268"/>
                  <a:lumOff val="-33072"/>
                </a:schemeClr>
              </a:solidFill>
            </a:endParaRPr>
          </a:p>
          <a:p>
            <a:pPr algn="l" defTabSz="668655">
              <a:defRPr sz="2430"/>
            </a:pPr>
            <a:endParaRPr sz="3725">
              <a:ln w="3175" cap="flat">
                <a:solidFill>
                  <a:srgbClr val="000000"/>
                </a:solidFill>
                <a:prstDash val="solid"/>
                <a:miter lim="400000"/>
              </a:ln>
              <a:solidFill>
                <a:schemeClr val="accent4">
                  <a:hueOff val="-633268"/>
                  <a:lumOff val="-33072"/>
                </a:schemeClr>
              </a:solidFill>
            </a:endParaRPr>
          </a:p>
          <a:p>
            <a:pPr algn="l" defTabSz="668655">
              <a:defRPr sz="2430"/>
            </a:pPr>
            <a:r>
              <a:t>Guiding principles: the spirit of our traditions.</a:t>
            </a:r>
            <a:endParaRPr>
              <a:solidFill>
                <a:schemeClr val="accent4">
                  <a:hueOff val="-633268"/>
                  <a:lumOff val="-33072"/>
                </a:schemeClr>
              </a:solidFill>
            </a:endParaRPr>
          </a:p>
          <a:p>
            <a:pPr algn="l" defTabSz="668655">
              <a:defRPr sz="2430"/>
            </a:pPr>
            <a:r>
              <a:t>Tradition 7. Page 127.</a:t>
            </a:r>
            <a:endParaRPr>
              <a:solidFill>
                <a:schemeClr val="accent4">
                  <a:hueOff val="-633268"/>
                  <a:lumOff val="-33072"/>
                </a:schemeClr>
              </a:solidFill>
            </a:endParaRPr>
          </a:p>
          <a:p>
            <a:pPr defTabSz="668655">
              <a:defRPr sz="3402"/>
            </a:pPr>
            <a:r>
              <a:t> </a:t>
            </a:r>
          </a:p>
        </p:txBody>
      </p:sp>
      <p:sp>
        <p:nvSpPr>
          <p:cNvPr id="178" name="Our 7th Tradition:…"/>
          <p:cNvSpPr txBox="1"/>
          <p:nvPr>
            <p:ph type="title"/>
          </p:nvPr>
        </p:nvSpPr>
        <p:spPr>
          <a:xfrm>
            <a:off x="1135184" y="990599"/>
            <a:ext cx="22113632" cy="1718322"/>
          </a:xfrm>
          <a:prstGeom prst="rect">
            <a:avLst/>
          </a:prstGeom>
          <a:ln w="9525">
            <a:round/>
          </a:ln>
        </p:spPr>
        <p:txBody>
          <a:bodyPr/>
          <a:lstStyle>
            <a:lvl1pPr>
              <a:defRPr sz="6200"/>
            </a:lvl1pPr>
          </a:lstStyle>
          <a:p>
            <a:pPr/>
            <a:r>
              <a:t>Financial accountability</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