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3004800" cy="9753600"/>
  <p:notesSz cx="6858000" cy="9144000"/>
  <p:embeddedFontLst>
    <p:embeddedFont>
      <p:font typeface="Superclarendon Regular" panose="02000505080000020003" pitchFamily="2" charset="77"/>
      <p:regular r:id="rId27"/>
      <p:bold r:id="rId28"/>
    </p:embeddedFont>
    <p:embeddedFont>
      <p:font typeface="Superclarendon Rg Bold" panose="02000505080000020003" pitchFamily="2" charset="77"/>
      <p:bold r:id="rId29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DDDBCF"/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AC9C8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4C8"/>
          </a:solidFill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878889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7888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DBDBD"/>
          </a:solidFill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8F2817"/>
              </a:solidFill>
              <a:prstDash val="solid"/>
              <a:miter lim="400000"/>
            </a:ln>
          </a:bottom>
          <a:insideH>
            <a:ln w="12700" cap="flat">
              <a:solidFill>
                <a:srgbClr val="8F281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8341D"/>
          </a:solidFill>
        </a:fill>
      </a:tcStyle>
    </a:firstRow>
  </a:tblStyle>
  <a:tblStyle styleId="{C7B018BB-80A7-4F77-B60F-C8B233D01FF8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C9C88"/>
              </a:solidFill>
              <a:prstDash val="solid"/>
              <a:miter lim="400000"/>
            </a:ln>
          </a:top>
          <a:bottom>
            <a:ln w="12700" cap="flat">
              <a:solidFill>
                <a:srgbClr val="AC9C88"/>
              </a:solidFill>
              <a:prstDash val="solid"/>
              <a:miter lim="400000"/>
            </a:ln>
          </a:bottom>
          <a:insideH>
            <a:ln w="12700" cap="flat">
              <a:solidFill>
                <a:srgbClr val="AC9C8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0EEE0"/>
          </a:solidFill>
        </a:fill>
      </a:tcStyle>
    </a:wholeTbl>
    <a:band2H>
      <a:tcTxStyle/>
      <a:tcStyle>
        <a:tcBdr/>
        <a:fill>
          <a:solidFill>
            <a:srgbClr val="F0EEE0">
              <a:alpha val="93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solidFill>
                <a:srgbClr val="5F5857"/>
              </a:solidFill>
              <a:prstDash val="solid"/>
              <a:miter lim="400000"/>
            </a:ln>
          </a:left>
          <a:right>
            <a:ln w="25400" cap="flat">
              <a:solidFill>
                <a:srgbClr val="AC9C88"/>
              </a:solidFill>
              <a:prstDash val="solid"/>
              <a:miter lim="400000"/>
            </a:ln>
          </a:right>
          <a:top>
            <a:ln w="12700" cap="flat">
              <a:solidFill>
                <a:srgbClr val="AC9C88"/>
              </a:solidFill>
              <a:prstDash val="solid"/>
              <a:miter lim="400000"/>
            </a:ln>
          </a:top>
          <a:bottom>
            <a:ln w="12700" cap="flat">
              <a:solidFill>
                <a:srgbClr val="AC9C88"/>
              </a:solidFill>
              <a:prstDash val="solid"/>
              <a:miter lim="400000"/>
            </a:ln>
          </a:bottom>
          <a:insideH>
            <a:ln w="12700" cap="flat">
              <a:solidFill>
                <a:srgbClr val="AC9C8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F5857"/>
              </a:solidFill>
              <a:prstDash val="solid"/>
              <a:miter lim="400000"/>
            </a:ln>
          </a:bottom>
          <a:insideH>
            <a:ln w="12700" cap="flat">
              <a:solidFill>
                <a:srgbClr val="97231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F5857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1401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C9C88"/>
              </a:solidFill>
              <a:prstDash val="solid"/>
              <a:miter lim="400000"/>
            </a:ln>
          </a:top>
          <a:bottom>
            <a:ln w="12700" cap="flat">
              <a:solidFill>
                <a:srgbClr val="AC9C88"/>
              </a:solidFill>
              <a:prstDash val="solid"/>
              <a:miter lim="400000"/>
            </a:ln>
          </a:bottom>
          <a:insideH>
            <a:ln w="12700" cap="flat">
              <a:solidFill>
                <a:srgbClr val="AC9C8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0EEE0"/>
          </a:solidFill>
        </a:fill>
      </a:tcStyle>
    </a:wholeTbl>
    <a:band2H>
      <a:tcTxStyle/>
      <a:tcStyle>
        <a:tcBdr/>
        <a:fill>
          <a:solidFill>
            <a:srgbClr val="F0EEE0">
              <a:alpha val="93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C9C88"/>
              </a:solidFill>
              <a:prstDash val="solid"/>
              <a:miter lim="400000"/>
            </a:ln>
          </a:top>
          <a:bottom>
            <a:ln w="12700" cap="flat">
              <a:solidFill>
                <a:srgbClr val="AC9C88"/>
              </a:solidFill>
              <a:prstDash val="solid"/>
              <a:miter lim="400000"/>
            </a:ln>
          </a:bottom>
          <a:insideH>
            <a:ln w="12700" cap="flat">
              <a:solidFill>
                <a:srgbClr val="AC9C8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4C8"/>
          </a:solidFill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29124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4AA2A"/>
          </a:solidFill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58585"/>
          </a:solidFill>
        </a:fill>
      </a:tcStyle>
    </a:firstRow>
  </a:tblStyle>
  <a:tblStyle styleId="{CF821DB8-F4EB-4A41-A1BA-3FCAFE7338EE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>
                  <a:alpha val="38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7979">
                  <a:alpha val="38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>
                  <a:alpha val="38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6B5C3">
              <a:alpha val="14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solidFill>
                <a:srgbClr val="9F9F9F"/>
              </a:solidFill>
              <a:prstDash val="solid"/>
              <a:miter lim="400000"/>
            </a:ln>
          </a:left>
          <a:right>
            <a:ln w="12700" cap="flat">
              <a:solidFill>
                <a:srgbClr val="9F9F9F"/>
              </a:solidFill>
              <a:prstDash val="solid"/>
              <a:miter lim="400000"/>
            </a:ln>
          </a:right>
          <a:top>
            <a:ln w="12700" cap="flat">
              <a:solidFill>
                <a:srgbClr val="9F9F9F"/>
              </a:solidFill>
              <a:prstDash val="solid"/>
              <a:miter lim="400000"/>
            </a:ln>
          </a:top>
          <a:bottom>
            <a:ln w="12700" cap="flat">
              <a:solidFill>
                <a:srgbClr val="9F9F9F"/>
              </a:solidFill>
              <a:prstDash val="solid"/>
              <a:miter lim="400000"/>
            </a:ln>
          </a:bottom>
          <a:insideH>
            <a:ln w="12700" cap="flat">
              <a:solidFill>
                <a:srgbClr val="9F9F9F"/>
              </a:solidFill>
              <a:prstDash val="solid"/>
              <a:miter lim="400000"/>
            </a:ln>
          </a:insideH>
          <a:insideV>
            <a:ln w="12700" cap="flat">
              <a:solidFill>
                <a:srgbClr val="9F9F9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979">
              <a:alpha val="38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ABABA"/>
          </a:solidFill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25A5D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B8B8B"/>
          </a:solidFill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25A5D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B8B8B"/>
          </a:solidFill>
        </a:fill>
      </a:tcStyle>
    </a:firstRow>
  </a:tblStyle>
  <a:tblStyle styleId="{2708684C-4D16-4618-839F-0558EEFCDFE6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979">
              <a:alpha val="25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85" d="100"/>
          <a:sy n="85" d="100"/>
        </p:scale>
        <p:origin x="19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1" name="Shape 1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&amp; Untertite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>
            <a:spLocks noGrp="1"/>
          </p:cNvSpPr>
          <p:nvPr>
            <p:ph type="title"/>
          </p:nvPr>
        </p:nvSpPr>
        <p:spPr>
          <a:xfrm>
            <a:off x="1270000" y="1943100"/>
            <a:ext cx="10464800" cy="2997200"/>
          </a:xfrm>
          <a:prstGeom prst="rect">
            <a:avLst/>
          </a:prstGeom>
        </p:spPr>
        <p:txBody>
          <a:bodyPr anchor="b"/>
          <a:lstStyle>
            <a:lvl1pPr>
              <a:defRPr sz="6400" b="1" spc="-128">
                <a:latin typeface="+mj-lt"/>
                <a:ea typeface="+mj-ea"/>
                <a:cs typeface="+mj-cs"/>
                <a:sym typeface="Superclarendon Regular"/>
              </a:defRPr>
            </a:lvl1pPr>
          </a:lstStyle>
          <a:p>
            <a:r>
              <a:t>Titeltext</a:t>
            </a:r>
          </a:p>
        </p:txBody>
      </p:sp>
      <p:sp>
        <p:nvSpPr>
          <p:cNvPr id="1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218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0" indent="228600" algn="ctr">
              <a:spcBef>
                <a:spcPts val="0"/>
              </a:spcBef>
              <a:buSzTx/>
              <a:buNone/>
              <a:defRPr sz="2400"/>
            </a:lvl2pPr>
            <a:lvl3pPr marL="0" indent="457200" algn="ctr">
              <a:spcBef>
                <a:spcPts val="0"/>
              </a:spcBef>
              <a:buSzTx/>
              <a:buNone/>
              <a:defRPr sz="2400"/>
            </a:lvl3pPr>
            <a:lvl4pPr marL="0" indent="685800" algn="ctr">
              <a:spcBef>
                <a:spcPts val="0"/>
              </a:spcBef>
              <a:buSzTx/>
              <a:buNone/>
              <a:defRPr sz="2400"/>
            </a:lvl4pPr>
            <a:lvl5pPr marL="0" indent="914400" algn="ctr">
              <a:spcBef>
                <a:spcPts val="0"/>
              </a:spcBef>
              <a:buSzTx/>
              <a:buNone/>
              <a:defRPr sz="2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6305296" y="9017000"/>
            <a:ext cx="406909" cy="387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ta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–Christian Bauer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SzTx/>
              <a:buNone/>
              <a:defRPr sz="3600">
                <a:solidFill>
                  <a:srgbClr val="222222"/>
                </a:solidFill>
              </a:defRPr>
            </a:lvl1pPr>
          </a:lstStyle>
          <a:p>
            <a:r>
              <a:t>–Christian Bauer</a:t>
            </a:r>
          </a:p>
        </p:txBody>
      </p:sp>
      <p:sp>
        <p:nvSpPr>
          <p:cNvPr id="104" name="„Zitat hier eingeben.“"/>
          <p:cNvSpPr txBox="1">
            <a:spLocks noGrp="1"/>
          </p:cNvSpPr>
          <p:nvPr>
            <p:ph type="body" sz="quarter" idx="22"/>
          </p:nvPr>
        </p:nvSpPr>
        <p:spPr>
          <a:xfrm>
            <a:off x="1270000" y="4236567"/>
            <a:ext cx="10464800" cy="74706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20000"/>
              </a:lnSpc>
              <a:buSzTx/>
              <a:buNone/>
              <a:defRPr sz="4200" spc="-126">
                <a:latin typeface="+mn-lt"/>
                <a:ea typeface="+mn-ea"/>
                <a:cs typeface="+mn-cs"/>
                <a:sym typeface="Superclarendon Rg Bold"/>
              </a:defRPr>
            </a:lvl1pPr>
          </a:lstStyle>
          <a:p>
            <a:r>
              <a:t>„Zitat hier eingeben.“ </a:t>
            </a:r>
          </a:p>
        </p:txBody>
      </p:sp>
      <p:sp>
        <p:nvSpPr>
          <p:cNvPr id="10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Bild"/>
          <p:cNvSpPr>
            <a:spLocks noGrp="1"/>
          </p:cNvSpPr>
          <p:nvPr>
            <p:ph type="pic" idx="21"/>
          </p:nvPr>
        </p:nvSpPr>
        <p:spPr>
          <a:xfrm>
            <a:off x="-812800" y="0"/>
            <a:ext cx="14630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 -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 -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Linien Linien" descr="Linien Linien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734473" y="8193634"/>
            <a:ext cx="3457771" cy="71843"/>
          </a:xfrm>
          <a:prstGeom prst="rect">
            <a:avLst/>
          </a:prstGeom>
        </p:spPr>
      </p:pic>
      <p:sp>
        <p:nvSpPr>
          <p:cNvPr id="22" name="Bild"/>
          <p:cNvSpPr>
            <a:spLocks noGrp="1"/>
          </p:cNvSpPr>
          <p:nvPr>
            <p:ph type="pic" idx="21"/>
          </p:nvPr>
        </p:nvSpPr>
        <p:spPr>
          <a:xfrm>
            <a:off x="393693" y="-532431"/>
            <a:ext cx="12217402" cy="814493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" name="Titeltext"/>
          <p:cNvSpPr txBox="1">
            <a:spLocks noGrp="1"/>
          </p:cNvSpPr>
          <p:nvPr>
            <p:ph type="title"/>
          </p:nvPr>
        </p:nvSpPr>
        <p:spPr>
          <a:xfrm>
            <a:off x="635000" y="6845300"/>
            <a:ext cx="11734800" cy="1219200"/>
          </a:xfrm>
          <a:prstGeom prst="rect">
            <a:avLst/>
          </a:prstGeom>
        </p:spPr>
        <p:txBody>
          <a:bodyPr anchor="b"/>
          <a:lstStyle>
            <a:lvl1pPr>
              <a:defRPr sz="6400" b="1" spc="-128">
                <a:latin typeface="+mj-lt"/>
                <a:ea typeface="+mj-ea"/>
                <a:cs typeface="+mj-cs"/>
                <a:sym typeface="Superclarendon Regular"/>
              </a:defRPr>
            </a:lvl1pPr>
          </a:lstStyle>
          <a:p>
            <a:r>
              <a:t>Titeltext</a:t>
            </a:r>
          </a:p>
        </p:txBody>
      </p:sp>
      <p:sp>
        <p:nvSpPr>
          <p:cNvPr id="24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8318500"/>
            <a:ext cx="11734800" cy="876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0" indent="228600" algn="ctr">
              <a:spcBef>
                <a:spcPts val="0"/>
              </a:spcBef>
              <a:buSzTx/>
              <a:buNone/>
              <a:defRPr sz="2400"/>
            </a:lvl2pPr>
            <a:lvl3pPr marL="0" indent="457200" algn="ctr">
              <a:spcBef>
                <a:spcPts val="0"/>
              </a:spcBef>
              <a:buSzTx/>
              <a:buNone/>
              <a:defRPr sz="2400"/>
            </a:lvl3pPr>
            <a:lvl4pPr marL="0" indent="685800" algn="ctr">
              <a:spcBef>
                <a:spcPts val="0"/>
              </a:spcBef>
              <a:buSzTx/>
              <a:buNone/>
              <a:defRPr sz="2400"/>
            </a:lvl4pPr>
            <a:lvl5pPr marL="0" indent="914400" algn="ctr">
              <a:spcBef>
                <a:spcPts val="0"/>
              </a:spcBef>
              <a:buSzTx/>
              <a:buNone/>
              <a:defRPr sz="2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t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eltext"/>
          <p:cNvSpPr txBox="1">
            <a:spLocks noGrp="1"/>
          </p:cNvSpPr>
          <p:nvPr>
            <p:ph type="title"/>
          </p:nvPr>
        </p:nvSpPr>
        <p:spPr>
          <a:xfrm>
            <a:off x="1270000" y="3505200"/>
            <a:ext cx="10464800" cy="2730500"/>
          </a:xfrm>
          <a:prstGeom prst="rect">
            <a:avLst/>
          </a:prstGeom>
        </p:spPr>
        <p:txBody>
          <a:bodyPr/>
          <a:lstStyle>
            <a:lvl1pPr>
              <a:defRPr sz="6400" b="1" spc="-128">
                <a:latin typeface="+mj-lt"/>
                <a:ea typeface="+mj-ea"/>
                <a:cs typeface="+mj-cs"/>
                <a:sym typeface="Superclarendon Regular"/>
              </a:defRPr>
            </a:lvl1pPr>
          </a:lstStyle>
          <a:p>
            <a:r>
              <a:t>Titeltext</a:t>
            </a:r>
          </a:p>
        </p:txBody>
      </p:sp>
      <p:sp>
        <p:nvSpPr>
          <p:cNvPr id="3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k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Linien Linien" descr="Linien Linien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86047" y="5082129"/>
            <a:ext cx="4512624" cy="71848"/>
          </a:xfrm>
          <a:prstGeom prst="rect">
            <a:avLst/>
          </a:prstGeom>
        </p:spPr>
      </p:pic>
      <p:sp>
        <p:nvSpPr>
          <p:cNvPr id="42" name="Bild"/>
          <p:cNvSpPr>
            <a:spLocks noGrp="1"/>
          </p:cNvSpPr>
          <p:nvPr>
            <p:ph type="pic" idx="21"/>
          </p:nvPr>
        </p:nvSpPr>
        <p:spPr>
          <a:xfrm>
            <a:off x="6362700" y="381000"/>
            <a:ext cx="6197600" cy="909874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3" name="Titeltext"/>
          <p:cNvSpPr txBox="1">
            <a:spLocks noGrp="1"/>
          </p:cNvSpPr>
          <p:nvPr>
            <p:ph type="title"/>
          </p:nvPr>
        </p:nvSpPr>
        <p:spPr>
          <a:xfrm>
            <a:off x="762000" y="774700"/>
            <a:ext cx="5588000" cy="41021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44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762000" y="5372100"/>
            <a:ext cx="5588000" cy="3619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0" indent="228600" algn="ctr">
              <a:spcBef>
                <a:spcPts val="0"/>
              </a:spcBef>
              <a:buSzTx/>
              <a:buNone/>
              <a:defRPr sz="2400"/>
            </a:lvl2pPr>
            <a:lvl3pPr marL="0" indent="457200" algn="ctr">
              <a:spcBef>
                <a:spcPts val="0"/>
              </a:spcBef>
              <a:buSzTx/>
              <a:buNone/>
              <a:defRPr sz="2400"/>
            </a:lvl3pPr>
            <a:lvl4pPr marL="0" indent="685800" algn="ctr">
              <a:spcBef>
                <a:spcPts val="0"/>
              </a:spcBef>
              <a:buSzTx/>
              <a:buNone/>
              <a:defRPr sz="2400"/>
            </a:lvl4pPr>
            <a:lvl5pPr marL="0" indent="914400" algn="ctr">
              <a:spcBef>
                <a:spcPts val="0"/>
              </a:spcBef>
              <a:buSzTx/>
              <a:buNone/>
              <a:defRPr sz="2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Linien Linien" descr="Linien Linien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60083" y="2732634"/>
            <a:ext cx="10908152" cy="71905"/>
          </a:xfrm>
          <a:prstGeom prst="rect">
            <a:avLst/>
          </a:prstGeom>
        </p:spPr>
      </p:pic>
      <p:sp>
        <p:nvSpPr>
          <p:cNvPr id="54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Linien Linien" descr="Linien Linien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60083" y="2732634"/>
            <a:ext cx="10908152" cy="71905"/>
          </a:xfrm>
          <a:prstGeom prst="rect">
            <a:avLst/>
          </a:prstGeom>
        </p:spPr>
      </p:pic>
      <p:sp>
        <p:nvSpPr>
          <p:cNvPr id="64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5" name="Textebene 1…"/>
          <p:cNvSpPr txBox="1">
            <a:spLocks noGrp="1"/>
          </p:cNvSpPr>
          <p:nvPr>
            <p:ph type="body" idx="1"/>
          </p:nvPr>
        </p:nvSpPr>
        <p:spPr>
          <a:xfrm>
            <a:off x="1270000" y="3263900"/>
            <a:ext cx="104648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Aufzählung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Linien Linien" descr="Linien Linien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60083" y="2732634"/>
            <a:ext cx="10908152" cy="71905"/>
          </a:xfrm>
          <a:prstGeom prst="rect">
            <a:avLst/>
          </a:prstGeom>
        </p:spPr>
      </p:pic>
      <p:sp>
        <p:nvSpPr>
          <p:cNvPr id="75" name="Bild"/>
          <p:cNvSpPr>
            <a:spLocks noGrp="1"/>
          </p:cNvSpPr>
          <p:nvPr>
            <p:ph type="pic" sz="half" idx="21"/>
          </p:nvPr>
        </p:nvSpPr>
        <p:spPr>
          <a:xfrm>
            <a:off x="1181100" y="2044700"/>
            <a:ext cx="5499100" cy="807327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77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7200900" y="3340100"/>
            <a:ext cx="4826000" cy="538480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3000"/>
              </a:spcBef>
              <a:buBlip>
                <a:blip r:embed="rId3"/>
              </a:buBlip>
              <a:defRPr sz="2600"/>
            </a:lvl1pPr>
            <a:lvl2pPr marL="914400" indent="-457200">
              <a:spcBef>
                <a:spcPts val="3000"/>
              </a:spcBef>
              <a:buBlip>
                <a:blip r:embed="rId3"/>
              </a:buBlip>
              <a:defRPr sz="2600"/>
            </a:lvl2pPr>
            <a:lvl3pPr marL="1371600" indent="-457200">
              <a:spcBef>
                <a:spcPts val="3000"/>
              </a:spcBef>
              <a:buBlip>
                <a:blip r:embed="rId3"/>
              </a:buBlip>
              <a:defRPr sz="2600"/>
            </a:lvl3pPr>
            <a:lvl4pPr marL="1828800" indent="-457200">
              <a:spcBef>
                <a:spcPts val="3000"/>
              </a:spcBef>
              <a:buBlip>
                <a:blip r:embed="rId3"/>
              </a:buBlip>
              <a:defRPr sz="2600"/>
            </a:lvl4pPr>
            <a:lvl5pPr marL="2286000" indent="-457200">
              <a:spcBef>
                <a:spcPts val="3000"/>
              </a:spcBef>
              <a:buBlip>
                <a:blip r:embed="rId3"/>
              </a:buBlip>
              <a:defRPr sz="26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8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Stüc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ild"/>
          <p:cNvSpPr>
            <a:spLocks noGrp="1"/>
          </p:cNvSpPr>
          <p:nvPr>
            <p:ph type="pic" sz="quarter" idx="21"/>
          </p:nvPr>
        </p:nvSpPr>
        <p:spPr>
          <a:xfrm>
            <a:off x="6477000" y="5080000"/>
            <a:ext cx="5773137" cy="3898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Bild"/>
          <p:cNvSpPr>
            <a:spLocks noGrp="1"/>
          </p:cNvSpPr>
          <p:nvPr>
            <p:ph type="pic" sz="quarter" idx="22"/>
          </p:nvPr>
        </p:nvSpPr>
        <p:spPr>
          <a:xfrm>
            <a:off x="6438900" y="749300"/>
            <a:ext cx="5848350" cy="3898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Bild"/>
          <p:cNvSpPr>
            <a:spLocks noGrp="1"/>
          </p:cNvSpPr>
          <p:nvPr>
            <p:ph type="pic" idx="23"/>
          </p:nvPr>
        </p:nvSpPr>
        <p:spPr>
          <a:xfrm>
            <a:off x="457200" y="266700"/>
            <a:ext cx="6350000" cy="932248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t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bene 1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7"/>
              </a:buBlip>
            </a:lvl1pPr>
            <a:lvl2pPr>
              <a:buBlip>
                <a:blip r:embed="rId17"/>
              </a:buBlip>
            </a:lvl2pPr>
            <a:lvl3pPr>
              <a:buBlip>
                <a:blip r:embed="rId17"/>
              </a:buBlip>
            </a:lvl3pPr>
            <a:lvl4pPr>
              <a:buBlip>
                <a:blip r:embed="rId17"/>
              </a:buBlip>
            </a:lvl4pPr>
            <a:lvl5pPr>
              <a:buBlip>
                <a:blip r:embed="rId17"/>
              </a:buBlip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" name="Titeltext"/>
          <p:cNvSpPr txBox="1">
            <a:spLocks noGrp="1"/>
          </p:cNvSpPr>
          <p:nvPr>
            <p:ph type="title"/>
          </p:nvPr>
        </p:nvSpPr>
        <p:spPr>
          <a:xfrm>
            <a:off x="1270000" y="698500"/>
            <a:ext cx="104648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6292596" y="9017000"/>
            <a:ext cx="406909" cy="387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F1F1F1"/>
                </a:solidFill>
                <a:latin typeface="+mn-lt"/>
                <a:ea typeface="+mn-ea"/>
                <a:cs typeface="+mn-cs"/>
                <a:sym typeface="Superclarendon Rg Bold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144" baseline="0">
          <a:solidFill>
            <a:srgbClr val="EEEEEE"/>
          </a:solidFill>
          <a:uFillTx/>
          <a:latin typeface="+mn-lt"/>
          <a:ea typeface="+mn-ea"/>
          <a:cs typeface="+mn-cs"/>
          <a:sym typeface="Superclarendon Rg Bold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144" baseline="0">
          <a:solidFill>
            <a:srgbClr val="EEEEEE"/>
          </a:solidFill>
          <a:uFillTx/>
          <a:latin typeface="+mn-lt"/>
          <a:ea typeface="+mn-ea"/>
          <a:cs typeface="+mn-cs"/>
          <a:sym typeface="Superclarendon Rg Bold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144" baseline="0">
          <a:solidFill>
            <a:srgbClr val="EEEEEE"/>
          </a:solidFill>
          <a:uFillTx/>
          <a:latin typeface="+mn-lt"/>
          <a:ea typeface="+mn-ea"/>
          <a:cs typeface="+mn-cs"/>
          <a:sym typeface="Superclarendon Rg Bold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144" baseline="0">
          <a:solidFill>
            <a:srgbClr val="EEEEEE"/>
          </a:solidFill>
          <a:uFillTx/>
          <a:latin typeface="+mn-lt"/>
          <a:ea typeface="+mn-ea"/>
          <a:cs typeface="+mn-cs"/>
          <a:sym typeface="Superclarendon Rg Bold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144" baseline="0">
          <a:solidFill>
            <a:srgbClr val="EEEEEE"/>
          </a:solidFill>
          <a:uFillTx/>
          <a:latin typeface="+mn-lt"/>
          <a:ea typeface="+mn-ea"/>
          <a:cs typeface="+mn-cs"/>
          <a:sym typeface="Superclarendon Rg Bold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144" baseline="0">
          <a:solidFill>
            <a:srgbClr val="EEEEEE"/>
          </a:solidFill>
          <a:uFillTx/>
          <a:latin typeface="+mn-lt"/>
          <a:ea typeface="+mn-ea"/>
          <a:cs typeface="+mn-cs"/>
          <a:sym typeface="Superclarendon Rg Bold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144" baseline="0">
          <a:solidFill>
            <a:srgbClr val="EEEEEE"/>
          </a:solidFill>
          <a:uFillTx/>
          <a:latin typeface="+mn-lt"/>
          <a:ea typeface="+mn-ea"/>
          <a:cs typeface="+mn-cs"/>
          <a:sym typeface="Superclarendon Rg Bold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144" baseline="0">
          <a:solidFill>
            <a:srgbClr val="EEEEEE"/>
          </a:solidFill>
          <a:uFillTx/>
          <a:latin typeface="+mn-lt"/>
          <a:ea typeface="+mn-ea"/>
          <a:cs typeface="+mn-cs"/>
          <a:sym typeface="Superclarendon Rg Bold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144" baseline="0">
          <a:solidFill>
            <a:srgbClr val="EEEEEE"/>
          </a:solidFill>
          <a:uFillTx/>
          <a:latin typeface="+mn-lt"/>
          <a:ea typeface="+mn-ea"/>
          <a:cs typeface="+mn-cs"/>
          <a:sym typeface="Superclarendon Rg Bold"/>
        </a:defRPr>
      </a:lvl9pPr>
    </p:titleStyle>
    <p:bodyStyle>
      <a:lvl1pPr marL="6223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17"/>
        </a:buBlip>
        <a:tabLst/>
        <a:defRPr sz="3400" b="0" i="0" u="none" strike="noStrike" cap="none" spc="0" baseline="0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1pPr>
      <a:lvl2pPr marL="12446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17"/>
        </a:buBlip>
        <a:tabLst/>
        <a:defRPr sz="3400" b="0" i="0" u="none" strike="noStrike" cap="none" spc="0" baseline="0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2pPr>
      <a:lvl3pPr marL="18669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17"/>
        </a:buBlip>
        <a:tabLst/>
        <a:defRPr sz="3400" b="0" i="0" u="none" strike="noStrike" cap="none" spc="0" baseline="0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3pPr>
      <a:lvl4pPr marL="24892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17"/>
        </a:buBlip>
        <a:tabLst/>
        <a:defRPr sz="3400" b="0" i="0" u="none" strike="noStrike" cap="none" spc="0" baseline="0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4pPr>
      <a:lvl5pPr marL="31115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17"/>
        </a:buBlip>
        <a:tabLst/>
        <a:defRPr sz="3400" b="0" i="0" u="none" strike="noStrike" cap="none" spc="0" baseline="0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5pPr>
      <a:lvl6pPr marL="37338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17"/>
        </a:buBlip>
        <a:tabLst/>
        <a:defRPr sz="3400" b="0" i="0" u="none" strike="noStrike" cap="none" spc="0" baseline="0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6pPr>
      <a:lvl7pPr marL="43561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17"/>
        </a:buBlip>
        <a:tabLst/>
        <a:defRPr sz="3400" b="0" i="0" u="none" strike="noStrike" cap="none" spc="0" baseline="0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7pPr>
      <a:lvl8pPr marL="49784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17"/>
        </a:buBlip>
        <a:tabLst/>
        <a:defRPr sz="3400" b="0" i="0" u="none" strike="noStrike" cap="none" spc="0" baseline="0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8pPr>
      <a:lvl9pPr marL="56007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17"/>
        </a:buBlip>
        <a:tabLst/>
        <a:defRPr sz="3400" b="0" i="0" u="none" strike="noStrike" cap="none" spc="0" baseline="0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uperclarendon Rg Bold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uperclarendon Rg Bold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uperclarendon Rg Bold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uperclarendon Rg Bold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uperclarendon Rg Bold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uperclarendon Rg Bold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uperclarendon Rg Bold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uperclarendon Rg Bold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uperclarendon Rg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mna.org" TargetMode="External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Atmosphere of Recovery…"/>
          <p:cNvSpPr txBox="1"/>
          <p:nvPr/>
        </p:nvSpPr>
        <p:spPr>
          <a:xfrm>
            <a:off x="5807575" y="4574286"/>
            <a:ext cx="3865830" cy="69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 b="1">
                <a:solidFill>
                  <a:srgbClr val="B74C00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sz="1900"/>
              <a:t>Atmosphere of Recovery</a:t>
            </a:r>
          </a:p>
          <a:p>
            <a:pPr algn="l">
              <a:defRPr sz="2000" b="1">
                <a:solidFill>
                  <a:srgbClr val="B74C00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sz="1900"/>
              <a:t>                            </a:t>
            </a:r>
            <a:r>
              <a:rPr sz="1600"/>
              <a:t>in Service   </a:t>
            </a:r>
          </a:p>
        </p:txBody>
      </p:sp>
      <p:pic>
        <p:nvPicPr>
          <p:cNvPr id="144" name="NALogo2.png" descr="NALogo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146" y="692546"/>
            <a:ext cx="8368593" cy="8368593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Atmosphere of Recovery…"/>
          <p:cNvSpPr txBox="1"/>
          <p:nvPr/>
        </p:nvSpPr>
        <p:spPr>
          <a:xfrm>
            <a:off x="6023475" y="4574286"/>
            <a:ext cx="3865830" cy="69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 b="1">
                <a:solidFill>
                  <a:srgbClr val="B74C00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sz="1900" dirty="0">
                <a:latin typeface="+mn-lt"/>
              </a:rPr>
              <a:t>Atmosphere of Recovery</a:t>
            </a:r>
          </a:p>
          <a:p>
            <a:pPr algn="l">
              <a:defRPr sz="2000" b="1">
                <a:solidFill>
                  <a:srgbClr val="B74C00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sz="1900" dirty="0">
                <a:latin typeface="+mn-lt"/>
              </a:rPr>
              <a:t>                           </a:t>
            </a:r>
            <a:r>
              <a:rPr sz="1600" dirty="0">
                <a:latin typeface="+mn-lt"/>
              </a:rPr>
              <a:t>in Service  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sponsi(a)bility…"/>
          <p:cNvSpPr txBox="1"/>
          <p:nvPr/>
        </p:nvSpPr>
        <p:spPr>
          <a:xfrm>
            <a:off x="1271460" y="3210356"/>
            <a:ext cx="10461880" cy="3332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400" b="1" spc="-128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 err="1">
                <a:latin typeface="+mn-lt"/>
              </a:rPr>
              <a:t>Responsi</a:t>
            </a:r>
            <a:r>
              <a:rPr sz="4400" spc="-88" dirty="0">
                <a:latin typeface="+mn-lt"/>
              </a:rPr>
              <a:t>(</a:t>
            </a:r>
            <a:r>
              <a:rPr dirty="0">
                <a:latin typeface="+mn-lt"/>
              </a:rPr>
              <a:t>a</a:t>
            </a:r>
            <a:r>
              <a:rPr sz="4400" spc="-88" dirty="0">
                <a:latin typeface="+mn-lt"/>
              </a:rPr>
              <a:t>)</a:t>
            </a:r>
            <a:r>
              <a:rPr dirty="0" err="1">
                <a:latin typeface="+mn-lt"/>
              </a:rPr>
              <a:t>bility</a:t>
            </a:r>
            <a:endParaRPr dirty="0">
              <a:latin typeface="+mn-lt"/>
            </a:endParaRPr>
          </a:p>
          <a:p>
            <a:pPr algn="l">
              <a:defRPr sz="2800" b="1" spc="-56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The</a:t>
            </a:r>
            <a:r>
              <a:rPr dirty="0">
                <a:solidFill>
                  <a:srgbClr val="FFFB00"/>
                </a:solidFill>
                <a:latin typeface="+mn-lt"/>
              </a:rPr>
              <a:t> </a:t>
            </a:r>
            <a:r>
              <a:rPr dirty="0">
                <a:latin typeface="+mn-lt"/>
              </a:rPr>
              <a:t>real and permanent leadership of trusted servants in NA can offer the quiet opinion, the sure knowledge and humble example that resolve a crisis, leading by example, rather than driving by mandate.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Fairness…"/>
          <p:cNvSpPr txBox="1"/>
          <p:nvPr/>
        </p:nvSpPr>
        <p:spPr>
          <a:xfrm>
            <a:off x="1277604" y="2609513"/>
            <a:ext cx="10195593" cy="453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400" b="1" spc="-128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Fairness</a:t>
            </a:r>
            <a:r>
              <a:rPr sz="5400" spc="-107" dirty="0">
                <a:latin typeface="+mn-lt"/>
              </a:rPr>
              <a:t> </a:t>
            </a:r>
          </a:p>
          <a:p>
            <a:pPr algn="l">
              <a:defRPr sz="2800" b="1" spc="-56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The 10th Concept encourages us to treat each other with respect, and provides us with a means of making amends when we wrong others.</a:t>
            </a:r>
          </a:p>
          <a:p>
            <a:pPr algn="l">
              <a:defRPr sz="2800" b="1" spc="-56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endParaRPr dirty="0">
              <a:latin typeface="+mn-lt"/>
            </a:endParaRPr>
          </a:p>
          <a:p>
            <a:pPr algn="l">
              <a:defRPr sz="2800" b="1" spc="-56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In Narcotics Anonymous, individual welfare is held nearly as important as our common welfare.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Let’s take our recovery and our group practices to support our service bodies and help create a strong recovery atmosphere there.…"/>
          <p:cNvSpPr txBox="1">
            <a:spLocks noGrp="1"/>
          </p:cNvSpPr>
          <p:nvPr>
            <p:ph type="ctrTitle"/>
          </p:nvPr>
        </p:nvSpPr>
        <p:spPr>
          <a:xfrm>
            <a:off x="1270000" y="763365"/>
            <a:ext cx="10464800" cy="8226870"/>
          </a:xfrm>
          <a:prstGeom prst="rect">
            <a:avLst/>
          </a:prstGeom>
        </p:spPr>
        <p:txBody>
          <a:bodyPr anchor="ctr"/>
          <a:lstStyle/>
          <a:p>
            <a:pPr algn="l">
              <a:defRPr sz="3600" spc="-72">
                <a:solidFill>
                  <a:srgbClr val="FFFFFF"/>
                </a:solidFill>
              </a:defRPr>
            </a:pPr>
            <a:r>
              <a:rPr dirty="0">
                <a:solidFill>
                  <a:srgbClr val="EBEBEB"/>
                </a:solidFill>
                <a:latin typeface="+mn-lt"/>
              </a:rPr>
              <a:t>Let’s take our recovery and our group practices to support our service bodies and help create a strong recovery atmosphere there. </a:t>
            </a:r>
          </a:p>
          <a:p>
            <a:pPr algn="l">
              <a:defRPr sz="3600" spc="-72">
                <a:solidFill>
                  <a:srgbClr val="EBEBEB"/>
                </a:solidFill>
              </a:defRPr>
            </a:pPr>
            <a:endParaRPr dirty="0">
              <a:solidFill>
                <a:srgbClr val="EBEBEB"/>
              </a:solidFill>
              <a:latin typeface="+mn-lt"/>
            </a:endParaRPr>
          </a:p>
          <a:p>
            <a:pPr algn="l">
              <a:defRPr sz="3600" spc="-72">
                <a:solidFill>
                  <a:srgbClr val="EBEBEB"/>
                </a:solidFill>
              </a:defRPr>
            </a:pPr>
            <a:r>
              <a:rPr dirty="0">
                <a:latin typeface="+mn-lt"/>
              </a:rPr>
              <a:t>As many of us may have experienced, there are numerous ways to create an atmosphere of recovery.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mall Group Discussion…"/>
          <p:cNvSpPr txBox="1">
            <a:spLocks noGrp="1"/>
          </p:cNvSpPr>
          <p:nvPr>
            <p:ph type="ctrTitle"/>
          </p:nvPr>
        </p:nvSpPr>
        <p:spPr>
          <a:xfrm>
            <a:off x="1270000" y="3378200"/>
            <a:ext cx="10464800" cy="2997200"/>
          </a:xfrm>
          <a:prstGeom prst="rect">
            <a:avLst/>
          </a:prstGeom>
        </p:spPr>
        <p:txBody>
          <a:bodyPr anchor="ctr"/>
          <a:lstStyle/>
          <a:p>
            <a:pPr algn="l">
              <a:defRPr sz="3600" spc="-72">
                <a:solidFill>
                  <a:srgbClr val="FFFFFF"/>
                </a:solidFill>
              </a:defRPr>
            </a:pPr>
            <a:r>
              <a:rPr dirty="0">
                <a:solidFill>
                  <a:srgbClr val="EBEBEB"/>
                </a:solidFill>
                <a:latin typeface="+mn-lt"/>
              </a:rPr>
              <a:t>Small Group Discussion</a:t>
            </a:r>
            <a:br>
              <a:rPr dirty="0">
                <a:solidFill>
                  <a:srgbClr val="EBEBEB"/>
                </a:solidFill>
                <a:latin typeface="+mn-lt"/>
              </a:rPr>
            </a:br>
            <a:endParaRPr dirty="0">
              <a:solidFill>
                <a:srgbClr val="EBEBEB"/>
              </a:solidFill>
              <a:latin typeface="+mn-lt"/>
            </a:endParaRPr>
          </a:p>
          <a:p>
            <a:pPr algn="l">
              <a:defRPr sz="3600" spc="-72">
                <a:solidFill>
                  <a:srgbClr val="FFFFFF"/>
                </a:solidFill>
              </a:defRPr>
            </a:pPr>
            <a:r>
              <a:rPr sz="5200" spc="-104" dirty="0">
                <a:solidFill>
                  <a:srgbClr val="EBEBEB"/>
                </a:solidFill>
                <a:latin typeface="+mn-lt"/>
              </a:rPr>
              <a:t>Table 1: </a:t>
            </a:r>
            <a:br>
              <a:rPr dirty="0">
                <a:solidFill>
                  <a:srgbClr val="EBEBEB"/>
                </a:solidFill>
                <a:latin typeface="+mn-lt"/>
              </a:rPr>
            </a:br>
            <a:r>
              <a:rPr dirty="0">
                <a:solidFill>
                  <a:srgbClr val="EBEBEB"/>
                </a:solidFill>
                <a:latin typeface="+mn-lt"/>
              </a:rPr>
              <a:t>Welcoming Members in Service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dreamstime_m_12053649-e1316369981301.jpg" descr="dreamstime_m_12053649-e1316369981301.jpg"/>
          <p:cNvPicPr>
            <a:picLocks noGr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355600" y="368299"/>
            <a:ext cx="12280900" cy="6330952"/>
          </a:xfrm>
          <a:prstGeom prst="rect">
            <a:avLst/>
          </a:prstGeom>
        </p:spPr>
      </p:pic>
      <p:sp>
        <p:nvSpPr>
          <p:cNvPr id="175" name="We need our philosophers and our anti-intellectual.…"/>
          <p:cNvSpPr txBox="1">
            <a:spLocks noGrp="1"/>
          </p:cNvSpPr>
          <p:nvPr>
            <p:ph type="title"/>
          </p:nvPr>
        </p:nvSpPr>
        <p:spPr>
          <a:xfrm>
            <a:off x="635000" y="6845300"/>
            <a:ext cx="11734800" cy="1344315"/>
          </a:xfrm>
          <a:prstGeom prst="rect">
            <a:avLst/>
          </a:prstGeom>
        </p:spPr>
        <p:txBody>
          <a:bodyPr/>
          <a:lstStyle/>
          <a:p>
            <a:pPr defTabSz="297941">
              <a:defRPr sz="2652" spc="-53"/>
            </a:pPr>
            <a:r>
              <a:rPr dirty="0">
                <a:latin typeface="+mn-lt"/>
              </a:rPr>
              <a:t>We need our philosophers and our anti-intellectual. </a:t>
            </a:r>
          </a:p>
          <a:p>
            <a:pPr defTabSz="297941">
              <a:defRPr sz="2652" spc="-53"/>
            </a:pPr>
            <a:r>
              <a:rPr dirty="0">
                <a:latin typeface="+mn-lt"/>
              </a:rPr>
              <a:t>We need our socially flamboyant members and our staid conservatives. Most importantly, we need you.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We can not invite someone who does not matter Welcoming Memb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800" b="1" spc="0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/>
              <a:t> </a:t>
            </a:r>
            <a:r>
              <a:rPr sz="2800" dirty="0">
                <a:latin typeface="+mn-ea"/>
              </a:rPr>
              <a:t>We can not invite someone who does not matter</a:t>
            </a:r>
            <a:br>
              <a:rPr dirty="0">
                <a:latin typeface="+mn-ea"/>
              </a:rPr>
            </a:br>
            <a:r>
              <a:rPr sz="5200" dirty="0">
                <a:latin typeface="+mn-ea"/>
              </a:rPr>
              <a:t>Welcoming Members</a:t>
            </a:r>
          </a:p>
        </p:txBody>
      </p:sp>
      <p:sp>
        <p:nvSpPr>
          <p:cNvPr id="178" name="What is the biggest challenge of welcoming new members in service in your community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4447" indent="-394447">
              <a:spcBef>
                <a:spcPts val="0"/>
              </a:spcBef>
              <a:buSzPct val="100000"/>
              <a:buAutoNum type="arabicPeriod"/>
              <a:defRPr sz="2400" b="1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What is the biggest challenge of welcoming new members in service in your community? </a:t>
            </a:r>
            <a:br>
              <a:rPr dirty="0">
                <a:latin typeface="+mn-lt"/>
              </a:rPr>
            </a:br>
            <a:endParaRPr dirty="0">
              <a:latin typeface="+mn-lt"/>
            </a:endParaRPr>
          </a:p>
          <a:p>
            <a:pPr marL="394447" indent="-394447">
              <a:spcBef>
                <a:spcPts val="0"/>
              </a:spcBef>
              <a:buSzPct val="100000"/>
              <a:buAutoNum type="arabicPeriod"/>
              <a:defRPr sz="2400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b="1" dirty="0">
                <a:latin typeface="+mn-lt"/>
              </a:rPr>
              <a:t>What actions do you have in mind to attract new members in service and make them feeling welcome?</a:t>
            </a:r>
          </a:p>
          <a:p>
            <a:pPr marL="0" indent="0">
              <a:spcBef>
                <a:spcPts val="0"/>
              </a:spcBef>
              <a:buSzTx/>
              <a:buNone/>
              <a:defRPr sz="2400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endParaRPr b="1" dirty="0">
              <a:latin typeface="+mn-lt"/>
            </a:endParaRPr>
          </a:p>
          <a:p>
            <a:pPr marL="0" indent="0">
              <a:spcBef>
                <a:spcPts val="0"/>
              </a:spcBef>
              <a:buSzTx/>
              <a:buNone/>
              <a:defRPr sz="2000" spc="-39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     (Be specific and try to give examples)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mall Group Discussion…"/>
          <p:cNvSpPr txBox="1">
            <a:spLocks noGrp="1"/>
          </p:cNvSpPr>
          <p:nvPr>
            <p:ph type="ctrTitle"/>
          </p:nvPr>
        </p:nvSpPr>
        <p:spPr>
          <a:xfrm>
            <a:off x="1270000" y="3378200"/>
            <a:ext cx="10464800" cy="2997200"/>
          </a:xfrm>
          <a:prstGeom prst="rect">
            <a:avLst/>
          </a:prstGeom>
        </p:spPr>
        <p:txBody>
          <a:bodyPr anchor="ctr"/>
          <a:lstStyle/>
          <a:p>
            <a:pPr algn="l">
              <a:defRPr sz="3600" spc="-72">
                <a:solidFill>
                  <a:srgbClr val="EBEBEB"/>
                </a:solidFill>
              </a:defRPr>
            </a:pPr>
            <a:r>
              <a:rPr dirty="0">
                <a:latin typeface="+mn-lt"/>
              </a:rPr>
              <a:t>Small Group Discussion</a:t>
            </a:r>
            <a:br>
              <a:rPr dirty="0">
                <a:latin typeface="+mn-lt"/>
              </a:rPr>
            </a:br>
            <a:endParaRPr dirty="0">
              <a:latin typeface="+mn-lt"/>
            </a:endParaRPr>
          </a:p>
          <a:p>
            <a:pPr algn="l">
              <a:defRPr sz="3600" spc="-72">
                <a:solidFill>
                  <a:srgbClr val="EBEBEB"/>
                </a:solidFill>
              </a:defRPr>
            </a:pPr>
            <a:r>
              <a:rPr sz="5200" spc="-104" dirty="0">
                <a:latin typeface="+mn-lt"/>
              </a:rPr>
              <a:t>Table 2: </a:t>
            </a:r>
            <a:br>
              <a:rPr dirty="0">
                <a:latin typeface="+mn-lt"/>
              </a:rPr>
            </a:br>
            <a:r>
              <a:rPr dirty="0">
                <a:latin typeface="+mn-lt"/>
              </a:rPr>
              <a:t>Atmosphere of Recovery in Service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dreamstime_m_12053649-e1316369981301.jpg" descr="dreamstime_m_12053649-e1316369981301.jpg"/>
          <p:cNvPicPr>
            <a:picLocks noGr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355600" y="368299"/>
            <a:ext cx="12280900" cy="6330952"/>
          </a:xfrm>
          <a:prstGeom prst="rect">
            <a:avLst/>
          </a:prstGeom>
        </p:spPr>
      </p:pic>
      <p:sp>
        <p:nvSpPr>
          <p:cNvPr id="183" name="„We need to take our recovery with us everywhere we go and into all our interactions.“"/>
          <p:cNvSpPr txBox="1">
            <a:spLocks noGrp="1"/>
          </p:cNvSpPr>
          <p:nvPr>
            <p:ph type="title"/>
          </p:nvPr>
        </p:nvSpPr>
        <p:spPr>
          <a:xfrm>
            <a:off x="635000" y="6845300"/>
            <a:ext cx="11734800" cy="1344315"/>
          </a:xfrm>
          <a:prstGeom prst="rect">
            <a:avLst/>
          </a:prstGeom>
        </p:spPr>
        <p:txBody>
          <a:bodyPr/>
          <a:lstStyle>
            <a:lvl1pPr defTabSz="297941">
              <a:defRPr sz="3264" spc="-65"/>
            </a:lvl1pPr>
          </a:lstStyle>
          <a:p>
            <a:r>
              <a:rPr dirty="0">
                <a:latin typeface="+mn-lt"/>
              </a:rPr>
              <a:t>„We need to take our recovery with us everywhere we go and into all our interactions.“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We need to take our recovery with us everywhere we go and into all our interactions.  Atmosphere of Recovery in Servi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38150">
              <a:defRPr sz="2850" b="1" spc="0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sz="2550" dirty="0">
                <a:latin typeface="+mn-ea"/>
              </a:rPr>
              <a:t>We need to take our recovery with us everywhere we go and into all our interactions.</a:t>
            </a:r>
            <a:r>
              <a:rPr dirty="0">
                <a:latin typeface="+mn-ea"/>
              </a:rPr>
              <a:t> </a:t>
            </a:r>
            <a:br>
              <a:rPr dirty="0">
                <a:latin typeface="+mn-ea"/>
              </a:rPr>
            </a:br>
            <a:r>
              <a:rPr sz="3900" dirty="0">
                <a:latin typeface="+mn-ea"/>
              </a:rPr>
              <a:t>Atmosphere of Recovery in Service</a:t>
            </a:r>
          </a:p>
        </p:txBody>
      </p:sp>
      <p:sp>
        <p:nvSpPr>
          <p:cNvPr id="186" name="What do you think might be lacking in the atmosphere of recovery in service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4447" indent="-394447">
              <a:spcBef>
                <a:spcPts val="0"/>
              </a:spcBef>
              <a:buSzPct val="100000"/>
              <a:buAutoNum type="arabicPeriod"/>
              <a:defRPr sz="2400" b="1" spc="-48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What do you think might be lacking in the atmosphere of recovery in service? </a:t>
            </a:r>
            <a:br>
              <a:rPr dirty="0">
                <a:latin typeface="+mn-lt"/>
              </a:rPr>
            </a:br>
            <a:endParaRPr dirty="0">
              <a:latin typeface="+mn-lt"/>
            </a:endParaRPr>
          </a:p>
          <a:p>
            <a:pPr marL="394447" indent="-394447">
              <a:spcBef>
                <a:spcPts val="0"/>
              </a:spcBef>
              <a:buSzPct val="100000"/>
              <a:buAutoNum type="arabicPeriod"/>
              <a:defRPr sz="2400" spc="-48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b="1" dirty="0">
                <a:latin typeface="+mn-lt"/>
              </a:rPr>
              <a:t>What can you do and your service body do to nurture an atmosphere of recovery in service? </a:t>
            </a:r>
          </a:p>
          <a:p>
            <a:pPr marL="0" indent="0">
              <a:spcBef>
                <a:spcPts val="0"/>
              </a:spcBef>
              <a:buSzTx/>
              <a:buNone/>
              <a:defRPr sz="2400" spc="-48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endParaRPr b="1" dirty="0">
              <a:latin typeface="+mn-lt"/>
            </a:endParaRPr>
          </a:p>
          <a:p>
            <a:pPr marL="0" indent="0">
              <a:spcBef>
                <a:spcPts val="0"/>
              </a:spcBef>
              <a:buSzTx/>
              <a:buNone/>
              <a:defRPr sz="2000" spc="-39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b="1" dirty="0">
                <a:latin typeface="+mn-lt"/>
              </a:rPr>
              <a:t>     </a:t>
            </a:r>
            <a:r>
              <a:rPr dirty="0">
                <a:latin typeface="+mn-lt"/>
              </a:rPr>
              <a:t>(Be specific and try to give examples)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Atmosphere of…"/>
          <p:cNvSpPr txBox="1"/>
          <p:nvPr/>
        </p:nvSpPr>
        <p:spPr>
          <a:xfrm>
            <a:off x="1264666" y="3840619"/>
            <a:ext cx="9741449" cy="207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6400" b="1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Atmosphere of </a:t>
            </a:r>
          </a:p>
          <a:p>
            <a:pPr algn="l">
              <a:defRPr sz="6400" b="1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Recovery in Service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mall Group Discussion…"/>
          <p:cNvSpPr txBox="1">
            <a:spLocks noGrp="1"/>
          </p:cNvSpPr>
          <p:nvPr>
            <p:ph type="ctrTitle"/>
          </p:nvPr>
        </p:nvSpPr>
        <p:spPr>
          <a:xfrm>
            <a:off x="1270000" y="3378200"/>
            <a:ext cx="10464800" cy="2997200"/>
          </a:xfrm>
          <a:prstGeom prst="rect">
            <a:avLst/>
          </a:prstGeom>
        </p:spPr>
        <p:txBody>
          <a:bodyPr anchor="ctr"/>
          <a:lstStyle/>
          <a:p>
            <a:pPr algn="l">
              <a:defRPr sz="3600" spc="-72">
                <a:solidFill>
                  <a:srgbClr val="EBEBEB"/>
                </a:solidFill>
              </a:defRPr>
            </a:pPr>
            <a:r>
              <a:rPr dirty="0">
                <a:latin typeface="+mn-lt"/>
              </a:rPr>
              <a:t>Small Group Discussion</a:t>
            </a:r>
            <a:br>
              <a:rPr dirty="0">
                <a:latin typeface="+mn-lt"/>
              </a:rPr>
            </a:br>
            <a:endParaRPr dirty="0">
              <a:latin typeface="+mn-lt"/>
            </a:endParaRPr>
          </a:p>
          <a:p>
            <a:pPr algn="l">
              <a:defRPr sz="3600" spc="-72">
                <a:solidFill>
                  <a:srgbClr val="EBEBEB"/>
                </a:solidFill>
              </a:defRPr>
            </a:pPr>
            <a:r>
              <a:rPr sz="5200" spc="-104" dirty="0">
                <a:latin typeface="+mn-lt"/>
              </a:rPr>
              <a:t>Table 3: </a:t>
            </a:r>
            <a:br>
              <a:rPr dirty="0">
                <a:latin typeface="+mn-lt"/>
              </a:rPr>
            </a:br>
            <a:r>
              <a:rPr dirty="0">
                <a:latin typeface="+mn-lt"/>
              </a:rPr>
              <a:t>Inspiring each other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dreamstime_m_12053649-e1316369981301.jpg" descr="dreamstime_m_12053649-e1316369981301.jpg"/>
          <p:cNvPicPr>
            <a:picLocks noGr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355600" y="368299"/>
            <a:ext cx="12280900" cy="6330952"/>
          </a:xfrm>
          <a:prstGeom prst="rect">
            <a:avLst/>
          </a:prstGeom>
        </p:spPr>
      </p:pic>
      <p:sp>
        <p:nvSpPr>
          <p:cNvPr id="191" name="We look for ways to help instead of judge.…"/>
          <p:cNvSpPr txBox="1">
            <a:spLocks noGrp="1"/>
          </p:cNvSpPr>
          <p:nvPr>
            <p:ph type="title"/>
          </p:nvPr>
        </p:nvSpPr>
        <p:spPr>
          <a:xfrm>
            <a:off x="635000" y="6845300"/>
            <a:ext cx="11734800" cy="1344315"/>
          </a:xfrm>
          <a:prstGeom prst="rect">
            <a:avLst/>
          </a:prstGeom>
        </p:spPr>
        <p:txBody>
          <a:bodyPr/>
          <a:lstStyle/>
          <a:p>
            <a:pPr defTabSz="455675">
              <a:defRPr sz="2651" spc="-53"/>
            </a:pPr>
            <a:r>
              <a:rPr dirty="0">
                <a:latin typeface="+mn-lt"/>
              </a:rPr>
              <a:t>We look for ways to help instead of judge. </a:t>
            </a:r>
          </a:p>
          <a:p>
            <a:pPr defTabSz="455675">
              <a:defRPr sz="2651" spc="-53"/>
            </a:pPr>
            <a:r>
              <a:rPr dirty="0">
                <a:latin typeface="+mn-lt"/>
              </a:rPr>
              <a:t>Our task is to fan the flame of desire, </a:t>
            </a:r>
          </a:p>
          <a:p>
            <a:pPr defTabSz="455675">
              <a:defRPr sz="2651" spc="-53"/>
            </a:pPr>
            <a:r>
              <a:rPr dirty="0">
                <a:latin typeface="+mn-lt"/>
              </a:rPr>
              <a:t>not dampen it.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You can not inspire members, when you are not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6400" b="1" spc="-128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sz="2800" spc="-56" dirty="0">
                <a:latin typeface="+mn-ea"/>
              </a:rPr>
              <a:t>You can not inspire members, when you are not</a:t>
            </a:r>
          </a:p>
          <a:p>
            <a:pPr>
              <a:defRPr sz="5200" b="1" spc="-104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ea"/>
              </a:rPr>
              <a:t>Inspiring each other</a:t>
            </a:r>
          </a:p>
        </p:txBody>
      </p:sp>
      <p:sp>
        <p:nvSpPr>
          <p:cNvPr id="194" name="How would you describe ’supportive’ Leadership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4447" indent="-394447">
              <a:spcBef>
                <a:spcPts val="0"/>
              </a:spcBef>
              <a:buSzPct val="100000"/>
              <a:buAutoNum type="arabicPeriod"/>
              <a:defRPr sz="2400" spc="-48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b="1" dirty="0">
                <a:latin typeface="+mn-lt"/>
              </a:rPr>
              <a:t>How would you describe ’supportive’ Leadership?</a:t>
            </a:r>
            <a:br>
              <a:rPr b="1" dirty="0">
                <a:latin typeface="+mn-lt"/>
              </a:rPr>
            </a:br>
            <a:endParaRPr b="1" dirty="0">
              <a:latin typeface="+mn-lt"/>
            </a:endParaRPr>
          </a:p>
          <a:p>
            <a:pPr marL="394447" indent="-394447">
              <a:spcBef>
                <a:spcPts val="0"/>
              </a:spcBef>
              <a:buSzPct val="100000"/>
              <a:buAutoNum type="arabicPeriod"/>
              <a:defRPr sz="2400" b="1" spc="-48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Members enjoy what they are good at. How can we consider personal skills in Service?</a:t>
            </a:r>
            <a:br>
              <a:rPr dirty="0">
                <a:latin typeface="+mn-lt"/>
              </a:rPr>
            </a:br>
            <a:endParaRPr dirty="0">
              <a:latin typeface="+mn-lt"/>
            </a:endParaRPr>
          </a:p>
          <a:p>
            <a:pPr marL="0" indent="0">
              <a:spcBef>
                <a:spcPts val="0"/>
              </a:spcBef>
              <a:buSzTx/>
              <a:buNone/>
              <a:defRPr sz="2000" spc="-39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     (Be specific and try to give examples)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mall Group Discus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200" b="1" spc="0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lvl1pPr>
          </a:lstStyle>
          <a:p>
            <a:r>
              <a:rPr dirty="0">
                <a:latin typeface="+mn-lt"/>
              </a:rPr>
              <a:t>Small Group Discussion</a:t>
            </a:r>
          </a:p>
        </p:txBody>
      </p:sp>
      <p:sp>
        <p:nvSpPr>
          <p:cNvPr id="197" name="Choose your table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35000" indent="-635000">
              <a:buSzPct val="100000"/>
              <a:buAutoNum type="arabicPeriod"/>
              <a:defRPr sz="2400" b="1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Choose your table.</a:t>
            </a:r>
          </a:p>
          <a:p>
            <a:pPr marL="635000" indent="-635000">
              <a:buSzPct val="100000"/>
              <a:buAutoNum type="arabicPeriod"/>
              <a:defRPr sz="2400" b="1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Take 2 min. of silence and concentrate on what you want to share with the others.</a:t>
            </a:r>
          </a:p>
          <a:p>
            <a:pPr marL="635000" indent="-635000">
              <a:buSzPct val="100000"/>
              <a:buAutoNum type="arabicPeriod"/>
              <a:defRPr sz="2400" b="1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Choose a facilitator.</a:t>
            </a:r>
          </a:p>
          <a:p>
            <a:pPr marL="635000" indent="-635000">
              <a:buSzPct val="100000"/>
              <a:buAutoNum type="arabicPeriod"/>
              <a:defRPr sz="2400" b="1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Choose a member to collect notes on a sheet of paper.</a:t>
            </a:r>
          </a:p>
          <a:p>
            <a:pPr marL="635000" indent="-635000">
              <a:buSzPct val="100000"/>
              <a:buAutoNum type="arabicPeriod"/>
              <a:defRPr sz="2400" b="1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Compile the relevant notes to a flip chart.</a:t>
            </a:r>
          </a:p>
          <a:p>
            <a:pPr marL="635000" indent="-635000">
              <a:buSzPct val="100000"/>
              <a:buAutoNum type="arabicPeriod"/>
              <a:defRPr sz="2400" b="1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Choose someone who present the flip chart.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© Copyright 2016 by Narcotics Anonymous…"/>
          <p:cNvSpPr txBox="1"/>
          <p:nvPr/>
        </p:nvSpPr>
        <p:spPr>
          <a:xfrm>
            <a:off x="1286228" y="3471287"/>
            <a:ext cx="10432344" cy="281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© Copyright 2016 by Narcotics Anonymous</a:t>
            </a:r>
          </a:p>
          <a:p>
            <a:pPr defTabSz="457200">
              <a:defRPr sz="3200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European Delegates Meeting</a:t>
            </a:r>
          </a:p>
          <a:p>
            <a:pPr defTabSz="457200">
              <a:defRPr sz="8000">
                <a:solidFill>
                  <a:srgbClr val="FED31D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solidFill>
                  <a:schemeClr val="tx1"/>
                </a:solidFill>
                <a:latin typeface="+mn-lt"/>
              </a:rPr>
              <a:t>www.edmna.org</a:t>
            </a:r>
            <a:endParaRPr dirty="0">
              <a:solidFill>
                <a:schemeClr val="tx1"/>
              </a:solidFill>
              <a:latin typeface="+mn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defTabSz="457200">
              <a:defRPr sz="3200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 err="1">
                <a:latin typeface="+mn-lt"/>
              </a:rPr>
              <a:t>contact@edmna.org</a:t>
            </a:r>
            <a:endParaRPr dirty="0">
              <a:latin typeface="+mn-lt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urpose of Session:…"/>
          <p:cNvSpPr txBox="1"/>
          <p:nvPr/>
        </p:nvSpPr>
        <p:spPr>
          <a:xfrm>
            <a:off x="975156" y="1609239"/>
            <a:ext cx="11316303" cy="6535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400" b="1" spc="-68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Purpose of Session:</a:t>
            </a:r>
          </a:p>
          <a:p>
            <a:pPr marL="290979" indent="-290979" algn="l">
              <a:buSzPct val="125000"/>
              <a:buChar char="•"/>
              <a:defRPr sz="2400" b="1" spc="-48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endParaRPr dirty="0">
              <a:latin typeface="+mn-lt"/>
            </a:endParaRPr>
          </a:p>
          <a:p>
            <a:pPr marL="290979" indent="-290979" algn="l">
              <a:buSzPct val="125000"/>
              <a:buChar char="•"/>
              <a:defRPr sz="2400" b="1" spc="-48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solidFill>
                  <a:srgbClr val="FED31D"/>
                </a:solidFill>
                <a:latin typeface="+mn-lt"/>
              </a:rPr>
              <a:t>Increase awareness</a:t>
            </a:r>
            <a:r>
              <a:rPr dirty="0">
                <a:latin typeface="+mn-lt"/>
              </a:rPr>
              <a:t> of Spiritual Principles, and how they </a:t>
            </a:r>
            <a:br>
              <a:rPr dirty="0">
                <a:latin typeface="+mn-lt"/>
              </a:rPr>
            </a:br>
            <a:r>
              <a:rPr dirty="0">
                <a:latin typeface="+mn-lt"/>
              </a:rPr>
              <a:t>serve as a complement to our core values in Service.</a:t>
            </a:r>
          </a:p>
          <a:p>
            <a:pPr algn="l">
              <a:defRPr sz="2400" b="1" spc="-48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endParaRPr dirty="0">
              <a:latin typeface="+mn-lt"/>
            </a:endParaRPr>
          </a:p>
          <a:p>
            <a:pPr marL="290979" indent="-290979" algn="l">
              <a:buSzPct val="125000"/>
              <a:buChar char="•"/>
              <a:defRPr sz="2400" b="1" spc="-48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solidFill>
                  <a:srgbClr val="FED31E"/>
                </a:solidFill>
                <a:latin typeface="+mn-lt"/>
              </a:rPr>
              <a:t>Identify issues</a:t>
            </a:r>
            <a:r>
              <a:rPr dirty="0">
                <a:latin typeface="+mn-lt"/>
              </a:rPr>
              <a:t> that may challenge us as members to create </a:t>
            </a:r>
            <a:br>
              <a:rPr dirty="0">
                <a:latin typeface="+mn-lt"/>
              </a:rPr>
            </a:br>
            <a:r>
              <a:rPr dirty="0">
                <a:latin typeface="+mn-lt"/>
              </a:rPr>
              <a:t>an Atmosphere of Recovery in Service.</a:t>
            </a:r>
          </a:p>
          <a:p>
            <a:pPr marL="290979" indent="-290979" algn="l">
              <a:buSzPct val="125000"/>
              <a:buChar char="•"/>
              <a:defRPr sz="2400" b="1" spc="-48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endParaRPr dirty="0">
              <a:latin typeface="+mn-lt"/>
            </a:endParaRPr>
          </a:p>
          <a:p>
            <a:pPr marL="290979" indent="-290979" algn="l">
              <a:buSzPct val="125000"/>
              <a:buChar char="•"/>
              <a:defRPr sz="2400" b="1" spc="-48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solidFill>
                  <a:srgbClr val="FED31E"/>
                </a:solidFill>
                <a:latin typeface="+mn-lt"/>
              </a:rPr>
              <a:t>Model the sort of discussion</a:t>
            </a:r>
            <a:r>
              <a:rPr dirty="0">
                <a:latin typeface="+mn-lt"/>
              </a:rPr>
              <a:t> that could take place at a service </a:t>
            </a:r>
            <a:br>
              <a:rPr dirty="0">
                <a:latin typeface="+mn-lt"/>
              </a:rPr>
            </a:br>
            <a:r>
              <a:rPr dirty="0">
                <a:latin typeface="+mn-lt"/>
              </a:rPr>
              <a:t>support forum (Group, Committees, ASC, RSC, …)</a:t>
            </a:r>
          </a:p>
          <a:p>
            <a:pPr algn="l">
              <a:defRPr sz="2400" b="1" spc="-48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endParaRPr dirty="0">
              <a:latin typeface="+mn-lt"/>
            </a:endParaRPr>
          </a:p>
          <a:p>
            <a:pPr algn="l">
              <a:defRPr sz="2400" b="1" spc="-48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Session Outline:</a:t>
            </a:r>
          </a:p>
          <a:p>
            <a:pPr algn="l">
              <a:defRPr sz="2400" b="1" spc="-48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Set-up of Session 10 minutes  </a:t>
            </a:r>
          </a:p>
          <a:p>
            <a:pPr algn="l">
              <a:defRPr sz="2400" b="1" spc="-48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Large Group Discussion/Warm-Up 10 minutes</a:t>
            </a:r>
          </a:p>
          <a:p>
            <a:pPr algn="l">
              <a:defRPr sz="2400" b="1" spc="-48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Set-up for Small Group Discussion 10 minutes</a:t>
            </a:r>
          </a:p>
          <a:p>
            <a:pPr algn="l">
              <a:defRPr sz="2400" b="1" spc="-48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Small Group Discussion 30 minutes</a:t>
            </a:r>
          </a:p>
          <a:p>
            <a:pPr algn="l">
              <a:defRPr sz="2400" b="1" spc="-48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Small Group Feedback 30 minutes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dreamstime_m_12053649-e1316369981301.jpg" descr="dreamstime_m_12053649-e1316369981301.jpg"/>
          <p:cNvPicPr>
            <a:picLocks noGr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355600" y="368300"/>
            <a:ext cx="12280900" cy="6330951"/>
          </a:xfrm>
          <a:prstGeom prst="rect">
            <a:avLst/>
          </a:prstGeom>
        </p:spPr>
      </p:pic>
      <p:sp>
        <p:nvSpPr>
          <p:cNvPr id="152" name="„We need communities whose members…"/>
          <p:cNvSpPr txBox="1">
            <a:spLocks noGrp="1"/>
          </p:cNvSpPr>
          <p:nvPr>
            <p:ph type="title"/>
          </p:nvPr>
        </p:nvSpPr>
        <p:spPr>
          <a:xfrm>
            <a:off x="635000" y="6845300"/>
            <a:ext cx="11734800" cy="1344315"/>
          </a:xfrm>
          <a:prstGeom prst="rect">
            <a:avLst/>
          </a:prstGeom>
        </p:spPr>
        <p:txBody>
          <a:bodyPr/>
          <a:lstStyle/>
          <a:p>
            <a:pPr defTabSz="239522">
              <a:defRPr sz="2624" spc="-52"/>
            </a:pPr>
            <a:r>
              <a:rPr dirty="0">
                <a:latin typeface="+mn-lt"/>
              </a:rPr>
              <a:t>„We need communities whose members </a:t>
            </a:r>
          </a:p>
          <a:p>
            <a:pPr defTabSz="239522">
              <a:defRPr sz="2624" spc="-52"/>
            </a:pPr>
            <a:r>
              <a:rPr dirty="0">
                <a:latin typeface="+mn-lt"/>
              </a:rPr>
              <a:t>invite, encourage and inspire each other</a:t>
            </a:r>
          </a:p>
          <a:p>
            <a:pPr defTabSz="239522">
              <a:defRPr sz="2624" spc="-52"/>
            </a:pPr>
            <a:r>
              <a:rPr dirty="0">
                <a:latin typeface="+mn-lt"/>
              </a:rPr>
              <a:t>to grow beyond.“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he Twelve Steps grants us the  freedom to participate and grow beyond.…"/>
          <p:cNvSpPr txBox="1"/>
          <p:nvPr/>
        </p:nvSpPr>
        <p:spPr>
          <a:xfrm>
            <a:off x="1275817" y="2517179"/>
            <a:ext cx="11621566" cy="471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400" b="1" spc="-68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sz="2800" spc="-56" dirty="0">
                <a:latin typeface="+mn-lt"/>
              </a:rPr>
              <a:t>The</a:t>
            </a:r>
            <a:r>
              <a:rPr dirty="0">
                <a:latin typeface="+mn-lt"/>
              </a:rPr>
              <a:t> </a:t>
            </a:r>
            <a:r>
              <a:rPr sz="4400" spc="-88" dirty="0">
                <a:latin typeface="+mn-lt"/>
              </a:rPr>
              <a:t>Twelve Steps </a:t>
            </a:r>
            <a:r>
              <a:rPr sz="2800" spc="-56" dirty="0">
                <a:latin typeface="+mn-lt"/>
              </a:rPr>
              <a:t>grants us the </a:t>
            </a:r>
            <a:br>
              <a:rPr sz="2800" spc="-56" dirty="0">
                <a:latin typeface="+mn-lt"/>
              </a:rPr>
            </a:br>
            <a:r>
              <a:rPr sz="2800" spc="-56" dirty="0">
                <a:latin typeface="+mn-lt"/>
              </a:rPr>
              <a:t>freedom to participate and grow beyond.</a:t>
            </a:r>
            <a:br>
              <a:rPr sz="2800" spc="-56" dirty="0">
                <a:latin typeface="+mn-lt"/>
              </a:rPr>
            </a:br>
            <a:endParaRPr sz="2800" spc="-56" dirty="0">
              <a:latin typeface="+mn-lt"/>
            </a:endParaRPr>
          </a:p>
          <a:p>
            <a:pPr algn="l">
              <a:defRPr sz="3400" b="1" spc="-68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sz="2800" spc="-56" dirty="0">
                <a:latin typeface="+mn-lt"/>
              </a:rPr>
              <a:t>In</a:t>
            </a:r>
            <a:r>
              <a:rPr dirty="0">
                <a:latin typeface="+mn-lt"/>
              </a:rPr>
              <a:t> </a:t>
            </a:r>
            <a:r>
              <a:rPr sz="4400" spc="-88" dirty="0">
                <a:latin typeface="+mn-lt"/>
              </a:rPr>
              <a:t>Service</a:t>
            </a:r>
            <a:r>
              <a:rPr dirty="0">
                <a:latin typeface="+mn-lt"/>
              </a:rPr>
              <a:t> </a:t>
            </a:r>
            <a:r>
              <a:rPr sz="2800" spc="-56" dirty="0">
                <a:latin typeface="+mn-lt"/>
              </a:rPr>
              <a:t>they can help us support our </a:t>
            </a:r>
            <a:br>
              <a:rPr sz="2800" spc="-56" dirty="0">
                <a:latin typeface="+mn-lt"/>
              </a:rPr>
            </a:br>
            <a:r>
              <a:rPr sz="2800" spc="-56" dirty="0">
                <a:latin typeface="+mn-lt"/>
              </a:rPr>
              <a:t>common welfare and generate unity of purpose.</a:t>
            </a:r>
          </a:p>
          <a:p>
            <a:pPr algn="l">
              <a:defRPr sz="3400" b="1" spc="-68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endParaRPr sz="2800" spc="-56" dirty="0">
              <a:latin typeface="+mn-lt"/>
            </a:endParaRPr>
          </a:p>
          <a:p>
            <a:pPr algn="l">
              <a:defRPr sz="2800" b="1" spc="-56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On a personal level, they enable us to </a:t>
            </a:r>
            <a:r>
              <a:rPr sz="4400" spc="-88" dirty="0">
                <a:latin typeface="+mn-lt"/>
              </a:rPr>
              <a:t>practice</a:t>
            </a:r>
            <a:r>
              <a:rPr dirty="0">
                <a:latin typeface="+mn-lt"/>
              </a:rPr>
              <a:t> loving behavior and help us to choose good habits </a:t>
            </a:r>
            <a:br>
              <a:rPr dirty="0">
                <a:latin typeface="+mn-lt"/>
              </a:rPr>
            </a:br>
            <a:r>
              <a:rPr dirty="0">
                <a:latin typeface="+mn-lt"/>
              </a:rPr>
              <a:t>in our service efforts as well.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ervice - a significant part of the NA program  Large Group Discus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800" b="1" spc="0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/>
              <a:t> </a:t>
            </a:r>
            <a:r>
              <a:rPr sz="2800" dirty="0">
                <a:latin typeface="+mn-ea"/>
              </a:rPr>
              <a:t>Service - a significant part of the NA program </a:t>
            </a:r>
            <a:br>
              <a:rPr dirty="0">
                <a:latin typeface="+mn-ea"/>
              </a:rPr>
            </a:br>
            <a:r>
              <a:rPr sz="5200" dirty="0">
                <a:latin typeface="+mn-ea"/>
              </a:rPr>
              <a:t>Large Group Discussion</a:t>
            </a:r>
          </a:p>
        </p:txBody>
      </p:sp>
      <p:sp>
        <p:nvSpPr>
          <p:cNvPr id="157" name="What would your community look like without service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4447" indent="-394447">
              <a:spcBef>
                <a:spcPts val="0"/>
              </a:spcBef>
              <a:buSzPct val="100000"/>
              <a:buAutoNum type="arabicPeriod"/>
              <a:defRPr sz="2400" b="1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What would your community look like without service?</a:t>
            </a:r>
            <a:br>
              <a:rPr dirty="0">
                <a:latin typeface="+mn-lt"/>
              </a:rPr>
            </a:br>
            <a:endParaRPr dirty="0">
              <a:latin typeface="+mn-lt"/>
            </a:endParaRPr>
          </a:p>
          <a:p>
            <a:pPr marL="394447" indent="-394447">
              <a:spcBef>
                <a:spcPts val="0"/>
              </a:spcBef>
              <a:buSzPct val="100000"/>
              <a:buAutoNum type="arabicPeriod"/>
              <a:defRPr sz="2400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b="1" dirty="0">
                <a:latin typeface="+mn-lt"/>
              </a:rPr>
              <a:t>What are your benefits of being in service, and how does it enhance your personal recovery? </a:t>
            </a:r>
          </a:p>
          <a:p>
            <a:pPr marL="394447" indent="-394447">
              <a:spcBef>
                <a:spcPts val="0"/>
              </a:spcBef>
              <a:buSzPct val="100000"/>
              <a:buAutoNum type="arabicPeriod"/>
              <a:defRPr sz="2400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endParaRPr b="1" dirty="0">
              <a:latin typeface="+mn-lt"/>
            </a:endParaRPr>
          </a:p>
          <a:p>
            <a:pPr marL="0" indent="0">
              <a:spcBef>
                <a:spcPts val="0"/>
              </a:spcBef>
              <a:buSzTx/>
              <a:buNone/>
              <a:defRPr sz="2400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endParaRPr b="1" dirty="0">
              <a:latin typeface="+mn-lt"/>
            </a:endParaRPr>
          </a:p>
          <a:p>
            <a:pPr marL="0" indent="0">
              <a:spcBef>
                <a:spcPts val="0"/>
              </a:spcBef>
              <a:buSzTx/>
              <a:buNone/>
              <a:defRPr sz="2000" spc="-39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     (Be specific and try to give examples)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Unity in service doesn’t just happen.  It needs an attitude of open-mindedness.…"/>
          <p:cNvSpPr txBox="1"/>
          <p:nvPr/>
        </p:nvSpPr>
        <p:spPr>
          <a:xfrm>
            <a:off x="1265555" y="1840071"/>
            <a:ext cx="10162975" cy="6073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400" b="1" spc="-68">
                <a:latin typeface="+mj-lt"/>
                <a:ea typeface="+mj-ea"/>
                <a:cs typeface="+mj-cs"/>
                <a:sym typeface="Superclarendon Regular"/>
              </a:defRPr>
            </a:pPr>
            <a:r>
              <a:rPr sz="4400" spc="-88" dirty="0">
                <a:solidFill>
                  <a:srgbClr val="EBEBEB"/>
                </a:solidFill>
                <a:latin typeface="+mn-lt"/>
              </a:rPr>
              <a:t>Unity</a:t>
            </a:r>
            <a:r>
              <a:rPr dirty="0">
                <a:latin typeface="+mn-lt"/>
              </a:rPr>
              <a:t> </a:t>
            </a:r>
            <a:r>
              <a:rPr sz="2800" spc="-56" dirty="0">
                <a:latin typeface="+mn-lt"/>
              </a:rPr>
              <a:t>in service doesn’t just happen. </a:t>
            </a:r>
            <a:br>
              <a:rPr sz="2800" spc="-56" dirty="0">
                <a:latin typeface="+mn-lt"/>
              </a:rPr>
            </a:br>
            <a:r>
              <a:rPr sz="2800" spc="-56" dirty="0">
                <a:latin typeface="+mn-lt"/>
              </a:rPr>
              <a:t>It needs an attitude of open-mindedness.</a:t>
            </a:r>
          </a:p>
          <a:p>
            <a:pPr algn="l">
              <a:defRPr sz="4400" b="1" spc="-88">
                <a:latin typeface="+mj-lt"/>
                <a:ea typeface="+mj-ea"/>
                <a:cs typeface="+mj-cs"/>
                <a:sym typeface="Superclarendon Regular"/>
              </a:defRPr>
            </a:pPr>
            <a:endParaRPr sz="2800" spc="-56" dirty="0">
              <a:latin typeface="+mn-lt"/>
            </a:endParaRPr>
          </a:p>
          <a:p>
            <a:pPr algn="l">
              <a:defRPr sz="3400" b="1" spc="-68">
                <a:latin typeface="+mj-lt"/>
                <a:ea typeface="+mj-ea"/>
                <a:cs typeface="+mj-cs"/>
                <a:sym typeface="Superclarendon Regular"/>
              </a:defRPr>
            </a:pPr>
            <a:r>
              <a:rPr sz="2800" spc="-56" dirty="0">
                <a:latin typeface="+mn-lt"/>
              </a:rPr>
              <a:t>The</a:t>
            </a:r>
            <a:r>
              <a:rPr dirty="0">
                <a:latin typeface="+mn-lt"/>
              </a:rPr>
              <a:t> </a:t>
            </a:r>
            <a:r>
              <a:rPr sz="4400" spc="-88" dirty="0">
                <a:solidFill>
                  <a:srgbClr val="EBEBEB"/>
                </a:solidFill>
                <a:latin typeface="+mn-lt"/>
              </a:rPr>
              <a:t>Friendships</a:t>
            </a:r>
            <a:r>
              <a:rPr dirty="0">
                <a:latin typeface="+mn-lt"/>
              </a:rPr>
              <a:t> </a:t>
            </a:r>
            <a:r>
              <a:rPr sz="2800" spc="-56" dirty="0">
                <a:latin typeface="+mn-lt"/>
              </a:rPr>
              <a:t>we develop in service </a:t>
            </a:r>
          </a:p>
          <a:p>
            <a:pPr algn="l">
              <a:defRPr sz="3400" b="1" spc="-68">
                <a:latin typeface="+mj-lt"/>
                <a:ea typeface="+mj-ea"/>
                <a:cs typeface="+mj-cs"/>
                <a:sym typeface="Superclarendon Regular"/>
              </a:defRPr>
            </a:pPr>
            <a:r>
              <a:rPr sz="2800" spc="-56" dirty="0">
                <a:latin typeface="+mn-lt"/>
              </a:rPr>
              <a:t>strengthen NA unity as well.</a:t>
            </a:r>
          </a:p>
          <a:p>
            <a:pPr algn="l">
              <a:defRPr sz="4400" b="1" spc="-88">
                <a:latin typeface="+mj-lt"/>
                <a:ea typeface="+mj-ea"/>
                <a:cs typeface="+mj-cs"/>
                <a:sym typeface="Superclarendon Regular"/>
              </a:defRPr>
            </a:pPr>
            <a:endParaRPr dirty="0">
              <a:solidFill>
                <a:srgbClr val="FFFB00"/>
              </a:solidFill>
              <a:latin typeface="+mn-lt"/>
            </a:endParaRPr>
          </a:p>
          <a:p>
            <a:pPr algn="l">
              <a:defRPr sz="3400" b="1" spc="-68">
                <a:latin typeface="+mj-lt"/>
                <a:ea typeface="+mj-ea"/>
                <a:cs typeface="+mj-cs"/>
                <a:sym typeface="Superclarendon Regular"/>
              </a:defRPr>
            </a:pPr>
            <a:r>
              <a:rPr sz="4400" spc="-88" dirty="0">
                <a:solidFill>
                  <a:srgbClr val="EBEBEB"/>
                </a:solidFill>
                <a:latin typeface="+mn-lt"/>
              </a:rPr>
              <a:t>Empathy</a:t>
            </a:r>
            <a:r>
              <a:rPr sz="2800" spc="-56" dirty="0">
                <a:latin typeface="+mn-lt"/>
              </a:rPr>
              <a:t> - the emotional insight and </a:t>
            </a:r>
          </a:p>
          <a:p>
            <a:pPr algn="l">
              <a:defRPr sz="3400" b="1" spc="-68">
                <a:latin typeface="+mj-lt"/>
                <a:ea typeface="+mj-ea"/>
                <a:cs typeface="+mj-cs"/>
                <a:sym typeface="Superclarendon Regular"/>
              </a:defRPr>
            </a:pPr>
            <a:r>
              <a:rPr sz="2800" spc="-56" dirty="0">
                <a:latin typeface="+mn-lt"/>
              </a:rPr>
              <a:t>spiritual bonding - compliments that connection.</a:t>
            </a:r>
          </a:p>
          <a:p>
            <a:pPr algn="l">
              <a:defRPr sz="4400" b="1" spc="-88">
                <a:latin typeface="+mj-lt"/>
                <a:ea typeface="+mj-ea"/>
                <a:cs typeface="+mj-cs"/>
                <a:sym typeface="Superclarendon Regular"/>
              </a:defRPr>
            </a:pPr>
            <a:endParaRPr sz="2800" spc="-56" dirty="0">
              <a:latin typeface="+mn-lt"/>
            </a:endParaRPr>
          </a:p>
          <a:p>
            <a:pPr algn="l">
              <a:defRPr sz="3400" b="1" spc="-68">
                <a:latin typeface="+mj-lt"/>
                <a:ea typeface="+mj-ea"/>
                <a:cs typeface="+mj-cs"/>
                <a:sym typeface="Superclarendon Regular"/>
              </a:defRPr>
            </a:pPr>
            <a:r>
              <a:rPr sz="2800" spc="-56" dirty="0">
                <a:latin typeface="+mn-lt"/>
              </a:rPr>
              <a:t>They become our</a:t>
            </a:r>
            <a:r>
              <a:rPr dirty="0">
                <a:latin typeface="+mn-lt"/>
              </a:rPr>
              <a:t> </a:t>
            </a:r>
            <a:r>
              <a:rPr sz="4400" spc="-88" dirty="0">
                <a:solidFill>
                  <a:srgbClr val="EBEBEB"/>
                </a:solidFill>
                <a:latin typeface="+mn-lt"/>
              </a:rPr>
              <a:t>primary</a:t>
            </a:r>
            <a:r>
              <a:rPr dirty="0">
                <a:latin typeface="+mn-lt"/>
              </a:rPr>
              <a:t> </a:t>
            </a:r>
            <a:r>
              <a:rPr sz="2800" spc="-56" dirty="0">
                <a:latin typeface="+mn-lt"/>
              </a:rPr>
              <a:t>vehicles of </a:t>
            </a:r>
          </a:p>
          <a:p>
            <a:pPr algn="l">
              <a:defRPr sz="3400" b="1" spc="-68">
                <a:latin typeface="+mj-lt"/>
                <a:ea typeface="+mj-ea"/>
                <a:cs typeface="+mj-cs"/>
                <a:sym typeface="Superclarendon Regular"/>
              </a:defRPr>
            </a:pPr>
            <a:r>
              <a:rPr sz="2800" spc="-56" dirty="0">
                <a:latin typeface="+mn-lt"/>
              </a:rPr>
              <a:t>communication.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he unity that supports our common welfare is created not only by working together but  playing together."/>
          <p:cNvSpPr txBox="1">
            <a:spLocks noGrp="1"/>
          </p:cNvSpPr>
          <p:nvPr>
            <p:ph type="ctrTitle"/>
          </p:nvPr>
        </p:nvSpPr>
        <p:spPr>
          <a:xfrm>
            <a:off x="1270000" y="969267"/>
            <a:ext cx="10464800" cy="7815065"/>
          </a:xfrm>
          <a:prstGeom prst="rect">
            <a:avLst/>
          </a:prstGeom>
        </p:spPr>
        <p:txBody>
          <a:bodyPr anchor="ctr"/>
          <a:lstStyle/>
          <a:p>
            <a:pPr algn="l">
              <a:defRPr sz="4400" spc="-88"/>
            </a:pPr>
            <a:r>
              <a:rPr sz="3400" spc="-68" dirty="0">
                <a:latin typeface="+mn-lt"/>
              </a:rPr>
              <a:t>The unity that supports our common welfare is created not only by working together but</a:t>
            </a:r>
            <a:r>
              <a:rPr dirty="0">
                <a:latin typeface="+mn-lt"/>
              </a:rPr>
              <a:t> </a:t>
            </a:r>
            <a:br>
              <a:rPr dirty="0">
                <a:latin typeface="+mn-lt"/>
              </a:rPr>
            </a:br>
            <a:r>
              <a:rPr sz="6400" spc="-128" dirty="0">
                <a:solidFill>
                  <a:srgbClr val="EBEBEB"/>
                </a:solidFill>
                <a:latin typeface="+mn-lt"/>
              </a:rPr>
              <a:t>playing together.</a:t>
            </a:r>
            <a:endParaRPr dirty="0">
              <a:solidFill>
                <a:srgbClr val="FFFFFF"/>
              </a:solidFill>
              <a:latin typeface="+mn-lt"/>
            </a:endParaRPr>
          </a:p>
          <a:p>
            <a:pPr algn="l">
              <a:defRPr sz="5200" spc="-104"/>
            </a:pP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Awareness…"/>
          <p:cNvSpPr txBox="1"/>
          <p:nvPr/>
        </p:nvSpPr>
        <p:spPr>
          <a:xfrm>
            <a:off x="1265478" y="2394069"/>
            <a:ext cx="11318098" cy="4965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6400" b="1" spc="-128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Awareness</a:t>
            </a:r>
          </a:p>
          <a:p>
            <a:pPr algn="l">
              <a:defRPr sz="2800" b="1" spc="-56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Coming from isolation imposed by addiction, </a:t>
            </a:r>
          </a:p>
          <a:p>
            <a:pPr algn="l">
              <a:defRPr sz="2800" b="1" spc="-56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we may not realize that many people get steam </a:t>
            </a:r>
          </a:p>
          <a:p>
            <a:pPr algn="l">
              <a:defRPr sz="2800" b="1" spc="-56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rolled by powerful personalities. </a:t>
            </a:r>
          </a:p>
          <a:p>
            <a:pPr algn="l">
              <a:defRPr sz="2800" b="1" spc="-56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endParaRPr dirty="0">
              <a:latin typeface="+mn-lt"/>
            </a:endParaRPr>
          </a:p>
          <a:p>
            <a:pPr algn="l">
              <a:defRPr sz="2800" b="1" spc="-56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Our behavior as trusted servants affects other </a:t>
            </a:r>
            <a:br>
              <a:rPr dirty="0">
                <a:latin typeface="+mn-lt"/>
              </a:rPr>
            </a:br>
            <a:r>
              <a:rPr dirty="0">
                <a:latin typeface="+mn-lt"/>
              </a:rPr>
              <a:t>members and NA as a whole.</a:t>
            </a:r>
            <a:br>
              <a:rPr dirty="0">
                <a:latin typeface="+mn-lt"/>
              </a:rPr>
            </a:br>
            <a:br>
              <a:rPr dirty="0">
                <a:latin typeface="+mn-lt"/>
              </a:rPr>
            </a:br>
            <a:r>
              <a:rPr dirty="0">
                <a:latin typeface="+mn-lt"/>
              </a:rPr>
              <a:t>In recovery, we constantly double check our thinking </a:t>
            </a:r>
          </a:p>
          <a:p>
            <a:pPr algn="l">
              <a:defRPr sz="2800" b="1" spc="-56">
                <a:solidFill>
                  <a:srgbClr val="EBEBEB"/>
                </a:solidFill>
                <a:latin typeface="+mj-lt"/>
                <a:ea typeface="+mj-ea"/>
                <a:cs typeface="+mj-cs"/>
                <a:sym typeface="Superclarendon Regular"/>
              </a:defRPr>
            </a:pPr>
            <a:r>
              <a:rPr dirty="0">
                <a:latin typeface="+mn-lt"/>
              </a:rPr>
              <a:t>and update our inventories.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6">
  <a:themeElements>
    <a:clrScheme name="New_Template6">
      <a:dk1>
        <a:srgbClr val="000000"/>
      </a:dk1>
      <a:lt1>
        <a:srgbClr val="EEEEEE"/>
      </a:lt1>
      <a:dk2>
        <a:srgbClr val="3E4044"/>
      </a:dk2>
      <a:lt2>
        <a:srgbClr val="DCDDE0"/>
      </a:lt2>
      <a:accent1>
        <a:srgbClr val="0AB8BF"/>
      </a:accent1>
      <a:accent2>
        <a:srgbClr val="82B21C"/>
      </a:accent2>
      <a:accent3>
        <a:srgbClr val="E6A629"/>
      </a:accent3>
      <a:accent4>
        <a:srgbClr val="E86F1B"/>
      </a:accent4>
      <a:accent5>
        <a:srgbClr val="C4411D"/>
      </a:accent5>
      <a:accent6>
        <a:srgbClr val="795B8C"/>
      </a:accent6>
      <a:hlink>
        <a:srgbClr val="0000FF"/>
      </a:hlink>
      <a:folHlink>
        <a:srgbClr val="FF00FF"/>
      </a:folHlink>
    </a:clrScheme>
    <a:fontScheme name="New_Template6">
      <a:majorFont>
        <a:latin typeface="Superclarendon Regular"/>
        <a:ea typeface="Superclarendon Regular"/>
        <a:cs typeface="Superclarendon Regular"/>
      </a:majorFont>
      <a:minorFont>
        <a:latin typeface="Superclarendon Rg Bold"/>
        <a:ea typeface="Superclarendon Rg Bold"/>
        <a:cs typeface="Superclarendon Rg Bold"/>
      </a:minorFont>
    </a:fontScheme>
    <a:fmtScheme name="New_Template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EEEEEE"/>
            </a:solidFill>
            <a:effectLst>
              <a:outerShdw blurRad="25400" dist="25400" dir="2388334" rotWithShape="0">
                <a:srgbClr val="000000">
                  <a:alpha val="79310"/>
                </a:srgbClr>
              </a:outerShdw>
            </a:effectLst>
            <a:uFillTx/>
            <a:latin typeface="Helvetica Neue Bold Condensed"/>
            <a:ea typeface="Helvetica Neue Bold Condensed"/>
            <a:cs typeface="Helvetica Neue Bold Condensed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EEEEEE"/>
            </a:solidFill>
            <a:effectLst/>
            <a:uFillTx/>
            <a:latin typeface="Helvetica Neue Bold Condensed"/>
            <a:ea typeface="Helvetica Neue Bold Condensed"/>
            <a:cs typeface="Helvetica Neue Bold Condensed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6">
  <a:themeElements>
    <a:clrScheme name="New_Template6">
      <a:dk1>
        <a:srgbClr val="000000"/>
      </a:dk1>
      <a:lt1>
        <a:srgbClr val="FFFFFF"/>
      </a:lt1>
      <a:dk2>
        <a:srgbClr val="3E4044"/>
      </a:dk2>
      <a:lt2>
        <a:srgbClr val="DCDDE0"/>
      </a:lt2>
      <a:accent1>
        <a:srgbClr val="0AB8BF"/>
      </a:accent1>
      <a:accent2>
        <a:srgbClr val="82B21C"/>
      </a:accent2>
      <a:accent3>
        <a:srgbClr val="E6A629"/>
      </a:accent3>
      <a:accent4>
        <a:srgbClr val="E86F1B"/>
      </a:accent4>
      <a:accent5>
        <a:srgbClr val="C4411D"/>
      </a:accent5>
      <a:accent6>
        <a:srgbClr val="795B8C"/>
      </a:accent6>
      <a:hlink>
        <a:srgbClr val="0000FF"/>
      </a:hlink>
      <a:folHlink>
        <a:srgbClr val="FF00FF"/>
      </a:folHlink>
    </a:clrScheme>
    <a:fontScheme name="New_Template6">
      <a:majorFont>
        <a:latin typeface="Superclarendon Regular"/>
        <a:ea typeface="Superclarendon Regular"/>
        <a:cs typeface="Superclarendon Regular"/>
      </a:majorFont>
      <a:minorFont>
        <a:latin typeface="Superclarendon Rg Bold"/>
        <a:ea typeface="Superclarendon Rg Bold"/>
        <a:cs typeface="Superclarendon Rg Bold"/>
      </a:minorFont>
    </a:fontScheme>
    <a:fmtScheme name="New_Template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EEEEEE"/>
            </a:solidFill>
            <a:effectLst>
              <a:outerShdw blurRad="25400" dist="25400" dir="2388334" rotWithShape="0">
                <a:srgbClr val="000000">
                  <a:alpha val="79310"/>
                </a:srgbClr>
              </a:outerShdw>
            </a:effectLst>
            <a:uFillTx/>
            <a:latin typeface="Helvetica Neue Bold Condensed"/>
            <a:ea typeface="Helvetica Neue Bold Condensed"/>
            <a:cs typeface="Helvetica Neue Bold Condensed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EEEEEE"/>
            </a:solidFill>
            <a:effectLst/>
            <a:uFillTx/>
            <a:latin typeface="Helvetica Neue Bold Condensed"/>
            <a:ea typeface="Helvetica Neue Bold Condensed"/>
            <a:cs typeface="Helvetica Neue Bold Condensed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847</Words>
  <Application>Microsoft Macintosh PowerPoint</Application>
  <PresentationFormat>Benutzerdefiniert</PresentationFormat>
  <Paragraphs>98</Paragraphs>
  <Slides>24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9" baseType="lpstr">
      <vt:lpstr>Superclarendon Regular</vt:lpstr>
      <vt:lpstr>Superclarendon Rg Bold</vt:lpstr>
      <vt:lpstr>Helvetica Neue Bold Condensed</vt:lpstr>
      <vt:lpstr>Helvetica Neue</vt:lpstr>
      <vt:lpstr>New_Template6</vt:lpstr>
      <vt:lpstr>PowerPoint-Präsentation</vt:lpstr>
      <vt:lpstr>PowerPoint-Präsentation</vt:lpstr>
      <vt:lpstr>PowerPoint-Präsentation</vt:lpstr>
      <vt:lpstr>„We need communities whose members  invite, encourage and inspire each other to grow beyond.“</vt:lpstr>
      <vt:lpstr>PowerPoint-Präsentation</vt:lpstr>
      <vt:lpstr> Service - a significant part of the NA program  Large Group Discussion</vt:lpstr>
      <vt:lpstr>PowerPoint-Präsentation</vt:lpstr>
      <vt:lpstr>The unity that supports our common welfare is created not only by working together but  playing together. </vt:lpstr>
      <vt:lpstr>PowerPoint-Präsentation</vt:lpstr>
      <vt:lpstr>PowerPoint-Präsentation</vt:lpstr>
      <vt:lpstr>PowerPoint-Präsentation</vt:lpstr>
      <vt:lpstr>Let’s take our recovery and our group practices to support our service bodies and help create a strong recovery atmosphere there.   As many of us may have experienced, there are numerous ways to create an atmosphere of recovery.</vt:lpstr>
      <vt:lpstr>PowerPoint-Präsentation</vt:lpstr>
      <vt:lpstr>Small Group Discussion  Table 1:  Welcoming Members in Service</vt:lpstr>
      <vt:lpstr>We need our philosophers and our anti-intellectual.  We need our socially flamboyant members and our staid conservatives. Most importantly, we need you.</vt:lpstr>
      <vt:lpstr> We can not invite someone who does not matter Welcoming Members</vt:lpstr>
      <vt:lpstr>Small Group Discussion  Table 2:  Atmosphere of Recovery in Service</vt:lpstr>
      <vt:lpstr>„We need to take our recovery with us everywhere we go and into all our interactions.“</vt:lpstr>
      <vt:lpstr>We need to take our recovery with us everywhere we go and into all our interactions.  Atmosphere of Recovery in Service</vt:lpstr>
      <vt:lpstr>Small Group Discussion  Table 3:  Inspiring each other</vt:lpstr>
      <vt:lpstr>We look for ways to help instead of judge.  Our task is to fan the flame of desire,  not dampen it.</vt:lpstr>
      <vt:lpstr>You can not inspire members, when you are not Inspiring each other</vt:lpstr>
      <vt:lpstr>Small Group Discussion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MC - EDM</cp:lastModifiedBy>
  <cp:revision>2</cp:revision>
  <dcterms:modified xsi:type="dcterms:W3CDTF">2024-06-11T19:48:34Z</dcterms:modified>
</cp:coreProperties>
</file>